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256" r:id="rId3"/>
    <p:sldId id="441" r:id="rId5"/>
    <p:sldId id="450" r:id="rId6"/>
    <p:sldId id="444" r:id="rId7"/>
    <p:sldId id="446" r:id="rId8"/>
    <p:sldId id="445" r:id="rId9"/>
    <p:sldId id="448" r:id="rId10"/>
    <p:sldId id="451" r:id="rId11"/>
    <p:sldId id="452" r:id="rId12"/>
    <p:sldId id="415" r:id="rId13"/>
    <p:sldId id="411" r:id="rId14"/>
    <p:sldId id="377" r:id="rId15"/>
    <p:sldId id="442" r:id="rId16"/>
    <p:sldId id="453" r:id="rId17"/>
    <p:sldId id="454" r:id="rId18"/>
    <p:sldId id="476" r:id="rId19"/>
    <p:sldId id="455" r:id="rId20"/>
    <p:sldId id="477" r:id="rId21"/>
    <p:sldId id="478" r:id="rId22"/>
    <p:sldId id="491" r:id="rId23"/>
    <p:sldId id="495" r:id="rId24"/>
    <p:sldId id="496" r:id="rId25"/>
    <p:sldId id="492" r:id="rId26"/>
    <p:sldId id="497" r:id="rId27"/>
    <p:sldId id="265" r:id="rId28"/>
    <p:sldId id="443" r:id="rId29"/>
    <p:sldId id="498" r:id="rId30"/>
    <p:sldId id="499" r:id="rId31"/>
    <p:sldId id="275" r:id="rId32"/>
    <p:sldId id="388" r:id="rId33"/>
    <p:sldId id="500" r:id="rId34"/>
    <p:sldId id="385" r:id="rId35"/>
    <p:sldId id="514" r:id="rId36"/>
    <p:sldId id="389" r:id="rId37"/>
    <p:sldId id="390" r:id="rId38"/>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4" userDrawn="1">
          <p15:clr>
            <a:srgbClr val="A4A3A4"/>
          </p15:clr>
        </p15:guide>
        <p15:guide id="2" pos="27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70" autoAdjust="0"/>
  </p:normalViewPr>
  <p:slideViewPr>
    <p:cSldViewPr snapToGrid="0" showGuides="1">
      <p:cViewPr varScale="1">
        <p:scale>
          <a:sx n="95" d="100"/>
          <a:sy n="95" d="100"/>
        </p:scale>
        <p:origin x="690" y="90"/>
      </p:cViewPr>
      <p:guideLst>
        <p:guide orient="horz" pos="1544"/>
        <p:guide pos="2796"/>
      </p:guideLst>
    </p:cSldViewPr>
  </p:slideViewPr>
  <p:notesTextViewPr>
    <p:cViewPr>
      <p:scale>
        <a:sx n="3" d="2"/>
        <a:sy n="3" d="2"/>
      </p:scale>
      <p:origin x="0" y="0"/>
    </p:cViewPr>
  </p:notesText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80.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panose="020B0503020204020204" charset="-122"/>
              <a:ea typeface="Microsoft YaHei"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icrosoft YaHei" panose="020B0503020204020204" charset="-122"/>
                <a:ea typeface="Microsoft YaHei" panose="020B0503020204020204" charset="-122"/>
              </a:rPr>
            </a:fld>
            <a:endParaRPr lang="zh-CN" altLang="en-US">
              <a:latin typeface="Microsoft YaHei" panose="020B0503020204020204" charset="-122"/>
              <a:ea typeface="Microsoft YaHei"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panose="020B0503020204020204" charset="-122"/>
              <a:ea typeface="Microsoft YaHei"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icrosoft YaHei" panose="020B0503020204020204" charset="-122"/>
                <a:ea typeface="Microsoft YaHei" panose="020B0503020204020204" charset="-122"/>
              </a:rPr>
            </a:fld>
            <a:endParaRPr lang="zh-CN" altLang="en-US">
              <a:latin typeface="Microsoft YaHei" panose="020B0503020204020204" charset="-122"/>
              <a:ea typeface="Microsoft YaHei"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icrosoft YaHei" panose="020B0503020204020204" charset="-122"/>
        <a:ea typeface="Microsoft YaHei" panose="020B0503020204020204" charset="-122"/>
        <a:cs typeface="+mn-cs"/>
      </a:defRPr>
    </a:lvl1pPr>
    <a:lvl2pPr marL="4572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2pPr>
    <a:lvl3pPr marL="9144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3pPr>
    <a:lvl4pPr marL="13716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4pPr>
    <a:lvl5pPr marL="18288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0"/>
            <a:ext cx="8139178" cy="674493"/>
          </a:xfrm>
        </p:spPr>
        <p:txBody>
          <a:bodyPr lIns="101600" tIns="38100" rIns="25400" bIns="38100" anchor="t" anchorCtr="0">
            <a:noAutofit/>
          </a:bodyPr>
          <a:lstStyle>
            <a:lvl1pPr algn="ctr">
              <a:defRPr sz="3300" b="1"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1941550"/>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0" y="324057"/>
            <a:ext cx="9144000"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cxnSp>
        <p:nvCxnSpPr>
          <p:cNvPr id="8" name="直接连接符 7"/>
          <p:cNvCxnSpPr/>
          <p:nvPr/>
        </p:nvCxnSpPr>
        <p:spPr>
          <a:xfrm>
            <a:off x="0" y="809767"/>
            <a:ext cx="9144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图片 6" descr="a49300bafffd86ef609f9fa8650d991e"/>
          <p:cNvPicPr>
            <a:picLocks noChangeAspect="1"/>
          </p:cNvPicPr>
          <p:nvPr userDrawn="1"/>
        </p:nvPicPr>
        <p:blipFill>
          <a:blip r:embed="rId7"/>
          <a:stretch>
            <a:fillRect/>
          </a:stretch>
        </p:blipFill>
        <p:spPr>
          <a:xfrm>
            <a:off x="7921625" y="359410"/>
            <a:ext cx="1222375" cy="415290"/>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7"/>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72170"/>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72170"/>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42017"/>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6"/>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0"/>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24057"/>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r>
              <a:rPr lang="zh-CN" altLang="en-US" dirty="0"/>
              <a:t>1</a:t>
            </a:r>
            <a:endParaRPr lang="zh-CN" altLang="en-US" dirty="0"/>
          </a:p>
        </p:txBody>
      </p:sp>
      <p:sp>
        <p:nvSpPr>
          <p:cNvPr id="6" name="灯片编号占位符 5"/>
          <p:cNvSpPr>
            <a:spLocks noGrp="1"/>
          </p:cNvSpPr>
          <p:nvPr>
            <p:ph type="sldNum" sz="quarter" idx="4"/>
            <p:custDataLst>
              <p:tags r:id="rId16"/>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16.jpeg"/><Relationship Id="rId1" Type="http://schemas.openxmlformats.org/officeDocument/2006/relationships/tags" Target="../tags/tag7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19.jpeg"/><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tags" Target="../tags/tag79.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首航节能敦煌100MW熔盐塔式光热发电项目"/>
          <p:cNvPicPr preferRelativeResize="0"/>
          <p:nvPr/>
        </p:nvPicPr>
        <p:blipFill>
          <a:blip r:embed="rId1"/>
          <a:stretch>
            <a:fillRect/>
          </a:stretch>
        </p:blipFill>
        <p:spPr>
          <a:xfrm>
            <a:off x="0" y="3482975"/>
            <a:ext cx="2278380" cy="1659890"/>
          </a:xfrm>
          <a:prstGeom prst="rect">
            <a:avLst/>
          </a:prstGeom>
        </p:spPr>
      </p:pic>
      <p:pic>
        <p:nvPicPr>
          <p:cNvPr id="15" name="图片 14" descr="微信图片_20220428131312"/>
          <p:cNvPicPr preferRelativeResize="0"/>
          <p:nvPr/>
        </p:nvPicPr>
        <p:blipFill>
          <a:blip r:embed="rId2"/>
          <a:stretch>
            <a:fillRect/>
          </a:stretch>
        </p:blipFill>
        <p:spPr>
          <a:xfrm>
            <a:off x="4576706" y="3481519"/>
            <a:ext cx="2289600" cy="1661478"/>
          </a:xfrm>
          <a:prstGeom prst="rect">
            <a:avLst/>
          </a:prstGeom>
        </p:spPr>
      </p:pic>
      <p:pic>
        <p:nvPicPr>
          <p:cNvPr id="16" name="图片 15" descr="不锈钢制品"/>
          <p:cNvPicPr preferRelativeResize="0"/>
          <p:nvPr/>
        </p:nvPicPr>
        <p:blipFill>
          <a:blip r:embed="rId3"/>
          <a:stretch>
            <a:fillRect/>
          </a:stretch>
        </p:blipFill>
        <p:spPr>
          <a:xfrm>
            <a:off x="6848475" y="3483742"/>
            <a:ext cx="2289600" cy="1660500"/>
          </a:xfrm>
          <a:prstGeom prst="rect">
            <a:avLst/>
          </a:prstGeom>
        </p:spPr>
      </p:pic>
      <p:sp>
        <p:nvSpPr>
          <p:cNvPr id="17" name="矩形 16"/>
          <p:cNvSpPr/>
          <p:nvPr/>
        </p:nvSpPr>
        <p:spPr>
          <a:xfrm>
            <a:off x="0" y="1662430"/>
            <a:ext cx="9143365" cy="181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600"/>
              </a:spcAft>
            </a:pPr>
            <a:r>
              <a:rPr lang="zh-CN" altLang="en-US" sz="4000" b="1"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rPr>
              <a:t>全球镍供需的印尼力量</a:t>
            </a:r>
            <a:endParaRPr lang="zh-CN" altLang="en-US" sz="4000" b="1"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endParaRPr>
          </a:p>
          <a:p>
            <a:pPr algn="ctr" fontAlgn="auto">
              <a:spcBef>
                <a:spcPts val="600"/>
              </a:spcBef>
              <a:spcAft>
                <a:spcPts val="600"/>
              </a:spcAft>
            </a:pPr>
            <a:r>
              <a:rPr lang="zh-CN" altLang="en-US" sz="1600" b="1"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rPr>
              <a:t>程波</a:t>
            </a:r>
            <a:r>
              <a:rPr lang="en-US" altLang="zh-CN" sz="1600" b="1"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rPr>
              <a:t>  2022.11.03</a:t>
            </a:r>
            <a:endParaRPr lang="en-US" altLang="zh-CN" sz="1600" b="1"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endParaRPr>
          </a:p>
        </p:txBody>
      </p:sp>
      <p:pic>
        <p:nvPicPr>
          <p:cNvPr id="6" name="图片 5"/>
          <p:cNvPicPr preferRelativeResize="0"/>
          <p:nvPr/>
        </p:nvPicPr>
        <p:blipFill>
          <a:blip r:embed="rId4">
            <a:extLst>
              <a:ext uri="{28A0092B-C50C-407E-A947-70E740481C1C}">
                <a14:useLocalDpi xmlns:a14="http://schemas.microsoft.com/office/drawing/2010/main" val="0"/>
              </a:ext>
            </a:extLst>
          </a:blip>
          <a:stretch>
            <a:fillRect/>
          </a:stretch>
        </p:blipFill>
        <p:spPr>
          <a:xfrm>
            <a:off x="0" y="0"/>
            <a:ext cx="4562741" cy="165005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8190" y="0"/>
            <a:ext cx="4568190" cy="1637665"/>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7693" y="3482020"/>
            <a:ext cx="2305207" cy="1661479"/>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sp>
        <p:nvSpPr>
          <p:cNvPr id="6" name="标题 4"/>
          <p:cNvSpPr>
            <a:spLocks noGrp="1"/>
          </p:cNvSpPr>
          <p:nvPr>
            <p:ph type="title"/>
          </p:nvPr>
        </p:nvSpPr>
        <p:spPr>
          <a:xfrm>
            <a:off x="0" y="324057"/>
            <a:ext cx="9144000" cy="486085"/>
          </a:xfrm>
        </p:spPr>
        <p:txBody>
          <a:bodyPr/>
          <a:lstStyle/>
          <a:p>
            <a:r>
              <a:rPr lang="zh-CN" altLang="en-US" dirty="0"/>
              <a:t>中国与印尼：全面战略伙伴关系</a:t>
            </a:r>
            <a:endParaRPr lang="zh-CN" altLang="en-US" dirty="0">
              <a:latin typeface="Microsoft YaHei" panose="020B0503020204020204" charset="-122"/>
              <a:ea typeface="Microsoft YaHei" panose="020B0503020204020204" charset="-122"/>
            </a:endParaRPr>
          </a:p>
        </p:txBody>
      </p:sp>
      <p:sp>
        <p:nvSpPr>
          <p:cNvPr id="7" name="文本框 6"/>
          <p:cNvSpPr txBox="1"/>
          <p:nvPr/>
        </p:nvSpPr>
        <p:spPr>
          <a:xfrm>
            <a:off x="1" y="4252807"/>
            <a:ext cx="9143999" cy="890693"/>
          </a:xfrm>
          <a:prstGeom prst="rect">
            <a:avLst/>
          </a:prstGeom>
          <a:noFill/>
        </p:spPr>
        <p:txBody>
          <a:bodyPr wrap="square">
            <a:spAutoFit/>
          </a:bodyPr>
          <a:lstStyle/>
          <a:p>
            <a:pPr indent="355600" algn="just">
              <a:lnSpc>
                <a:spcPct val="150000"/>
              </a:lnSpc>
            </a:pPr>
            <a:r>
              <a:rPr lang="en-US" altLang="zh-CN" sz="1200" kern="100" dirty="0">
                <a:latin typeface="+mj-ea"/>
                <a:ea typeface="+mj-ea"/>
                <a:cs typeface="Times New Roman" panose="02020603050405020304" pitchFamily="18" charset="0"/>
              </a:rPr>
              <a:t>2013</a:t>
            </a:r>
            <a:r>
              <a:rPr lang="zh-CN" altLang="en-US" sz="1200" kern="100" dirty="0">
                <a:latin typeface="+mj-ea"/>
                <a:ea typeface="+mj-ea"/>
                <a:cs typeface="Times New Roman" panose="02020603050405020304" pitchFamily="18" charset="0"/>
              </a:rPr>
              <a:t>年</a:t>
            </a:r>
            <a:r>
              <a:rPr lang="en-US" altLang="zh-CN" sz="1200" kern="100" dirty="0">
                <a:latin typeface="+mj-ea"/>
                <a:ea typeface="+mj-ea"/>
                <a:cs typeface="Times New Roman" panose="02020603050405020304" pitchFamily="18" charset="0"/>
              </a:rPr>
              <a:t>10</a:t>
            </a:r>
            <a:r>
              <a:rPr lang="zh-CN" altLang="en-US" sz="1200" kern="100" dirty="0">
                <a:latin typeface="+mj-ea"/>
                <a:ea typeface="+mj-ea"/>
                <a:cs typeface="Times New Roman" panose="02020603050405020304" pitchFamily="18" charset="0"/>
              </a:rPr>
              <a:t>月中国国家主席习近平访问印度尼西亚时，正式提出建设</a:t>
            </a:r>
            <a:r>
              <a:rPr lang="zh-CN" altLang="en-US" sz="1200" b="1" kern="100" dirty="0">
                <a:latin typeface="+mj-ea"/>
                <a:ea typeface="+mj-ea"/>
                <a:cs typeface="Times New Roman" panose="02020603050405020304" pitchFamily="18" charset="0"/>
              </a:rPr>
              <a:t>“</a:t>
            </a:r>
            <a:r>
              <a:rPr lang="en-US" altLang="zh-CN" sz="1200" b="1" kern="100" dirty="0">
                <a:latin typeface="+mj-ea"/>
                <a:ea typeface="+mj-ea"/>
                <a:cs typeface="Times New Roman" panose="02020603050405020304" pitchFamily="18" charset="0"/>
              </a:rPr>
              <a:t>21</a:t>
            </a:r>
            <a:r>
              <a:rPr lang="zh-CN" altLang="en-US" sz="1200" b="1" kern="100" dirty="0">
                <a:latin typeface="+mj-ea"/>
                <a:ea typeface="+mj-ea"/>
                <a:cs typeface="Times New Roman" panose="02020603050405020304" pitchFamily="18" charset="0"/>
              </a:rPr>
              <a:t>世纪海上丝绸之路”</a:t>
            </a:r>
            <a:r>
              <a:rPr lang="zh-CN" altLang="en-US" sz="1200" kern="100" dirty="0">
                <a:latin typeface="+mj-ea"/>
                <a:ea typeface="+mj-ea"/>
                <a:cs typeface="Times New Roman" panose="02020603050405020304" pitchFamily="18" charset="0"/>
              </a:rPr>
              <a:t>的合作倡议。</a:t>
            </a:r>
            <a:endParaRPr lang="en-US" altLang="zh-CN" sz="1200" kern="100" dirty="0">
              <a:latin typeface="+mj-ea"/>
              <a:ea typeface="+mj-ea"/>
              <a:cs typeface="Times New Roman" panose="02020603050405020304" pitchFamily="18" charset="0"/>
            </a:endParaRPr>
          </a:p>
          <a:p>
            <a:pPr indent="355600" algn="just">
              <a:lnSpc>
                <a:spcPct val="150000"/>
              </a:lnSpc>
            </a:pPr>
            <a:r>
              <a:rPr lang="en-US" altLang="zh-CN" sz="1200" kern="100" dirty="0">
                <a:latin typeface="+mj-ea"/>
                <a:ea typeface="+mj-ea"/>
                <a:cs typeface="Times New Roman" panose="02020603050405020304" pitchFamily="18" charset="0"/>
              </a:rPr>
              <a:t>2022</a:t>
            </a:r>
            <a:r>
              <a:rPr lang="zh-CN" altLang="en-US" sz="1200" kern="100" dirty="0">
                <a:latin typeface="+mj-ea"/>
                <a:ea typeface="+mj-ea"/>
                <a:cs typeface="Times New Roman" panose="02020603050405020304" pitchFamily="18" charset="0"/>
              </a:rPr>
              <a:t>年两国元首及两国经济主管部门保持紧密联系。印度尼西亚总统佐科更是在</a:t>
            </a:r>
            <a:r>
              <a:rPr lang="en-US" altLang="zh-CN" sz="1200" kern="100" dirty="0">
                <a:latin typeface="+mj-ea"/>
                <a:ea typeface="+mj-ea"/>
                <a:cs typeface="Times New Roman" panose="02020603050405020304" pitchFamily="18" charset="0"/>
              </a:rPr>
              <a:t>7</a:t>
            </a:r>
            <a:r>
              <a:rPr lang="zh-CN" altLang="en-US" sz="1200" kern="100" dirty="0">
                <a:latin typeface="+mj-ea"/>
                <a:ea typeface="+mj-ea"/>
                <a:cs typeface="Times New Roman" panose="02020603050405020304" pitchFamily="18" charset="0"/>
              </a:rPr>
              <a:t>月底成功访华，双方将深化高质量共建</a:t>
            </a:r>
            <a:r>
              <a:rPr lang="zh-CN" altLang="en-US" sz="1200" b="1" kern="100" dirty="0">
                <a:latin typeface="+mj-ea"/>
                <a:ea typeface="+mj-ea"/>
                <a:cs typeface="Times New Roman" panose="02020603050405020304" pitchFamily="18" charset="0"/>
              </a:rPr>
              <a:t>“一带一路”</a:t>
            </a:r>
            <a:r>
              <a:rPr lang="zh-CN" altLang="en-US" sz="1200" kern="100" dirty="0">
                <a:latin typeface="+mj-ea"/>
                <a:ea typeface="+mj-ea"/>
                <a:cs typeface="Times New Roman" panose="02020603050405020304" pitchFamily="18" charset="0"/>
              </a:rPr>
              <a:t>和</a:t>
            </a:r>
            <a:r>
              <a:rPr lang="zh-CN" altLang="en-US" sz="1200" b="1" kern="100" dirty="0">
                <a:latin typeface="+mj-ea"/>
                <a:ea typeface="+mj-ea"/>
                <a:cs typeface="Times New Roman" panose="02020603050405020304" pitchFamily="18" charset="0"/>
              </a:rPr>
              <a:t>“全球海洋支点”</a:t>
            </a:r>
            <a:r>
              <a:rPr lang="zh-CN" altLang="en-US" sz="1200" kern="100" dirty="0">
                <a:latin typeface="+mj-ea"/>
                <a:ea typeface="+mj-ea"/>
                <a:cs typeface="Times New Roman" panose="02020603050405020304" pitchFamily="18" charset="0"/>
              </a:rPr>
              <a:t>合作；两国共建</a:t>
            </a:r>
            <a:r>
              <a:rPr lang="zh-CN" altLang="en-US" sz="1200" b="1" kern="100" dirty="0">
                <a:latin typeface="+mj-ea"/>
                <a:ea typeface="+mj-ea"/>
                <a:cs typeface="Times New Roman" panose="02020603050405020304" pitchFamily="18" charset="0"/>
              </a:rPr>
              <a:t>中印尼命运共同体</a:t>
            </a:r>
            <a:r>
              <a:rPr lang="zh-CN" altLang="en-US" sz="1200" kern="100" dirty="0">
                <a:latin typeface="+mj-ea"/>
                <a:ea typeface="+mj-ea"/>
                <a:cs typeface="Times New Roman" panose="02020603050405020304" pitchFamily="18" charset="0"/>
              </a:rPr>
              <a:t>，并达成区域及全球治理合作重要共识。</a:t>
            </a:r>
            <a:endParaRPr lang="zh-CN" altLang="en-US" sz="1200" kern="100" dirty="0">
              <a:latin typeface="+mj-ea"/>
              <a:ea typeface="+mj-ea"/>
              <a:cs typeface="Times New Roman" panose="02020603050405020304" pitchFamily="18" charset="0"/>
            </a:endParaRPr>
          </a:p>
        </p:txBody>
      </p:sp>
      <p:sp>
        <p:nvSpPr>
          <p:cNvPr id="8" name="文本框 7"/>
          <p:cNvSpPr txBox="1"/>
          <p:nvPr/>
        </p:nvSpPr>
        <p:spPr>
          <a:xfrm>
            <a:off x="5760000" y="1110741"/>
            <a:ext cx="3384000" cy="2922018"/>
          </a:xfrm>
          <a:prstGeom prst="rect">
            <a:avLst/>
          </a:prstGeom>
          <a:solidFill>
            <a:schemeClr val="bg1"/>
          </a:solidFill>
        </p:spPr>
        <p:txBody>
          <a:bodyPr wrap="square" rtlCol="0">
            <a:spAutoFit/>
          </a:bodyPr>
          <a:lstStyle/>
          <a:p>
            <a:pPr algn="l">
              <a:lnSpc>
                <a:spcPct val="150000"/>
              </a:lnSpc>
            </a:pPr>
            <a:r>
              <a:rPr lang="zh-CN" altLang="en-US" sz="1600" b="1" dirty="0">
                <a:latin typeface="Microsoft YaHei" panose="020B0503020204020204" charset="-122"/>
                <a:ea typeface="Microsoft YaHei" panose="020B0503020204020204" charset="-122"/>
              </a:rPr>
              <a:t>中国与印尼政经关系</a:t>
            </a:r>
            <a:endParaRPr lang="zh-CN" altLang="en-US" sz="1600" b="1" dirty="0">
              <a:latin typeface="Microsoft YaHei" panose="020B0503020204020204" charset="-122"/>
              <a:ea typeface="Microsoft YaHei" panose="020B0503020204020204" charset="-122"/>
            </a:endParaRPr>
          </a:p>
          <a:p>
            <a:pPr algn="l">
              <a:lnSpc>
                <a:spcPct val="150000"/>
              </a:lnSpc>
            </a:pPr>
            <a:r>
              <a:rPr lang="zh-CN" altLang="en-US" sz="1200" b="1" dirty="0">
                <a:latin typeface="Microsoft YaHei" panose="020B0503020204020204" charset="-122"/>
                <a:ea typeface="Microsoft YaHei" panose="020B0503020204020204" charset="-122"/>
              </a:rPr>
              <a:t>双边关系：</a:t>
            </a:r>
            <a:endParaRPr lang="zh-CN" altLang="en-US" sz="1200" b="1" dirty="0">
              <a:latin typeface="Microsoft YaHei" panose="020B0503020204020204" charset="-122"/>
              <a:ea typeface="Microsoft YaHei" panose="020B0503020204020204" charset="-122"/>
            </a:endParaRPr>
          </a:p>
          <a:p>
            <a:pPr algn="l">
              <a:lnSpc>
                <a:spcPct val="150000"/>
              </a:lnSpc>
            </a:pPr>
            <a:r>
              <a:rPr lang="zh-CN" altLang="en-US" sz="1200" dirty="0">
                <a:latin typeface="Microsoft YaHei" panose="020B0503020204020204" charset="-122"/>
                <a:ea typeface="Microsoft YaHei" panose="020B0503020204020204" charset="-122"/>
              </a:rPr>
              <a:t>全面战略伙伴关系</a:t>
            </a:r>
            <a:endParaRPr lang="zh-CN" altLang="en-US" sz="1200" dirty="0">
              <a:latin typeface="Microsoft YaHei" panose="020B0503020204020204" charset="-122"/>
              <a:ea typeface="Microsoft YaHei" panose="020B0503020204020204" charset="-122"/>
            </a:endParaRPr>
          </a:p>
          <a:p>
            <a:pPr algn="l">
              <a:lnSpc>
                <a:spcPct val="150000"/>
              </a:lnSpc>
            </a:pPr>
            <a:r>
              <a:rPr lang="zh-CN" altLang="en-US" sz="1200" b="1" dirty="0">
                <a:latin typeface="Microsoft YaHei" panose="020B0503020204020204" charset="-122"/>
                <a:ea typeface="Microsoft YaHei" panose="020B0503020204020204" charset="-122"/>
              </a:rPr>
              <a:t>多边机制：</a:t>
            </a:r>
            <a:endParaRPr lang="zh-CN" altLang="en-US" sz="1200" b="1" dirty="0">
              <a:latin typeface="Microsoft YaHei" panose="020B0503020204020204" charset="-122"/>
              <a:ea typeface="Microsoft YaHei" panose="020B0503020204020204" charset="-122"/>
            </a:endParaRPr>
          </a:p>
          <a:p>
            <a:pPr algn="l">
              <a:lnSpc>
                <a:spcPct val="150000"/>
              </a:lnSpc>
            </a:pPr>
            <a:r>
              <a:rPr lang="zh-CN" altLang="en-US" sz="1200" dirty="0">
                <a:latin typeface="Microsoft YaHei" panose="020B0503020204020204" charset="-122"/>
                <a:ea typeface="Microsoft YaHei" panose="020B0503020204020204" charset="-122"/>
              </a:rPr>
              <a:t>东盟</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中国（“</a:t>
            </a:r>
            <a:r>
              <a:rPr lang="en-US" altLang="zh-CN" sz="1200" dirty="0">
                <a:latin typeface="Microsoft YaHei" panose="020B0503020204020204" charset="-122"/>
                <a:ea typeface="Microsoft YaHei" panose="020B0503020204020204" charset="-122"/>
              </a:rPr>
              <a:t>10+1”</a:t>
            </a:r>
            <a:r>
              <a:rPr lang="zh-CN" altLang="en-US" sz="1200" dirty="0">
                <a:latin typeface="Microsoft YaHei" panose="020B0503020204020204" charset="-122"/>
                <a:ea typeface="Microsoft YaHei" panose="020B0503020204020204" charset="-122"/>
              </a:rPr>
              <a:t>机制）</a:t>
            </a:r>
            <a:endParaRPr lang="zh-CN" altLang="en-US" sz="1200" dirty="0">
              <a:latin typeface="Microsoft YaHei" panose="020B0503020204020204" charset="-122"/>
              <a:ea typeface="Microsoft YaHei" panose="020B0503020204020204" charset="-122"/>
            </a:endParaRPr>
          </a:p>
          <a:p>
            <a:pPr algn="l">
              <a:lnSpc>
                <a:spcPct val="150000"/>
              </a:lnSpc>
            </a:pPr>
            <a:r>
              <a:rPr lang="zh-CN" altLang="en-US" sz="1200" dirty="0">
                <a:latin typeface="Microsoft YaHei" panose="020B0503020204020204" charset="-122"/>
                <a:ea typeface="Microsoft YaHei" panose="020B0503020204020204" charset="-122"/>
              </a:rPr>
              <a:t>东盟</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中日韩（“</a:t>
            </a:r>
            <a:r>
              <a:rPr lang="en-US" altLang="zh-CN" sz="1200" dirty="0">
                <a:latin typeface="Microsoft YaHei" panose="020B0503020204020204" charset="-122"/>
                <a:ea typeface="Microsoft YaHei" panose="020B0503020204020204" charset="-122"/>
              </a:rPr>
              <a:t>10+3”</a:t>
            </a:r>
            <a:r>
              <a:rPr lang="zh-CN" altLang="en-US" sz="1200" dirty="0">
                <a:latin typeface="Microsoft YaHei" panose="020B0503020204020204" charset="-122"/>
                <a:ea typeface="Microsoft YaHei" panose="020B0503020204020204" charset="-122"/>
              </a:rPr>
              <a:t>机制）</a:t>
            </a:r>
            <a:endParaRPr lang="zh-CN" altLang="en-US" sz="1200" dirty="0">
              <a:latin typeface="Microsoft YaHei" panose="020B0503020204020204" charset="-122"/>
              <a:ea typeface="Microsoft YaHei" panose="020B0503020204020204" charset="-122"/>
            </a:endParaRPr>
          </a:p>
          <a:p>
            <a:pPr algn="l">
              <a:lnSpc>
                <a:spcPct val="150000"/>
              </a:lnSpc>
            </a:pPr>
            <a:r>
              <a:rPr lang="zh-CN" altLang="en-US" sz="1200" dirty="0">
                <a:latin typeface="Microsoft YaHei" panose="020B0503020204020204" charset="-122"/>
                <a:ea typeface="Microsoft YaHei" panose="020B0503020204020204" charset="-122"/>
              </a:rPr>
              <a:t>“金砖</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机制</a:t>
            </a:r>
            <a:endParaRPr lang="zh-CN" altLang="en-US" sz="1200" dirty="0">
              <a:latin typeface="Microsoft YaHei" panose="020B0503020204020204" charset="-122"/>
              <a:ea typeface="Microsoft YaHei" panose="020B0503020204020204" charset="-122"/>
            </a:endParaRPr>
          </a:p>
          <a:p>
            <a:pPr algn="l">
              <a:lnSpc>
                <a:spcPct val="150000"/>
              </a:lnSpc>
            </a:pPr>
            <a:r>
              <a:rPr lang="zh-CN" altLang="en-US" sz="1200" b="1" dirty="0">
                <a:latin typeface="Microsoft YaHei" panose="020B0503020204020204" charset="-122"/>
                <a:ea typeface="Microsoft YaHei" panose="020B0503020204020204" charset="-122"/>
              </a:rPr>
              <a:t>区域经济组织：</a:t>
            </a:r>
            <a:endParaRPr lang="zh-CN" altLang="en-US" sz="1200" b="1" dirty="0">
              <a:latin typeface="Microsoft YaHei" panose="020B0503020204020204" charset="-122"/>
              <a:ea typeface="Microsoft YaHei" panose="020B0503020204020204" charset="-122"/>
            </a:endParaRPr>
          </a:p>
          <a:p>
            <a:pPr algn="l">
              <a:lnSpc>
                <a:spcPct val="150000"/>
              </a:lnSpc>
            </a:pPr>
            <a:r>
              <a:rPr lang="zh-CN" altLang="en-US" sz="1200" dirty="0">
                <a:latin typeface="Microsoft YaHei" panose="020B0503020204020204" charset="-122"/>
                <a:ea typeface="Microsoft YaHei" panose="020B0503020204020204" charset="-122"/>
              </a:rPr>
              <a:t>中国与印尼同为</a:t>
            </a:r>
            <a:r>
              <a:rPr lang="en-US" altLang="zh-CN" sz="1200" dirty="0">
                <a:latin typeface="Microsoft YaHei" panose="020B0503020204020204" charset="-122"/>
                <a:ea typeface="Microsoft YaHei" panose="020B0503020204020204" charset="-122"/>
              </a:rPr>
              <a:t>G20</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APEC</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RCEP</a:t>
            </a:r>
            <a:endParaRPr lang="en-US" altLang="zh-CN" sz="1200" dirty="0">
              <a:latin typeface="Microsoft YaHei" panose="020B0503020204020204" charset="-122"/>
              <a:ea typeface="Microsoft YaHei" panose="020B0503020204020204" charset="-122"/>
            </a:endParaRPr>
          </a:p>
          <a:p>
            <a:pPr algn="l">
              <a:lnSpc>
                <a:spcPct val="150000"/>
              </a:lnSpc>
            </a:pPr>
            <a:r>
              <a:rPr lang="zh-CN" altLang="en-US" sz="1200" dirty="0">
                <a:latin typeface="Microsoft YaHei" panose="020B0503020204020204" charset="-122"/>
                <a:ea typeface="Microsoft YaHei" panose="020B0503020204020204" charset="-122"/>
              </a:rPr>
              <a:t>等经济组织（经贸协议）重要成员国</a:t>
            </a:r>
            <a:endParaRPr lang="zh-CN" altLang="en-US" sz="1200" dirty="0">
              <a:latin typeface="Microsoft YaHei" panose="020B0503020204020204" charset="-122"/>
              <a:ea typeface="Microsoft YaHei"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 y="4252807"/>
            <a:ext cx="9143999" cy="890693"/>
          </a:xfrm>
          <a:prstGeom prst="rect">
            <a:avLst/>
          </a:prstGeom>
          <a:noFill/>
        </p:spPr>
        <p:txBody>
          <a:bodyPr wrap="square">
            <a:spAutoFit/>
          </a:bodyPr>
          <a:lstStyle/>
          <a:p>
            <a:pPr indent="355600" algn="just">
              <a:lnSpc>
                <a:spcPct val="150000"/>
              </a:lnSpc>
            </a:pPr>
            <a:r>
              <a:rPr lang="en-US" altLang="zh-CN" sz="1200" kern="100" dirty="0">
                <a:latin typeface="+mj-ea"/>
                <a:ea typeface="+mj-ea"/>
                <a:cs typeface="Times New Roman" panose="02020603050405020304" pitchFamily="18" charset="0"/>
              </a:rPr>
              <a:t>2021</a:t>
            </a:r>
            <a:r>
              <a:rPr lang="zh-CN" altLang="en-US" sz="1200" kern="100" dirty="0">
                <a:latin typeface="+mj-ea"/>
                <a:ea typeface="+mj-ea"/>
                <a:cs typeface="Times New Roman" panose="02020603050405020304" pitchFamily="18" charset="0"/>
              </a:rPr>
              <a:t>年</a:t>
            </a:r>
            <a:r>
              <a:rPr lang="en-US" altLang="zh-CN" sz="1200" kern="100" dirty="0">
                <a:latin typeface="+mj-ea"/>
                <a:ea typeface="+mj-ea"/>
                <a:cs typeface="Times New Roman" panose="02020603050405020304" pitchFamily="18" charset="0"/>
              </a:rPr>
              <a:t>9</a:t>
            </a:r>
            <a:r>
              <a:rPr lang="zh-CN" altLang="en-US" sz="1200" kern="100" dirty="0">
                <a:latin typeface="+mj-ea"/>
                <a:ea typeface="+mj-ea"/>
                <a:cs typeface="Times New Roman" panose="02020603050405020304" pitchFamily="18" charset="0"/>
              </a:rPr>
              <a:t>月，中国央行和印尼央行正式启动中印尼本币结算（</a:t>
            </a:r>
            <a:r>
              <a:rPr lang="en-US" altLang="zh-CN" sz="1200" kern="100" dirty="0">
                <a:latin typeface="+mj-ea"/>
                <a:ea typeface="+mj-ea"/>
                <a:cs typeface="Times New Roman" panose="02020603050405020304" pitchFamily="18" charset="0"/>
              </a:rPr>
              <a:t>LCS</a:t>
            </a:r>
            <a:r>
              <a:rPr lang="zh-CN" altLang="en-US" sz="1200" kern="100" dirty="0">
                <a:latin typeface="+mj-ea"/>
                <a:ea typeface="+mj-ea"/>
                <a:cs typeface="Times New Roman" panose="02020603050405020304" pitchFamily="18" charset="0"/>
              </a:rPr>
              <a:t>）合作框架，并在浙江同步推出人民币</a:t>
            </a:r>
            <a:r>
              <a:rPr lang="en-US" altLang="zh-CN" sz="1200" kern="100" dirty="0">
                <a:latin typeface="+mj-ea"/>
                <a:ea typeface="+mj-ea"/>
                <a:cs typeface="Times New Roman" panose="02020603050405020304" pitchFamily="18" charset="0"/>
              </a:rPr>
              <a:t>/</a:t>
            </a:r>
            <a:r>
              <a:rPr lang="zh-CN" altLang="en-US" sz="1200" kern="100" dirty="0">
                <a:latin typeface="+mj-ea"/>
                <a:ea typeface="+mj-ea"/>
                <a:cs typeface="Times New Roman" panose="02020603050405020304" pitchFamily="18" charset="0"/>
              </a:rPr>
              <a:t>印尼卢比银行间市场区域交易。</a:t>
            </a:r>
            <a:r>
              <a:rPr lang="en-US" altLang="zh-CN" sz="1200" kern="100" dirty="0">
                <a:latin typeface="+mj-ea"/>
                <a:ea typeface="+mj-ea"/>
                <a:cs typeface="Times New Roman" panose="02020603050405020304" pitchFamily="18" charset="0"/>
              </a:rPr>
              <a:t>LCS</a:t>
            </a:r>
            <a:r>
              <a:rPr lang="zh-CN" altLang="en-US" sz="1200" kern="100" dirty="0">
                <a:latin typeface="+mj-ea"/>
                <a:ea typeface="+mj-ea"/>
                <a:cs typeface="Times New Roman" panose="02020603050405020304" pitchFamily="18" charset="0"/>
              </a:rPr>
              <a:t>最早是印尼央行在资本不能自由流动背景下提出的本币结算机制，主要应用于经常项目和直接投资项下跨境结算。</a:t>
            </a:r>
            <a:r>
              <a:rPr lang="en-US" altLang="zh-CN" sz="1200" kern="100" dirty="0">
                <a:latin typeface="+mj-ea"/>
                <a:ea typeface="+mj-ea"/>
                <a:cs typeface="Times New Roman" panose="02020603050405020304" pitchFamily="18" charset="0"/>
              </a:rPr>
              <a:t> 2022</a:t>
            </a:r>
            <a:r>
              <a:rPr lang="zh-CN" altLang="en-US" sz="1200" kern="100" dirty="0">
                <a:latin typeface="+mj-ea"/>
                <a:ea typeface="+mj-ea"/>
                <a:cs typeface="Times New Roman" panose="02020603050405020304" pitchFamily="18" charset="0"/>
              </a:rPr>
              <a:t>年上半年，中印尼贸易与直接投资人民币跨境收付合计</a:t>
            </a:r>
            <a:r>
              <a:rPr lang="en-US" altLang="zh-CN" sz="1200" kern="100" dirty="0">
                <a:latin typeface="+mj-ea"/>
                <a:ea typeface="+mj-ea"/>
                <a:cs typeface="Times New Roman" panose="02020603050405020304" pitchFamily="18" charset="0"/>
              </a:rPr>
              <a:t>322.1</a:t>
            </a:r>
            <a:r>
              <a:rPr lang="zh-CN" altLang="en-US" sz="1200" kern="100" dirty="0">
                <a:latin typeface="+mj-ea"/>
                <a:ea typeface="+mj-ea"/>
                <a:cs typeface="Times New Roman" panose="02020603050405020304" pitchFamily="18" charset="0"/>
              </a:rPr>
              <a:t>亿元，同比增</a:t>
            </a:r>
            <a:r>
              <a:rPr lang="en-US" altLang="zh-CN" sz="1200" kern="100" dirty="0">
                <a:latin typeface="+mj-ea"/>
                <a:ea typeface="+mj-ea"/>
                <a:cs typeface="Times New Roman" panose="02020603050405020304" pitchFamily="18" charset="0"/>
              </a:rPr>
              <a:t>56.7%</a:t>
            </a:r>
            <a:r>
              <a:rPr lang="zh-CN" altLang="en-US" sz="1200" kern="100" dirty="0">
                <a:latin typeface="+mj-ea"/>
                <a:ea typeface="+mj-ea"/>
                <a:cs typeface="Times New Roman" panose="02020603050405020304" pitchFamily="18" charset="0"/>
              </a:rPr>
              <a:t>，其中</a:t>
            </a:r>
            <a:r>
              <a:rPr lang="en-US" altLang="zh-CN" sz="1200" kern="100" dirty="0">
                <a:latin typeface="+mj-ea"/>
                <a:ea typeface="+mj-ea"/>
                <a:cs typeface="Times New Roman" panose="02020603050405020304" pitchFamily="18" charset="0"/>
              </a:rPr>
              <a:t>LCS</a:t>
            </a:r>
            <a:r>
              <a:rPr lang="zh-CN" altLang="en-US" sz="1200" kern="100" dirty="0">
                <a:latin typeface="+mj-ea"/>
                <a:ea typeface="+mj-ea"/>
                <a:cs typeface="Times New Roman" panose="02020603050405020304" pitchFamily="18" charset="0"/>
              </a:rPr>
              <a:t>机制下办理结算 </a:t>
            </a:r>
            <a:r>
              <a:rPr lang="en-US" altLang="zh-CN" sz="1200" kern="100" dirty="0">
                <a:latin typeface="+mj-ea"/>
                <a:ea typeface="+mj-ea"/>
                <a:cs typeface="Times New Roman" panose="02020603050405020304" pitchFamily="18" charset="0"/>
              </a:rPr>
              <a:t>27.7</a:t>
            </a:r>
            <a:r>
              <a:rPr lang="zh-CN" altLang="en-US" sz="1200" kern="100" dirty="0">
                <a:latin typeface="+mj-ea"/>
                <a:ea typeface="+mj-ea"/>
                <a:cs typeface="Times New Roman" panose="02020603050405020304" pitchFamily="18" charset="0"/>
              </a:rPr>
              <a:t>亿元，占比为</a:t>
            </a:r>
            <a:r>
              <a:rPr lang="en-US" altLang="zh-CN" sz="1200" kern="100" dirty="0">
                <a:latin typeface="+mj-ea"/>
                <a:ea typeface="+mj-ea"/>
                <a:cs typeface="Times New Roman" panose="02020603050405020304" pitchFamily="18" charset="0"/>
              </a:rPr>
              <a:t>8.6%</a:t>
            </a:r>
            <a:r>
              <a:rPr lang="zh-CN" altLang="en-US" sz="1200" kern="100" dirty="0">
                <a:latin typeface="+mj-ea"/>
                <a:ea typeface="+mj-ea"/>
                <a:cs typeface="Times New Roman" panose="02020603050405020304" pitchFamily="18" charset="0"/>
              </a:rPr>
              <a:t>。</a:t>
            </a:r>
            <a:endParaRPr lang="zh-CN" altLang="en-US" sz="1200" kern="100" dirty="0">
              <a:latin typeface="+mj-ea"/>
              <a:ea typeface="+mj-ea"/>
              <a:cs typeface="Times New Roman" panose="02020603050405020304" pitchFamily="18" charset="0"/>
            </a:endParaRPr>
          </a:p>
        </p:txBody>
      </p:sp>
      <p:sp>
        <p:nvSpPr>
          <p:cNvPr id="5" name="标题 4"/>
          <p:cNvSpPr>
            <a:spLocks noGrp="1"/>
          </p:cNvSpPr>
          <p:nvPr>
            <p:ph type="title"/>
          </p:nvPr>
        </p:nvSpPr>
        <p:spPr>
          <a:xfrm>
            <a:off x="0" y="324057"/>
            <a:ext cx="9144000" cy="486085"/>
          </a:xfrm>
        </p:spPr>
        <p:txBody>
          <a:bodyPr/>
          <a:lstStyle/>
          <a:p>
            <a:r>
              <a:rPr lang="zh-CN" altLang="en-US" dirty="0"/>
              <a:t>中国印尼本币结算（</a:t>
            </a:r>
            <a:r>
              <a:rPr lang="en-US" altLang="zh-CN" dirty="0"/>
              <a:t>LCS</a:t>
            </a:r>
            <a:r>
              <a:rPr lang="zh-CN" altLang="en-US" dirty="0"/>
              <a:t>）合作框架</a:t>
            </a:r>
            <a:endParaRPr dirty="0">
              <a:latin typeface="Microsoft YaHei" panose="020B0503020204020204" charset="-122"/>
              <a:ea typeface="Microsoft YaHei" panose="020B0503020204020204" charset="-122"/>
            </a:endParaRPr>
          </a:p>
        </p:txBody>
      </p:sp>
      <p:pic>
        <p:nvPicPr>
          <p:cNvPr id="3" name="图片 2"/>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graphicFrame>
        <p:nvGraphicFramePr>
          <p:cNvPr id="9" name="表格 8"/>
          <p:cNvGraphicFramePr>
            <a:graphicFrameLocks noGrp="1"/>
          </p:cNvGraphicFramePr>
          <p:nvPr/>
        </p:nvGraphicFramePr>
        <p:xfrm>
          <a:off x="5760000" y="981900"/>
          <a:ext cx="3383999" cy="3216602"/>
        </p:xfrm>
        <a:graphic>
          <a:graphicData uri="http://schemas.openxmlformats.org/drawingml/2006/table">
            <a:tbl>
              <a:tblPr>
                <a:tableStyleId>{5C22544A-7EE6-4342-B048-85BDC9FD1C3A}</a:tableStyleId>
              </a:tblPr>
              <a:tblGrid>
                <a:gridCol w="850217"/>
                <a:gridCol w="539820"/>
                <a:gridCol w="536446"/>
                <a:gridCol w="728758"/>
                <a:gridCol w="728758"/>
              </a:tblGrid>
              <a:tr h="308254">
                <a:tc gridSpan="5">
                  <a:txBody>
                    <a:bodyPr/>
                    <a:lstStyle/>
                    <a:p>
                      <a:pPr algn="ctr" fontAlgn="ctr"/>
                      <a:r>
                        <a:rPr lang="zh-CN" altLang="en-US" sz="1200" u="none" strike="noStrike" dirty="0">
                          <a:effectLst/>
                          <a:latin typeface="Microsoft YaHei" panose="020B0503020204020204" charset="-122"/>
                          <a:ea typeface="Microsoft YaHei" panose="020B0503020204020204" charset="-122"/>
                        </a:rPr>
                        <a:t>中国与印尼贸易与投资概况</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c hMerge="1">
                  <a:tcPr/>
                </a:tc>
              </a:tr>
              <a:tr h="308254">
                <a:tc rowSpan="3">
                  <a:txBody>
                    <a:bodyPr/>
                    <a:lstStyle/>
                    <a:p>
                      <a:pPr algn="ctr" fontAlgn="ctr"/>
                      <a:r>
                        <a:rPr lang="zh-CN" altLang="en-US" sz="1200" u="none" strike="noStrike" dirty="0">
                          <a:effectLst/>
                          <a:latin typeface="Microsoft YaHei" panose="020B0503020204020204" charset="-122"/>
                          <a:ea typeface="Microsoft YaHei" panose="020B0503020204020204" charset="-122"/>
                        </a:rPr>
                        <a:t>年度</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4">
                  <a:txBody>
                    <a:bodyPr/>
                    <a:lstStyle/>
                    <a:p>
                      <a:pPr algn="ctr" fontAlgn="ctr"/>
                      <a:r>
                        <a:rPr lang="zh-CN" altLang="en-US" sz="1200" u="none" strike="noStrike" dirty="0">
                          <a:effectLst/>
                          <a:latin typeface="Microsoft YaHei" panose="020B0503020204020204" charset="-122"/>
                          <a:ea typeface="Microsoft YaHei" panose="020B0503020204020204" charset="-122"/>
                        </a:rPr>
                        <a:t>贸易与投资（亿美元）</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r>
              <a:tr h="368350">
                <a:tc vMerge="1">
                  <a:tcP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向印尼  出口</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从印尼  进口</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algn="ctr" fontAlgn="ctr"/>
                      <a:r>
                        <a:rPr lang="zh-CN" altLang="en-US" sz="1200" u="none" strike="noStrike" dirty="0">
                          <a:effectLst/>
                          <a:latin typeface="Microsoft YaHei" panose="020B0503020204020204" charset="-122"/>
                          <a:ea typeface="Microsoft YaHei" panose="020B0503020204020204" charset="-122"/>
                        </a:rPr>
                        <a:t>中国向</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印尼进行</a:t>
                      </a:r>
                      <a:r>
                        <a:rPr lang="en-US" altLang="zh-CN" sz="1200" u="none" strike="noStrike" dirty="0">
                          <a:effectLst/>
                          <a:latin typeface="Microsoft YaHei" panose="020B0503020204020204" charset="-122"/>
                          <a:ea typeface="Microsoft YaHei" panose="020B0503020204020204" charset="-122"/>
                        </a:rPr>
                        <a:t>FDI</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r>
              <a:tr h="308254">
                <a:tc vMerge="1">
                  <a:tcPr/>
                </a:tc>
                <a:tc vMerge="1">
                  <a:tcPr/>
                </a:tc>
                <a:tc vMerge="1">
                  <a:tcP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大陆</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香港</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08254">
                <a:tc>
                  <a:txBody>
                    <a:bodyPr/>
                    <a:lstStyle/>
                    <a:p>
                      <a:pPr algn="ctr" fontAlgn="ctr"/>
                      <a:r>
                        <a:rPr lang="en-US" altLang="zh-CN" sz="1200" u="none" strike="noStrike">
                          <a:effectLst/>
                          <a:latin typeface="Microsoft YaHei" panose="020B0503020204020204" charset="-122"/>
                          <a:ea typeface="Microsoft YaHei" panose="020B0503020204020204" charset="-122"/>
                        </a:rPr>
                        <a:t>2017</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348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21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08254">
                <a:tc>
                  <a:txBody>
                    <a:bodyPr/>
                    <a:lstStyle/>
                    <a:p>
                      <a:pPr algn="ctr" fontAlgn="ctr"/>
                      <a:r>
                        <a:rPr lang="en-US" altLang="zh-CN" sz="1200" u="none" strike="noStrike">
                          <a:effectLst/>
                          <a:latin typeface="Microsoft YaHei" panose="020B0503020204020204" charset="-122"/>
                          <a:ea typeface="Microsoft YaHei" panose="020B0503020204020204" charset="-122"/>
                        </a:rPr>
                        <a:t>2018</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342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08254">
                <a:tc>
                  <a:txBody>
                    <a:bodyPr/>
                    <a:lstStyle/>
                    <a:p>
                      <a:pPr algn="ctr" fontAlgn="ctr"/>
                      <a:r>
                        <a:rPr lang="en-US" altLang="zh-CN" sz="1200" u="none" strike="noStrike">
                          <a:effectLst/>
                          <a:latin typeface="Microsoft YaHei" panose="020B0503020204020204" charset="-122"/>
                          <a:ea typeface="Microsoft YaHei" panose="020B0503020204020204" charset="-122"/>
                        </a:rPr>
                        <a:t>2019</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456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341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08254">
                <a:tc>
                  <a:txBody>
                    <a:bodyPr/>
                    <a:lstStyle/>
                    <a:p>
                      <a:pPr algn="ctr" fontAlgn="ctr"/>
                      <a:r>
                        <a:rPr lang="en-US" altLang="zh-CN" sz="1200" u="none" strike="noStrike">
                          <a:effectLst/>
                          <a:latin typeface="Microsoft YaHei" panose="020B0503020204020204" charset="-122"/>
                          <a:ea typeface="Microsoft YaHei" panose="020B0503020204020204" charset="-122"/>
                        </a:rPr>
                        <a:t>2020</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410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374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08254">
                <a:tc>
                  <a:txBody>
                    <a:bodyPr/>
                    <a:lstStyle/>
                    <a:p>
                      <a:pPr algn="ctr" fontAlgn="ctr"/>
                      <a:r>
                        <a:rPr lang="en-US" altLang="zh-CN" sz="1200" u="none" strike="noStrike">
                          <a:effectLst/>
                          <a:latin typeface="Microsoft YaHei" panose="020B0503020204020204" charset="-122"/>
                          <a:ea typeface="Microsoft YaHei" panose="020B0503020204020204" charset="-122"/>
                        </a:rPr>
                        <a:t>2021</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607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638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68350">
                <a:tc>
                  <a:txBody>
                    <a:bodyPr/>
                    <a:lstStyle/>
                    <a:p>
                      <a:pPr algn="ctr" fontAlgn="ctr"/>
                      <a:r>
                        <a:rPr lang="en-US" altLang="zh-CN" sz="1200" u="none" strike="noStrike" dirty="0">
                          <a:effectLst/>
                          <a:latin typeface="Microsoft YaHei" panose="020B0503020204020204" charset="-122"/>
                          <a:ea typeface="Microsoft YaHei" panose="020B0503020204020204" charset="-122"/>
                        </a:rPr>
                        <a:t>2022</a:t>
                      </a:r>
                      <a:r>
                        <a:rPr lang="zh-CN" altLang="en-US" sz="1200" u="none" strike="noStrike" dirty="0">
                          <a:effectLst/>
                          <a:latin typeface="Microsoft YaHei" panose="020B0503020204020204" charset="-122"/>
                          <a:ea typeface="Microsoft YaHei" panose="020B0503020204020204" charset="-122"/>
                        </a:rPr>
                        <a:t>年</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（上）</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343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354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4986475" cy="3591337"/>
          </a:xfrm>
          <a:prstGeom prst="rect">
            <a:avLst/>
          </a:prstGeom>
        </p:spPr>
      </p:pic>
      <p:pic>
        <p:nvPicPr>
          <p:cNvPr id="34" name="图片 33"/>
          <p:cNvPicPr preferRelativeResize="0"/>
          <p:nvPr/>
        </p:nvPicPr>
        <p:blipFill>
          <a:blip r:embed="rId2">
            <a:extLst>
              <a:ext uri="{28A0092B-C50C-407E-A947-70E740481C1C}">
                <a14:useLocalDpi xmlns:a14="http://schemas.microsoft.com/office/drawing/2010/main" val="0"/>
              </a:ext>
            </a:extLst>
          </a:blip>
          <a:stretch>
            <a:fillRect/>
          </a:stretch>
        </p:blipFill>
        <p:spPr>
          <a:xfrm>
            <a:off x="4986863" y="938072"/>
            <a:ext cx="4157137" cy="1791337"/>
          </a:xfrm>
          <a:prstGeom prst="rect">
            <a:avLst/>
          </a:prstGeom>
        </p:spPr>
      </p:pic>
      <p:pic>
        <p:nvPicPr>
          <p:cNvPr id="36" name="图片 35"/>
          <p:cNvPicPr preferRelativeResize="0"/>
          <p:nvPr/>
        </p:nvPicPr>
        <p:blipFill>
          <a:blip r:embed="rId3">
            <a:extLst>
              <a:ext uri="{28A0092B-C50C-407E-A947-70E740481C1C}">
                <a14:useLocalDpi xmlns:a14="http://schemas.microsoft.com/office/drawing/2010/main" val="0"/>
              </a:ext>
            </a:extLst>
          </a:blip>
          <a:stretch>
            <a:fillRect/>
          </a:stretch>
        </p:blipFill>
        <p:spPr>
          <a:xfrm>
            <a:off x="4986864" y="2722943"/>
            <a:ext cx="4157136" cy="1800000"/>
          </a:xfrm>
          <a:prstGeom prst="rect">
            <a:avLst/>
          </a:prstGeom>
        </p:spPr>
      </p:pic>
      <p:sp>
        <p:nvSpPr>
          <p:cNvPr id="38" name="文本框 37"/>
          <p:cNvSpPr txBox="1"/>
          <p:nvPr/>
        </p:nvSpPr>
        <p:spPr>
          <a:xfrm>
            <a:off x="0" y="4681648"/>
            <a:ext cx="9144000" cy="275590"/>
          </a:xfrm>
          <a:prstGeom prst="rect">
            <a:avLst/>
          </a:prstGeom>
          <a:solidFill>
            <a:schemeClr val="bg1"/>
          </a:solidFill>
        </p:spPr>
        <p:txBody>
          <a:bodyPr wrap="square" rtlCol="0">
            <a:spAutoFit/>
          </a:bodyPr>
          <a:lstStyle/>
          <a:p>
            <a:pPr algn="l"/>
            <a:r>
              <a:rPr lang="en-US" altLang="zh-CN" sz="1200" dirty="0">
                <a:latin typeface="+mj-ea"/>
                <a:ea typeface="+mj-ea"/>
              </a:rPr>
              <a:t>       </a:t>
            </a:r>
            <a:r>
              <a:rPr lang="zh-CN" altLang="en-US" sz="1200" dirty="0">
                <a:latin typeface="+mj-ea"/>
                <a:ea typeface="+mj-ea"/>
              </a:rPr>
              <a:t>左图：印尼总统佐科视察雅万高铁建设情况；右上图：中国企业在印尼投资的青山工业园；右下图：神华国华印尼爪哇</a:t>
            </a:r>
            <a:r>
              <a:rPr lang="en-US" altLang="zh-CN" sz="1200" dirty="0">
                <a:latin typeface="+mj-ea"/>
                <a:ea typeface="+mj-ea"/>
              </a:rPr>
              <a:t>7</a:t>
            </a:r>
            <a:r>
              <a:rPr lang="zh-CN" altLang="en-US" sz="1200" dirty="0">
                <a:latin typeface="+mj-ea"/>
                <a:ea typeface="+mj-ea"/>
              </a:rPr>
              <a:t>号项目</a:t>
            </a:r>
            <a:endParaRPr lang="zh-CN" altLang="en-US" sz="1200" dirty="0">
              <a:latin typeface="+mj-ea"/>
              <a:ea typeface="+mj-ea"/>
            </a:endParaRPr>
          </a:p>
        </p:txBody>
      </p:sp>
      <p:sp>
        <p:nvSpPr>
          <p:cNvPr id="39" name="标题 4"/>
          <p:cNvSpPr>
            <a:spLocks noGrp="1"/>
          </p:cNvSpPr>
          <p:nvPr>
            <p:ph type="title"/>
          </p:nvPr>
        </p:nvSpPr>
        <p:spPr>
          <a:xfrm>
            <a:off x="0" y="324057"/>
            <a:ext cx="9144000" cy="486085"/>
          </a:xfrm>
        </p:spPr>
        <p:txBody>
          <a:bodyPr/>
          <a:lstStyle/>
          <a:p>
            <a:r>
              <a:rPr lang="zh-CN" altLang="en-US" dirty="0"/>
              <a:t>中国与印尼重要合作项目</a:t>
            </a:r>
            <a:endParaRPr lang="zh-CN" altLang="en-US" dirty="0">
              <a:latin typeface="Microsoft YaHei" panose="020B0503020204020204" charset="-122"/>
              <a:ea typeface="Microsoft YaHei" panose="020B0503020204020204" charset="-122"/>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p:nvPr/>
        </p:nvSpPr>
        <p:spPr>
          <a:xfrm>
            <a:off x="1088168" y="164387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6" name="Rectangle 39"/>
          <p:cNvSpPr/>
          <p:nvPr/>
        </p:nvSpPr>
        <p:spPr>
          <a:xfrm>
            <a:off x="1002443" y="17076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7" name="Text Box 40"/>
          <p:cNvSpPr txBox="1"/>
          <p:nvPr/>
        </p:nvSpPr>
        <p:spPr>
          <a:xfrm>
            <a:off x="1093248" y="17622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1</a:t>
            </a:r>
            <a:endParaRPr lang="en-US" altLang="zh-CN" sz="1200" dirty="0">
              <a:latin typeface="Arial" panose="020B0604020202020204" pitchFamily="34" charset="0"/>
              <a:ea typeface="SimSun" panose="02010600030101010101" pitchFamily="2" charset="-122"/>
            </a:endParaRPr>
          </a:p>
        </p:txBody>
      </p:sp>
      <p:sp>
        <p:nvSpPr>
          <p:cNvPr id="28" name="Text Box 41"/>
          <p:cNvSpPr txBox="1"/>
          <p:nvPr/>
        </p:nvSpPr>
        <p:spPr>
          <a:xfrm>
            <a:off x="1688243" y="1722362"/>
            <a:ext cx="4951730" cy="246221"/>
          </a:xfrm>
          <a:prstGeom prst="rect">
            <a:avLst/>
          </a:prstGeom>
          <a:noFill/>
          <a:ln w="6350">
            <a:noFill/>
          </a:ln>
        </p:spPr>
        <p:txBody>
          <a:bodyPr wrap="square" lIns="0" tIns="0" rIns="0" bIns="0" anchor="ctr" anchorCtr="0">
            <a:spAutoFit/>
          </a:bodyPr>
          <a:lstStyle/>
          <a:p>
            <a:pPr eaLnBrk="0" hangingPunct="0"/>
            <a:r>
              <a:rPr lang="en-US" altLang="zh-CN" sz="1600" dirty="0">
                <a:latin typeface="Microsoft YaHei" panose="020B0503020204020204" charset="-122"/>
                <a:ea typeface="Microsoft YaHei" panose="020B0503020204020204" charset="-122"/>
              </a:rPr>
              <a:t>印尼</a:t>
            </a:r>
            <a:r>
              <a:rPr lang="zh-CN" altLang="en-US" sz="1600" dirty="0">
                <a:latin typeface="Microsoft YaHei" panose="020B0503020204020204" charset="-122"/>
                <a:ea typeface="Microsoft YaHei" panose="020B0503020204020204" charset="-122"/>
              </a:rPr>
              <a:t>国情国力及</a:t>
            </a:r>
            <a:r>
              <a:rPr lang="en-US" altLang="zh-CN" sz="1600" dirty="0" err="1">
                <a:latin typeface="Microsoft YaHei" panose="020B0503020204020204" charset="-122"/>
                <a:ea typeface="Microsoft YaHei" panose="020B0503020204020204" charset="-122"/>
              </a:rPr>
              <a:t>经济社会发展</a:t>
            </a:r>
            <a:r>
              <a:rPr lang="zh-CN" altLang="en-US" sz="1600" dirty="0">
                <a:latin typeface="Microsoft YaHei" panose="020B0503020204020204" charset="-122"/>
                <a:ea typeface="Microsoft YaHei" panose="020B0503020204020204" charset="-122"/>
              </a:rPr>
              <a:t>战略</a:t>
            </a:r>
            <a:endParaRPr lang="en-US" altLang="zh-CN" sz="1600" dirty="0">
              <a:latin typeface="Microsoft YaHei" panose="020B0503020204020204" charset="-122"/>
              <a:ea typeface="Microsoft YaHei" panose="020B0503020204020204" charset="-122"/>
            </a:endParaRPr>
          </a:p>
        </p:txBody>
      </p:sp>
      <p:sp>
        <p:nvSpPr>
          <p:cNvPr id="29" name="AutoShape 42"/>
          <p:cNvSpPr/>
          <p:nvPr/>
        </p:nvSpPr>
        <p:spPr>
          <a:xfrm>
            <a:off x="1412018" y="2394831"/>
            <a:ext cx="5596890" cy="40305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0" name="Rectangle 43"/>
          <p:cNvSpPr/>
          <p:nvPr/>
        </p:nvSpPr>
        <p:spPr>
          <a:xfrm>
            <a:off x="1412018" y="24569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1" name="Text Box 44"/>
          <p:cNvSpPr txBox="1"/>
          <p:nvPr/>
        </p:nvSpPr>
        <p:spPr>
          <a:xfrm>
            <a:off x="1502823" y="250650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2</a:t>
            </a:r>
            <a:endParaRPr lang="en-US" altLang="zh-CN" sz="1200" dirty="0">
              <a:latin typeface="Arial" panose="020B0604020202020204" pitchFamily="34" charset="0"/>
              <a:ea typeface="SimSun" panose="02010600030101010101" pitchFamily="2" charset="-122"/>
            </a:endParaRPr>
          </a:p>
        </p:txBody>
      </p:sp>
      <p:sp>
        <p:nvSpPr>
          <p:cNvPr id="32" name="AutoShape 45"/>
          <p:cNvSpPr/>
          <p:nvPr/>
        </p:nvSpPr>
        <p:spPr>
          <a:xfrm>
            <a:off x="1821593" y="3140441"/>
            <a:ext cx="5596890" cy="402818"/>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3" name="Rectangle 46"/>
          <p:cNvSpPr/>
          <p:nvPr/>
        </p:nvSpPr>
        <p:spPr>
          <a:xfrm>
            <a:off x="1821593" y="3203102"/>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4" name="Text Box 47"/>
          <p:cNvSpPr txBox="1"/>
          <p:nvPr/>
        </p:nvSpPr>
        <p:spPr>
          <a:xfrm>
            <a:off x="1912398" y="3252632"/>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3</a:t>
            </a:r>
            <a:endParaRPr lang="en-US" altLang="zh-CN" sz="1200" dirty="0">
              <a:latin typeface="Arial" panose="020B0604020202020204" pitchFamily="34" charset="0"/>
              <a:ea typeface="SimSun" panose="02010600030101010101" pitchFamily="2" charset="-122"/>
            </a:endParaRPr>
          </a:p>
        </p:txBody>
      </p:sp>
      <p:sp>
        <p:nvSpPr>
          <p:cNvPr id="35" name="AutoShape 48"/>
          <p:cNvSpPr/>
          <p:nvPr/>
        </p:nvSpPr>
        <p:spPr>
          <a:xfrm>
            <a:off x="2231168" y="388542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6" name="Rectangle 49"/>
          <p:cNvSpPr/>
          <p:nvPr/>
        </p:nvSpPr>
        <p:spPr>
          <a:xfrm>
            <a:off x="2231168" y="394795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7" name="Text Box 50"/>
          <p:cNvSpPr txBox="1"/>
          <p:nvPr/>
        </p:nvSpPr>
        <p:spPr>
          <a:xfrm>
            <a:off x="2321973" y="39974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4</a:t>
            </a:r>
            <a:endParaRPr lang="en-US" altLang="zh-CN" sz="1200" dirty="0">
              <a:latin typeface="Arial" panose="020B0604020202020204" pitchFamily="34" charset="0"/>
              <a:ea typeface="SimSun" panose="02010600030101010101" pitchFamily="2" charset="-122"/>
            </a:endParaRPr>
          </a:p>
        </p:txBody>
      </p:sp>
      <p:sp>
        <p:nvSpPr>
          <p:cNvPr id="38" name="Text Box 54"/>
          <p:cNvSpPr txBox="1"/>
          <p:nvPr/>
        </p:nvSpPr>
        <p:spPr>
          <a:xfrm>
            <a:off x="1940973" y="2472932"/>
            <a:ext cx="4951095" cy="246221"/>
          </a:xfrm>
          <a:prstGeom prst="rect">
            <a:avLst/>
          </a:prstGeom>
          <a:noFill/>
          <a:ln w="6350">
            <a:noFill/>
          </a:ln>
        </p:spPr>
        <p:txBody>
          <a:bodyPr wrap="square" lIns="0" tIns="0" rIns="0" bIns="0" anchor="ctr" anchorCtr="0">
            <a:spAutoFit/>
          </a:bodyPr>
          <a:lstStyle/>
          <a:p>
            <a:pPr eaLnBrk="0" hangingPunct="0"/>
            <a:r>
              <a:rPr lang="en-US" altLang="zh-CN" sz="1600" dirty="0">
                <a:latin typeface="Microsoft YaHei" panose="020B0503020204020204" charset="-122"/>
                <a:ea typeface="Microsoft YaHei" panose="020B0503020204020204" charset="-122"/>
                <a:cs typeface="Microsoft YaHei" panose="020B0503020204020204" charset="-122"/>
              </a:rPr>
              <a:t>中国与印尼</a:t>
            </a:r>
            <a:r>
              <a:rPr lang="zh-CN" altLang="en-US" sz="1600" dirty="0">
                <a:latin typeface="Microsoft YaHei" panose="020B0503020204020204" charset="-122"/>
                <a:ea typeface="Microsoft YaHei" panose="020B0503020204020204" charset="-122"/>
                <a:cs typeface="Microsoft YaHei" panose="020B0503020204020204" charset="-122"/>
              </a:rPr>
              <a:t>政经关系</a:t>
            </a:r>
            <a:r>
              <a:rPr lang="en-US" altLang="zh-CN" sz="1600" dirty="0">
                <a:latin typeface="Microsoft YaHei" panose="020B0503020204020204" charset="-122"/>
                <a:ea typeface="Microsoft YaHei" panose="020B0503020204020204" charset="-122"/>
                <a:cs typeface="Microsoft YaHei" panose="020B0503020204020204" charset="-122"/>
              </a:rPr>
              <a:t>--</a:t>
            </a:r>
            <a:r>
              <a:rPr lang="zh-CN" altLang="en-US" sz="1600" dirty="0">
                <a:latin typeface="Microsoft YaHei" panose="020B0503020204020204" charset="-122"/>
                <a:ea typeface="Microsoft YaHei" panose="020B0503020204020204" charset="-122"/>
                <a:cs typeface="Microsoft YaHei" panose="020B0503020204020204" charset="-122"/>
              </a:rPr>
              <a:t>全面战略伙伴关系</a:t>
            </a:r>
            <a:endParaRPr lang="en-US" altLang="zh-CN" sz="1600" dirty="0">
              <a:latin typeface="Microsoft YaHei" panose="020B0503020204020204" charset="-122"/>
              <a:ea typeface="Microsoft YaHei" panose="020B0503020204020204" charset="-122"/>
              <a:cs typeface="Microsoft YaHei" panose="020B0503020204020204" charset="-122"/>
            </a:endParaRPr>
          </a:p>
        </p:txBody>
      </p:sp>
      <p:sp>
        <p:nvSpPr>
          <p:cNvPr id="39" name="Text Box 55"/>
          <p:cNvSpPr txBox="1"/>
          <p:nvPr/>
        </p:nvSpPr>
        <p:spPr>
          <a:xfrm>
            <a:off x="2521998" y="3217787"/>
            <a:ext cx="4951095" cy="246221"/>
          </a:xfrm>
          <a:prstGeom prst="rect">
            <a:avLst/>
          </a:prstGeom>
          <a:noFill/>
          <a:ln w="6350">
            <a:noFill/>
          </a:ln>
        </p:spPr>
        <p:txBody>
          <a:bodyPr wrap="square" lIns="0" tIns="0" rIns="0" bIns="0" anchor="ctr" anchorCtr="0">
            <a:spAutoFit/>
          </a:bodyPr>
          <a:lstStyle/>
          <a:p>
            <a:pPr eaLnBrk="0" hangingPunct="0"/>
            <a:r>
              <a:rPr lang="zh-CN" altLang="en-US" sz="1600" b="1" dirty="0">
                <a:solidFill>
                  <a:srgbClr val="FF0000"/>
                </a:solidFill>
                <a:latin typeface="Microsoft YaHei" panose="020B0503020204020204" charset="-122"/>
                <a:ea typeface="Microsoft YaHei" panose="020B0503020204020204" charset="-122"/>
              </a:rPr>
              <a:t>镍产业国际地位：</a:t>
            </a:r>
            <a:r>
              <a:rPr lang="en-US" altLang="zh-CN" sz="1600" b="1" dirty="0" err="1">
                <a:solidFill>
                  <a:srgbClr val="FF0000"/>
                </a:solidFill>
                <a:latin typeface="Microsoft YaHei" panose="020B0503020204020204" charset="-122"/>
                <a:ea typeface="Microsoft YaHei" panose="020B0503020204020204" charset="-122"/>
              </a:rPr>
              <a:t>全球镍供需的印尼力量</a:t>
            </a:r>
            <a:endParaRPr lang="en-US" altLang="zh-CN" sz="1600" b="1" dirty="0">
              <a:solidFill>
                <a:srgbClr val="FF0000"/>
              </a:solidFill>
              <a:latin typeface="Microsoft YaHei" panose="020B0503020204020204" charset="-122"/>
              <a:ea typeface="Microsoft YaHei" panose="020B0503020204020204" charset="-122"/>
            </a:endParaRPr>
          </a:p>
        </p:txBody>
      </p:sp>
      <p:sp>
        <p:nvSpPr>
          <p:cNvPr id="40" name="Text Box 56"/>
          <p:cNvSpPr txBox="1"/>
          <p:nvPr/>
        </p:nvSpPr>
        <p:spPr>
          <a:xfrm>
            <a:off x="2874423" y="3963277"/>
            <a:ext cx="4951095" cy="246221"/>
          </a:xfrm>
          <a:prstGeom prst="rect">
            <a:avLst/>
          </a:prstGeom>
          <a:noFill/>
          <a:ln w="6350">
            <a:noFill/>
          </a:ln>
        </p:spPr>
        <p:txBody>
          <a:bodyPr wrap="square" lIns="0" tIns="0" rIns="0" bIns="0" anchor="ctr" anchorCtr="0">
            <a:spAutoFit/>
          </a:bodyPr>
          <a:lstStyle/>
          <a:p>
            <a:pPr eaLnBrk="0" hangingPunct="0"/>
            <a:r>
              <a:rPr lang="en-US" altLang="zh-CN" sz="1600" b="0" dirty="0" err="1">
                <a:latin typeface="Microsoft YaHei" panose="020B0503020204020204" charset="-122"/>
                <a:ea typeface="Microsoft YaHei" panose="020B0503020204020204" charset="-122"/>
              </a:rPr>
              <a:t>印尼镍产业链进入高质量发展新阶段</a:t>
            </a:r>
            <a:endParaRPr lang="en-US" altLang="zh-CN" sz="1600" b="0" dirty="0">
              <a:latin typeface="Microsoft YaHei" panose="020B0503020204020204" charset="-122"/>
              <a:ea typeface="Microsoft YaHei" panose="020B0503020204020204" charset="-122"/>
            </a:endParaRPr>
          </a:p>
        </p:txBody>
      </p:sp>
      <p:sp>
        <p:nvSpPr>
          <p:cNvPr id="41"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镍产业国际地位：全球镍供需的印尼力量</a:t>
            </a:r>
            <a:endParaRPr lang="zh-CN" altLang="en-US" dirty="0">
              <a:latin typeface="Microsoft YaHei" panose="020B0503020204020204" charset="-122"/>
              <a:ea typeface="Microsoft YaHei" panose="020B050302020402020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9"/>
          <p:cNvGrpSpPr/>
          <p:nvPr/>
        </p:nvGrpSpPr>
        <p:grpSpPr bwMode="auto">
          <a:xfrm>
            <a:off x="728330" y="1520455"/>
            <a:ext cx="7687340" cy="2917603"/>
            <a:chOff x="458" y="1459"/>
            <a:chExt cx="5420" cy="2563"/>
          </a:xfrm>
        </p:grpSpPr>
        <p:sp>
          <p:nvSpPr>
            <p:cNvPr id="22" name="Rectangle 27"/>
            <p:cNvSpPr>
              <a:spLocks noChangeArrowheads="1"/>
            </p:cNvSpPr>
            <p:nvPr/>
          </p:nvSpPr>
          <p:spPr bwMode="auto">
            <a:xfrm>
              <a:off x="466" y="1459"/>
              <a:ext cx="1683"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3" name="Rectangle 28"/>
            <p:cNvSpPr>
              <a:spLocks noChangeArrowheads="1"/>
            </p:cNvSpPr>
            <p:nvPr/>
          </p:nvSpPr>
          <p:spPr bwMode="auto">
            <a:xfrm>
              <a:off x="2310" y="1459"/>
              <a:ext cx="1683"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4" name="Rectangle 29"/>
            <p:cNvSpPr>
              <a:spLocks noChangeArrowheads="1"/>
            </p:cNvSpPr>
            <p:nvPr/>
          </p:nvSpPr>
          <p:spPr bwMode="auto">
            <a:xfrm>
              <a:off x="4156" y="1459"/>
              <a:ext cx="1682"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5" name="Rectangle 30"/>
            <p:cNvSpPr>
              <a:spLocks noChangeArrowheads="1"/>
            </p:cNvSpPr>
            <p:nvPr/>
          </p:nvSpPr>
          <p:spPr bwMode="auto">
            <a:xfrm>
              <a:off x="515" y="1482"/>
              <a:ext cx="1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印尼镍产业政策</a:t>
              </a:r>
              <a:endParaRPr lang="en-US" altLang="zh-CN" sz="1600" dirty="0">
                <a:solidFill>
                  <a:schemeClr val="tx1"/>
                </a:solidFill>
                <a:latin typeface="Microsoft YaHei" panose="020B0503020204020204" charset="-122"/>
                <a:ea typeface="Microsoft YaHei" panose="020B0503020204020204" charset="-122"/>
              </a:endParaRPr>
            </a:p>
          </p:txBody>
        </p:sp>
        <p:sp>
          <p:nvSpPr>
            <p:cNvPr id="26" name="Rectangle 31"/>
            <p:cNvSpPr>
              <a:spLocks noChangeArrowheads="1"/>
            </p:cNvSpPr>
            <p:nvPr/>
          </p:nvSpPr>
          <p:spPr bwMode="auto">
            <a:xfrm>
              <a:off x="515" y="1847"/>
              <a:ext cx="1616"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dirty="0">
                  <a:solidFill>
                    <a:srgbClr val="FF0000"/>
                  </a:solidFill>
                  <a:latin typeface="Microsoft YaHei" panose="020B0503020204020204" charset="-122"/>
                  <a:ea typeface="Microsoft YaHei" panose="020B0503020204020204" charset="-122"/>
                </a:rPr>
                <a:t>印尼镍资源分布概况</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rPr>
                <a:t>镍、不锈钢及动力电池产业政策</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sym typeface="+mn-ea"/>
                </a:rPr>
                <a:t>镍资源省份经济概况</a:t>
              </a:r>
              <a:endParaRPr lang="en-US" altLang="de-DE" sz="1200" dirty="0">
                <a:solidFill>
                  <a:srgbClr val="FF0000"/>
                </a:solidFill>
                <a:latin typeface="Microsoft YaHei" panose="020B0503020204020204" charset="-122"/>
                <a:ea typeface="Microsoft YaHei" panose="020B0503020204020204" charset="-122"/>
              </a:endParaRPr>
            </a:p>
          </p:txBody>
        </p:sp>
        <p:sp>
          <p:nvSpPr>
            <p:cNvPr id="27" name="Rectangle 32"/>
            <p:cNvSpPr>
              <a:spLocks noChangeArrowheads="1"/>
            </p:cNvSpPr>
            <p:nvPr/>
          </p:nvSpPr>
          <p:spPr bwMode="auto">
            <a:xfrm>
              <a:off x="2386" y="1482"/>
              <a:ext cx="1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印尼镍产业概况</a:t>
              </a:r>
              <a:endParaRPr lang="en-US" altLang="zh-CN" sz="1600" dirty="0">
                <a:solidFill>
                  <a:schemeClr val="tx1"/>
                </a:solidFill>
                <a:latin typeface="Microsoft YaHei" panose="020B0503020204020204" charset="-122"/>
                <a:ea typeface="Microsoft YaHei" panose="020B0503020204020204" charset="-122"/>
              </a:endParaRPr>
            </a:p>
          </p:txBody>
        </p:sp>
        <p:sp>
          <p:nvSpPr>
            <p:cNvPr id="28" name="Rectangle 33"/>
            <p:cNvSpPr>
              <a:spLocks noChangeArrowheads="1"/>
            </p:cNvSpPr>
            <p:nvPr/>
          </p:nvSpPr>
          <p:spPr bwMode="auto">
            <a:xfrm>
              <a:off x="2386" y="1847"/>
              <a:ext cx="1614"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b="0" dirty="0">
                  <a:latin typeface="Microsoft YaHei" panose="020B0503020204020204" charset="-122"/>
                  <a:ea typeface="Microsoft YaHei" panose="020B0503020204020204" charset="-122"/>
                </a:rPr>
                <a:t>镍矿出口</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镍铁、不锈钢项目投建</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镍湿法冶金项目投建</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印尼镍工厂冶炼技术概况</a:t>
              </a:r>
              <a:endParaRPr lang="en-US" altLang="de-DE" sz="1200" b="0" dirty="0">
                <a:latin typeface="Microsoft YaHei" panose="020B0503020204020204" charset="-122"/>
                <a:ea typeface="Microsoft YaHei" panose="020B0503020204020204" charset="-122"/>
              </a:endParaRPr>
            </a:p>
          </p:txBody>
        </p:sp>
        <p:sp>
          <p:nvSpPr>
            <p:cNvPr id="29" name="Rectangle 34"/>
            <p:cNvSpPr>
              <a:spLocks noChangeArrowheads="1"/>
            </p:cNvSpPr>
            <p:nvPr/>
          </p:nvSpPr>
          <p:spPr bwMode="auto">
            <a:xfrm>
              <a:off x="4224" y="1482"/>
              <a:ext cx="165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全球镍供需的印尼力量</a:t>
              </a:r>
              <a:endParaRPr lang="en-US" altLang="zh-CN" sz="1600" dirty="0">
                <a:solidFill>
                  <a:schemeClr val="tx1"/>
                </a:solidFill>
                <a:latin typeface="Microsoft YaHei" panose="020B0503020204020204" charset="-122"/>
                <a:ea typeface="Microsoft YaHei" panose="020B0503020204020204" charset="-122"/>
              </a:endParaRPr>
            </a:p>
          </p:txBody>
        </p:sp>
        <p:sp>
          <p:nvSpPr>
            <p:cNvPr id="30" name="Rectangle 35"/>
            <p:cNvSpPr>
              <a:spLocks noChangeArrowheads="1"/>
            </p:cNvSpPr>
            <p:nvPr/>
          </p:nvSpPr>
          <p:spPr bwMode="auto">
            <a:xfrm>
              <a:off x="4224" y="1847"/>
              <a:ext cx="1617"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b="0" dirty="0">
                  <a:latin typeface="Microsoft YaHei" panose="020B0503020204020204" charset="-122"/>
                  <a:ea typeface="Microsoft YaHei" panose="020B0503020204020204" charset="-122"/>
                </a:rPr>
                <a:t>全球镍供需平衡概况</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全球镍需求结构</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印尼镍产业的国际地位</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en-US" altLang="de-DE" sz="1200" b="0" dirty="0">
                  <a:latin typeface="Microsoft YaHei" panose="020B0503020204020204" charset="-122"/>
                  <a:ea typeface="Microsoft YaHei" panose="020B0503020204020204" charset="-122"/>
                </a:rPr>
                <a:t>--</a:t>
              </a:r>
              <a:r>
                <a:rPr lang="zh-CN" altLang="en-US" sz="1200" b="0" dirty="0">
                  <a:latin typeface="Microsoft YaHei" panose="020B0503020204020204" charset="-122"/>
                  <a:ea typeface="Microsoft YaHei" panose="020B0503020204020204" charset="-122"/>
                </a:rPr>
                <a:t>印尼镍产量全球占比情况</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en-US" altLang="de-DE" sz="1200" b="0" dirty="0">
                  <a:latin typeface="Microsoft YaHei" panose="020B0503020204020204" charset="-122"/>
                  <a:ea typeface="Microsoft YaHei" panose="020B0503020204020204" charset="-122"/>
                </a:rPr>
                <a:t>--</a:t>
              </a:r>
              <a:r>
                <a:rPr lang="zh-CN" altLang="en-US" sz="1200" b="0" dirty="0">
                  <a:latin typeface="Microsoft YaHei" panose="020B0503020204020204" charset="-122"/>
                  <a:ea typeface="Microsoft YaHei" panose="020B0503020204020204" charset="-122"/>
                </a:rPr>
                <a:t>全球镍供应链稳定性的核心作用</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en-US" altLang="de-DE" sz="1200" b="0" dirty="0">
                  <a:latin typeface="Microsoft YaHei" panose="020B0503020204020204" charset="-122"/>
                  <a:ea typeface="Microsoft YaHei" panose="020B0503020204020204" charset="-122"/>
                </a:rPr>
                <a:t>--</a:t>
              </a:r>
              <a:r>
                <a:rPr lang="zh-CN" altLang="en-US" sz="1200" b="0" dirty="0">
                  <a:latin typeface="Microsoft YaHei" panose="020B0503020204020204" charset="-122"/>
                  <a:ea typeface="Microsoft YaHei" panose="020B0503020204020204" charset="-122"/>
                </a:rPr>
                <a:t>对全球镍价形成机制的影响力</a:t>
              </a:r>
              <a:endParaRPr lang="en-US" altLang="de-DE" sz="1200" b="0" dirty="0">
                <a:latin typeface="Microsoft YaHei" panose="020B0503020204020204" charset="-122"/>
                <a:ea typeface="Microsoft YaHei" panose="020B0503020204020204" charset="-122"/>
              </a:endParaRPr>
            </a:p>
          </p:txBody>
        </p:sp>
        <p:sp>
          <p:nvSpPr>
            <p:cNvPr id="31" name="Freeform 36"/>
            <p:cNvSpPr>
              <a:spLocks noChangeArrowheads="1"/>
            </p:cNvSpPr>
            <p:nvPr/>
          </p:nvSpPr>
          <p:spPr bwMode="auto">
            <a:xfrm flipV="1">
              <a:off x="458" y="1825"/>
              <a:ext cx="1691"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2" name="Freeform 37"/>
            <p:cNvSpPr>
              <a:spLocks noChangeArrowheads="1"/>
            </p:cNvSpPr>
            <p:nvPr/>
          </p:nvSpPr>
          <p:spPr bwMode="auto">
            <a:xfrm flipV="1">
              <a:off x="2301" y="1825"/>
              <a:ext cx="1692"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3" name="Freeform 38"/>
            <p:cNvSpPr>
              <a:spLocks noChangeArrowheads="1"/>
            </p:cNvSpPr>
            <p:nvPr/>
          </p:nvSpPr>
          <p:spPr bwMode="auto">
            <a:xfrm flipV="1">
              <a:off x="4148" y="1825"/>
              <a:ext cx="1690"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印尼镍产业政策</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印尼镍资源分布概况</a:t>
            </a:r>
            <a:endParaRPr lang="zh-CN" altLang="en-US" dirty="0">
              <a:latin typeface="Microsoft YaHei" panose="020B0503020204020204" charset="-122"/>
              <a:ea typeface="Microsoft YaHei" panose="020B0503020204020204" charset="-122"/>
            </a:endParaRPr>
          </a:p>
        </p:txBody>
      </p:sp>
      <p:sp>
        <p:nvSpPr>
          <p:cNvPr id="6" name="文本框 5"/>
          <p:cNvSpPr txBox="1"/>
          <p:nvPr/>
        </p:nvSpPr>
        <p:spPr>
          <a:xfrm>
            <a:off x="0" y="4588610"/>
            <a:ext cx="9144000" cy="461665"/>
          </a:xfrm>
          <a:prstGeom prst="rect">
            <a:avLst/>
          </a:prstGeom>
          <a:solidFill>
            <a:schemeClr val="bg1"/>
          </a:solidFill>
        </p:spPr>
        <p:txBody>
          <a:bodyPr wrap="square">
            <a:spAutoFit/>
          </a:bodyPr>
          <a:lstStyle/>
          <a:p>
            <a:pPr algn="just"/>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       </a:t>
            </a:r>
            <a:r>
              <a:rPr lang="zh-CN" altLang="zh-CN" sz="1200" kern="100" dirty="0">
                <a:effectLst/>
                <a:latin typeface="Microsoft YaHei" panose="020B0503020204020204" charset="-122"/>
                <a:ea typeface="Microsoft YaHei" panose="020B0503020204020204" charset="-122"/>
                <a:cs typeface="Times New Roman" panose="02020603050405020304" pitchFamily="18" charset="0"/>
              </a:rPr>
              <a:t>印尼的红土镍矿开采矿权主要分布在东南苏拉威西省</a:t>
            </a:r>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a:t>
            </a:r>
            <a:r>
              <a:rPr lang="zh-CN" altLang="zh-CN" sz="1200" kern="100" dirty="0">
                <a:effectLst/>
                <a:latin typeface="Microsoft YaHei" panose="020B0503020204020204" charset="-122"/>
                <a:ea typeface="Microsoft YaHei" panose="020B0503020204020204" charset="-122"/>
                <a:cs typeface="Times New Roman" panose="02020603050405020304" pitchFamily="18" charset="0"/>
              </a:rPr>
              <a:t>中苏拉威西省，以及北马鲁古省。苏拉威西岛是印尼主要的镍矿矿区</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a:t>
            </a:r>
            <a:r>
              <a:rPr lang="zh-CN" altLang="zh-CN" sz="1200" kern="100" dirty="0">
                <a:effectLst/>
                <a:latin typeface="Microsoft YaHei" panose="020B0503020204020204" charset="-122"/>
                <a:ea typeface="Microsoft YaHei" panose="020B0503020204020204" charset="-122"/>
                <a:cs typeface="Times New Roman" panose="02020603050405020304" pitchFamily="18" charset="0"/>
              </a:rPr>
              <a:t>雨季为每年</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11</a:t>
            </a:r>
            <a:r>
              <a:rPr lang="zh-CN" altLang="zh-CN" sz="1200" kern="100" dirty="0">
                <a:effectLst/>
                <a:latin typeface="Microsoft YaHei" panose="020B0503020204020204" charset="-122"/>
                <a:ea typeface="Microsoft YaHei" panose="020B0503020204020204" charset="-122"/>
                <a:cs typeface="Times New Roman" panose="02020603050405020304" pitchFamily="18" charset="0"/>
              </a:rPr>
              <a:t>月到次年</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3</a:t>
            </a:r>
            <a:r>
              <a:rPr lang="zh-CN" altLang="zh-CN" sz="1200" kern="100" dirty="0">
                <a:effectLst/>
                <a:latin typeface="Microsoft YaHei" panose="020B0503020204020204" charset="-122"/>
                <a:ea typeface="Microsoft YaHei" panose="020B0503020204020204" charset="-122"/>
                <a:cs typeface="Times New Roman" panose="02020603050405020304" pitchFamily="18" charset="0"/>
              </a:rPr>
              <a:t>月，东北部的马鲁古群岛雨季为</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 5-10 </a:t>
            </a:r>
            <a:r>
              <a:rPr lang="zh-CN" altLang="zh-CN" sz="1200" kern="100" dirty="0">
                <a:effectLst/>
                <a:latin typeface="Microsoft YaHei" panose="020B0503020204020204" charset="-122"/>
                <a:ea typeface="Microsoft YaHei" panose="020B0503020204020204" charset="-122"/>
                <a:cs typeface="Times New Roman" panose="02020603050405020304" pitchFamily="18" charset="0"/>
              </a:rPr>
              <a:t>月</a:t>
            </a:r>
            <a:r>
              <a:rPr lang="zh-CN" altLang="zh-CN" sz="1200" kern="100" dirty="0">
                <a:latin typeface="Microsoft YaHei" panose="020B0503020204020204" charset="-122"/>
                <a:ea typeface="Microsoft YaHei" panose="020B0503020204020204" charset="-122"/>
                <a:cs typeface="Times New Roman" panose="02020603050405020304" pitchFamily="18" charset="0"/>
              </a:rPr>
              <a:t>。</a:t>
            </a:r>
            <a:endParaRPr lang="zh-CN" altLang="zh-CN" sz="1200" kern="100" dirty="0">
              <a:latin typeface="Microsoft YaHei" panose="020B0503020204020204" charset="-122"/>
              <a:ea typeface="Microsoft YaHei" panose="020B0503020204020204" charset="-122"/>
              <a:cs typeface="Times New Roman" panose="02020603050405020304" pitchFamily="18" charset="0"/>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21600"/>
            <a:ext cx="9144000" cy="3530767"/>
          </a:xfrm>
          <a:prstGeom prst="rect">
            <a:avLst/>
          </a:prstGeom>
          <a:ln>
            <a:solidFill>
              <a:schemeClr val="accent1"/>
            </a:solidFill>
          </a:ln>
        </p:spPr>
      </p:pic>
      <p:cxnSp>
        <p:nvCxnSpPr>
          <p:cNvPr id="16" name="直接箭头连接符 15"/>
          <p:cNvCxnSpPr/>
          <p:nvPr/>
        </p:nvCxnSpPr>
        <p:spPr>
          <a:xfrm>
            <a:off x="5486400" y="3009014"/>
            <a:ext cx="971552" cy="1154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4294226" y="3115340"/>
            <a:ext cx="968890" cy="107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645349" y="1977656"/>
            <a:ext cx="871870" cy="12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581552" y="2206480"/>
            <a:ext cx="1095155" cy="1894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646970" y="4239304"/>
            <a:ext cx="1095152" cy="230832"/>
          </a:xfrm>
          <a:prstGeom prst="rect">
            <a:avLst/>
          </a:prstGeom>
          <a:noFill/>
        </p:spPr>
        <p:txBody>
          <a:bodyPr wrap="square">
            <a:spAutoFit/>
          </a:bodyPr>
          <a:lstStyle/>
          <a:p>
            <a:r>
              <a:rPr lang="en-US" altLang="zh-CN" sz="900" kern="100" dirty="0" err="1">
                <a:latin typeface="Microsoft YaHei" panose="020B0503020204020204" charset="-122"/>
                <a:ea typeface="Microsoft YaHei" panose="020B0503020204020204" charset="-122"/>
                <a:cs typeface="Times New Roman" panose="02020603050405020304" pitchFamily="18" charset="0"/>
              </a:rPr>
              <a:t>Kolaka</a:t>
            </a:r>
            <a:r>
              <a:rPr lang="zh-CN" altLang="zh-CN" sz="900" kern="100" dirty="0">
                <a:latin typeface="Microsoft YaHei" panose="020B0503020204020204" charset="-122"/>
                <a:ea typeface="Microsoft YaHei" panose="020B0503020204020204" charset="-122"/>
                <a:cs typeface="Times New Roman" panose="02020603050405020304" pitchFamily="18" charset="0"/>
              </a:rPr>
              <a:t>科拉卡</a:t>
            </a:r>
            <a:r>
              <a:rPr lang="zh-CN" altLang="en-US" sz="900" kern="100" dirty="0">
                <a:latin typeface="Microsoft YaHei" panose="020B0503020204020204" charset="-122"/>
                <a:ea typeface="Microsoft YaHei" panose="020B0503020204020204" charset="-122"/>
                <a:cs typeface="Times New Roman" panose="02020603050405020304" pitchFamily="18" charset="0"/>
              </a:rPr>
              <a:t>县</a:t>
            </a:r>
            <a:endParaRPr lang="zh-CN" altLang="en-US" sz="900" dirty="0"/>
          </a:p>
        </p:txBody>
      </p:sp>
      <p:sp>
        <p:nvSpPr>
          <p:cNvPr id="27" name="文本框 26"/>
          <p:cNvSpPr txBox="1"/>
          <p:nvPr/>
        </p:nvSpPr>
        <p:spPr>
          <a:xfrm>
            <a:off x="6063214" y="4192312"/>
            <a:ext cx="1419446" cy="230832"/>
          </a:xfrm>
          <a:prstGeom prst="rect">
            <a:avLst/>
          </a:prstGeom>
          <a:noFill/>
        </p:spPr>
        <p:txBody>
          <a:bodyPr wrap="square">
            <a:spAutoFit/>
          </a:bodyPr>
          <a:lstStyle/>
          <a:p>
            <a:r>
              <a:rPr lang="en-US" altLang="zh-CN" sz="900" kern="100" dirty="0" err="1">
                <a:latin typeface="Microsoft YaHei" panose="020B0503020204020204" charset="-122"/>
                <a:ea typeface="Microsoft YaHei" panose="020B0503020204020204" charset="-122"/>
                <a:cs typeface="Times New Roman" panose="02020603050405020304" pitchFamily="18" charset="0"/>
              </a:rPr>
              <a:t>Morowali</a:t>
            </a:r>
            <a:r>
              <a:rPr lang="zh-CN" altLang="en-US" sz="900" kern="100" dirty="0">
                <a:latin typeface="Microsoft YaHei" panose="020B0503020204020204" charset="-122"/>
                <a:ea typeface="Microsoft YaHei" panose="020B0503020204020204" charset="-122"/>
                <a:cs typeface="Times New Roman" panose="02020603050405020304" pitchFamily="18" charset="0"/>
              </a:rPr>
              <a:t>莫罗瓦利县</a:t>
            </a:r>
            <a:endParaRPr lang="zh-CN" altLang="en-US" sz="900" dirty="0"/>
          </a:p>
        </p:txBody>
      </p:sp>
      <p:sp>
        <p:nvSpPr>
          <p:cNvPr id="30" name="文本框 29"/>
          <p:cNvSpPr txBox="1"/>
          <p:nvPr/>
        </p:nvSpPr>
        <p:spPr>
          <a:xfrm>
            <a:off x="7429503" y="4100804"/>
            <a:ext cx="1267931" cy="369332"/>
          </a:xfrm>
          <a:prstGeom prst="rect">
            <a:avLst/>
          </a:prstGeom>
          <a:noFill/>
        </p:spPr>
        <p:txBody>
          <a:bodyPr wrap="square">
            <a:spAutoFit/>
          </a:bodyPr>
          <a:lstStyle/>
          <a:p>
            <a:pPr algn="ctr"/>
            <a:r>
              <a:rPr lang="en-US" altLang="zh-CN" sz="900" kern="100" dirty="0">
                <a:latin typeface="Microsoft YaHei" panose="020B0503020204020204" charset="-122"/>
                <a:ea typeface="Microsoft YaHei" panose="020B0503020204020204" charset="-122"/>
                <a:cs typeface="Times New Roman" panose="02020603050405020304" pitchFamily="18" charset="0"/>
              </a:rPr>
              <a:t>Halmahera Tengah </a:t>
            </a:r>
            <a:endParaRPr lang="en-US" altLang="zh-CN" sz="900" kern="100" dirty="0">
              <a:latin typeface="Microsoft YaHei" panose="020B0503020204020204" charset="-122"/>
              <a:ea typeface="Microsoft YaHei" panose="020B0503020204020204" charset="-122"/>
              <a:cs typeface="Times New Roman" panose="02020603050405020304" pitchFamily="18" charset="0"/>
            </a:endParaRPr>
          </a:p>
          <a:p>
            <a:pPr algn="ctr"/>
            <a:r>
              <a:rPr lang="zh-CN" altLang="en-US" sz="900" kern="100" dirty="0">
                <a:latin typeface="Microsoft YaHei" panose="020B0503020204020204" charset="-122"/>
                <a:ea typeface="Microsoft YaHei" panose="020B0503020204020204" charset="-122"/>
                <a:cs typeface="Times New Roman" panose="02020603050405020304" pitchFamily="18" charset="0"/>
              </a:rPr>
              <a:t>中哈马黑拉县</a:t>
            </a:r>
            <a:endParaRPr lang="zh-CN" altLang="en-US" sz="900" dirty="0"/>
          </a:p>
        </p:txBody>
      </p:sp>
      <p:sp>
        <p:nvSpPr>
          <p:cNvPr id="31" name="文本框 30"/>
          <p:cNvSpPr txBox="1"/>
          <p:nvPr/>
        </p:nvSpPr>
        <p:spPr>
          <a:xfrm>
            <a:off x="7517219" y="1792990"/>
            <a:ext cx="1180215" cy="369332"/>
          </a:xfrm>
          <a:prstGeom prst="rect">
            <a:avLst/>
          </a:prstGeom>
          <a:noFill/>
        </p:spPr>
        <p:txBody>
          <a:bodyPr wrap="square">
            <a:spAutoFit/>
          </a:bodyPr>
          <a:lstStyle/>
          <a:p>
            <a:pPr algn="ctr"/>
            <a:r>
              <a:rPr lang="en-US" altLang="zh-CN" sz="900" kern="100" dirty="0">
                <a:latin typeface="Microsoft YaHei" panose="020B0503020204020204" charset="-122"/>
                <a:ea typeface="Microsoft YaHei" panose="020B0503020204020204" charset="-122"/>
                <a:cs typeface="Times New Roman" panose="02020603050405020304" pitchFamily="18" charset="0"/>
              </a:rPr>
              <a:t>Halmahera Timur</a:t>
            </a:r>
            <a:endParaRPr lang="en-US" altLang="zh-CN" sz="900" kern="100" dirty="0">
              <a:latin typeface="Microsoft YaHei" panose="020B0503020204020204" charset="-122"/>
              <a:ea typeface="Microsoft YaHei" panose="020B0503020204020204" charset="-122"/>
              <a:cs typeface="Times New Roman" panose="02020603050405020304" pitchFamily="18" charset="0"/>
            </a:endParaRPr>
          </a:p>
          <a:p>
            <a:pPr algn="ctr"/>
            <a:r>
              <a:rPr lang="zh-CN" altLang="en-US" sz="900" kern="100" dirty="0">
                <a:latin typeface="Microsoft YaHei" panose="020B0503020204020204" charset="-122"/>
                <a:ea typeface="Microsoft YaHei" panose="020B0503020204020204" charset="-122"/>
                <a:cs typeface="Times New Roman" panose="02020603050405020304" pitchFamily="18" charset="0"/>
              </a:rPr>
              <a:t>东哈马黑拉县</a:t>
            </a:r>
            <a:endParaRPr lang="zh-CN" alt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镍、不锈钢及动力电池产业政策</a:t>
            </a:r>
            <a:endParaRPr lang="zh-CN" altLang="en-US" dirty="0">
              <a:latin typeface="Microsoft YaHei" panose="020B0503020204020204" charset="-122"/>
              <a:ea typeface="Microsoft YaHei" panose="020B0503020204020204" charset="-122"/>
            </a:endParaRPr>
          </a:p>
        </p:txBody>
      </p:sp>
      <p:sp>
        <p:nvSpPr>
          <p:cNvPr id="100" name="文本框 99"/>
          <p:cNvSpPr txBox="1"/>
          <p:nvPr/>
        </p:nvSpPr>
        <p:spPr>
          <a:xfrm>
            <a:off x="0" y="921600"/>
            <a:ext cx="9143365" cy="3600986"/>
          </a:xfrm>
          <a:prstGeom prst="rect">
            <a:avLst/>
          </a:prstGeom>
          <a:noFill/>
          <a:ln w="9525">
            <a:noFill/>
          </a:ln>
        </p:spPr>
        <p:txBody>
          <a:bodyPr wrap="square">
            <a:spAutoFit/>
          </a:bodyPr>
          <a:lstStyle/>
          <a:p>
            <a:pPr indent="0"/>
            <a:r>
              <a:rPr lang="zh-CN" altLang="en-US" sz="1600" b="1" dirty="0">
                <a:latin typeface="Microsoft YaHei" panose="020B0503020204020204" charset="-122"/>
                <a:ea typeface="Microsoft YaHei" panose="020B0503020204020204" charset="-122"/>
              </a:rPr>
              <a:t>镍及</a:t>
            </a:r>
            <a:r>
              <a:rPr lang="zh-CN" sz="1600" b="1" dirty="0">
                <a:latin typeface="Microsoft YaHei" panose="020B0503020204020204" charset="-122"/>
                <a:ea typeface="Microsoft YaHei" panose="020B0503020204020204" charset="-122"/>
              </a:rPr>
              <a:t>不锈钢</a:t>
            </a:r>
            <a:r>
              <a:rPr lang="zh-CN" altLang="en-US" sz="1600" b="1" dirty="0">
                <a:latin typeface="Microsoft YaHei" panose="020B0503020204020204" charset="-122"/>
                <a:ea typeface="Microsoft YaHei" panose="020B0503020204020204" charset="-122"/>
              </a:rPr>
              <a:t>产业链</a:t>
            </a:r>
            <a:endParaRPr lang="zh-CN" sz="1600" b="1" dirty="0">
              <a:latin typeface="Microsoft YaHei" panose="020B0503020204020204" charset="-122"/>
              <a:ea typeface="Microsoft YaHei" panose="020B0503020204020204" charset="-122"/>
            </a:endParaRPr>
          </a:p>
          <a:p>
            <a:pPr indent="0"/>
            <a:endParaRPr lang="zh-CN" sz="1200" b="0" dirty="0">
              <a:latin typeface="Microsoft YaHei" panose="020B0503020204020204" charset="-122"/>
              <a:ea typeface="Microsoft YaHei" panose="020B0503020204020204" charset="-122"/>
            </a:endParaRPr>
          </a:p>
          <a:p>
            <a:pPr indent="0"/>
            <a:r>
              <a:rPr lang="zh-CN" sz="1200" b="0" dirty="0">
                <a:latin typeface="Microsoft YaHei" panose="020B0503020204020204" charset="-122"/>
                <a:ea typeface="Microsoft YaHei" panose="020B0503020204020204" charset="-122"/>
              </a:rPr>
              <a:t>2012年5月印尼政府对65种矿产品出口加征20%出口税并要求外国投资者在印尼投资设立冶炼加工。</a:t>
            </a:r>
            <a:endParaRPr lang="zh-CN" sz="1200" b="0" dirty="0">
              <a:latin typeface="Microsoft YaHei" panose="020B0503020204020204" charset="-122"/>
              <a:ea typeface="Microsoft YaHei" panose="020B0503020204020204" charset="-122"/>
            </a:endParaRPr>
          </a:p>
          <a:p>
            <a:pPr indent="0"/>
            <a:endParaRPr lang="zh-CN" sz="1200" b="0" dirty="0">
              <a:latin typeface="Microsoft YaHei" panose="020B0503020204020204" charset="-122"/>
              <a:ea typeface="Microsoft YaHei" panose="020B0503020204020204" charset="-122"/>
            </a:endParaRPr>
          </a:p>
          <a:p>
            <a:pPr indent="0"/>
            <a:r>
              <a:rPr lang="zh-CN" sz="1200" b="0" dirty="0">
                <a:latin typeface="Microsoft YaHei" panose="020B0503020204020204" charset="-122"/>
                <a:ea typeface="Microsoft YaHei" panose="020B0503020204020204" charset="-122"/>
              </a:rPr>
              <a:t>从2014年1月12日起印尼政府将禁止矿产公司出口矿物矿石产品（目前受出口许可证及税收管制）。届时矿产公司将会被要求在境内从事精炼加工活动。</a:t>
            </a:r>
            <a:endParaRPr lang="zh-CN" sz="1200" b="0" dirty="0">
              <a:latin typeface="Microsoft YaHei" panose="020B0503020204020204" charset="-122"/>
              <a:ea typeface="Microsoft YaHei" panose="020B0503020204020204" charset="-122"/>
            </a:endParaRPr>
          </a:p>
          <a:p>
            <a:pPr indent="0"/>
            <a:endParaRPr lang="zh-CN" sz="1200" b="0" dirty="0">
              <a:latin typeface="Microsoft YaHei" panose="020B0503020204020204" charset="-122"/>
              <a:ea typeface="Microsoft YaHei" panose="020B0503020204020204" charset="-122"/>
            </a:endParaRPr>
          </a:p>
          <a:p>
            <a:pPr indent="0"/>
            <a:r>
              <a:rPr lang="zh-CN" sz="1200" b="0" dirty="0">
                <a:latin typeface="Microsoft YaHei" panose="020B0503020204020204" charset="-122"/>
                <a:ea typeface="Microsoft YaHei" panose="020B0503020204020204" charset="-122"/>
              </a:rPr>
              <a:t>2017年，印尼原矿出口政策出现反复，又对部分企业放开原矿出口。</a:t>
            </a:r>
            <a:endParaRPr lang="zh-CN" sz="1200" b="0" dirty="0">
              <a:latin typeface="Microsoft YaHei" panose="020B0503020204020204" charset="-122"/>
              <a:ea typeface="Microsoft YaHei" panose="020B0503020204020204" charset="-122"/>
            </a:endParaRPr>
          </a:p>
          <a:p>
            <a:pPr indent="0"/>
            <a:endParaRPr lang="zh-CN" sz="1200" b="0" dirty="0">
              <a:latin typeface="Microsoft YaHei" panose="020B0503020204020204" charset="-122"/>
              <a:ea typeface="Microsoft YaHei" panose="020B0503020204020204" charset="-122"/>
            </a:endParaRPr>
          </a:p>
          <a:p>
            <a:pPr indent="0"/>
            <a:r>
              <a:rPr lang="zh-CN" sz="1200" b="0" dirty="0">
                <a:latin typeface="Microsoft YaHei" panose="020B0503020204020204" charset="-122"/>
                <a:ea typeface="Microsoft YaHei" panose="020B0503020204020204" charset="-122"/>
              </a:rPr>
              <a:t>2020年，镍矿等不能再出口。</a:t>
            </a:r>
            <a:endParaRPr lang="zh-CN" sz="1200" b="0" dirty="0">
              <a:latin typeface="Microsoft YaHei" panose="020B0503020204020204" charset="-122"/>
              <a:ea typeface="Microsoft YaHei" panose="020B0503020204020204" charset="-122"/>
            </a:endParaRPr>
          </a:p>
          <a:p>
            <a:pPr indent="0"/>
            <a:endParaRPr lang="zh-CN" altLang="en-US" sz="1200" b="0" dirty="0">
              <a:latin typeface="Microsoft YaHei" panose="020B0503020204020204" charset="-122"/>
              <a:ea typeface="Microsoft YaHei" panose="020B0503020204020204" charset="-122"/>
            </a:endParaRPr>
          </a:p>
          <a:p>
            <a:pPr algn="l">
              <a:buClrTx/>
              <a:buSzTx/>
              <a:buFontTx/>
            </a:pPr>
            <a:endParaRPr lang="en-US" altLang="zh-CN" sz="1600" b="1" dirty="0">
              <a:latin typeface="Microsoft YaHei" panose="020B0503020204020204" charset="-122"/>
              <a:ea typeface="Microsoft YaHei" panose="020B0503020204020204" charset="-122"/>
            </a:endParaRPr>
          </a:p>
          <a:p>
            <a:pPr algn="l">
              <a:buClrTx/>
              <a:buSzTx/>
              <a:buFontTx/>
            </a:pPr>
            <a:r>
              <a:rPr lang="zh-CN" sz="1600" b="1" dirty="0">
                <a:latin typeface="Microsoft YaHei" panose="020B0503020204020204" charset="-122"/>
                <a:ea typeface="Microsoft YaHei" panose="020B0503020204020204" charset="-122"/>
              </a:rPr>
              <a:t>动力电池</a:t>
            </a:r>
            <a:r>
              <a:rPr lang="zh-CN" altLang="en-US" sz="1600" b="1" dirty="0">
                <a:latin typeface="Microsoft YaHei" panose="020B0503020204020204" charset="-122"/>
                <a:ea typeface="Microsoft YaHei" panose="020B0503020204020204" charset="-122"/>
              </a:rPr>
              <a:t>产业链</a:t>
            </a:r>
            <a:endParaRPr lang="zh-CN" sz="1600" b="1" dirty="0">
              <a:latin typeface="Microsoft YaHei" panose="020B0503020204020204" charset="-122"/>
              <a:ea typeface="Microsoft YaHei" panose="020B0503020204020204" charset="-122"/>
            </a:endParaRPr>
          </a:p>
          <a:p>
            <a:pPr indent="0"/>
            <a:endParaRPr lang="zh-CN" altLang="en-US" sz="1200" b="0" dirty="0">
              <a:latin typeface="Microsoft YaHei" panose="020B0503020204020204" charset="-122"/>
              <a:ea typeface="Microsoft YaHei" panose="020B0503020204020204" charset="-122"/>
            </a:endParaRPr>
          </a:p>
          <a:p>
            <a:pPr indent="0"/>
            <a:r>
              <a:rPr lang="zh-CN" altLang="en-US" sz="1200" b="0" dirty="0">
                <a:latin typeface="Microsoft YaHei" panose="020B0503020204020204" charset="-122"/>
                <a:ea typeface="Microsoft YaHei" panose="020B0503020204020204" charset="-122"/>
              </a:rPr>
              <a:t>2021年3月推出投资“优先清单”，取代原有的投资“负面清单”。</a:t>
            </a:r>
            <a:endParaRPr lang="zh-CN" altLang="en-US" sz="1200" b="0" dirty="0">
              <a:latin typeface="Microsoft YaHei" panose="020B0503020204020204" charset="-122"/>
              <a:ea typeface="Microsoft YaHei" panose="020B0503020204020204" charset="-122"/>
            </a:endParaRPr>
          </a:p>
          <a:p>
            <a:pPr indent="0"/>
            <a:endParaRPr lang="zh-CN" altLang="en-US" sz="1200" b="0" dirty="0">
              <a:latin typeface="Microsoft YaHei" panose="020B0503020204020204" charset="-122"/>
              <a:ea typeface="Microsoft YaHei" panose="020B0503020204020204" charset="-122"/>
            </a:endParaRPr>
          </a:p>
          <a:p>
            <a:pPr indent="0"/>
            <a:r>
              <a:rPr lang="zh-CN" altLang="en-US" sz="1200" b="0" dirty="0">
                <a:latin typeface="Microsoft YaHei" panose="020B0503020204020204" charset="-122"/>
                <a:ea typeface="Microsoft YaHei" panose="020B0503020204020204" charset="-122"/>
              </a:rPr>
              <a:t>例如，电动汽车作为“优先清单”鼓励的投资行业，投资者可享受100%独资设立企业、公司所得税100%减免（若投资额达到3500万美元以上）或公司所得税50%减免（若投资额达到700—3500万美元）等一系列优惠政策。</a:t>
            </a:r>
            <a:endParaRPr lang="zh-CN" altLang="en-US" sz="1200" b="0" dirty="0">
              <a:latin typeface="Microsoft YaHei" panose="020B0503020204020204" charset="-122"/>
              <a:ea typeface="Microsoft YaHei"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印尼镍资源省份经济概况</a:t>
            </a:r>
            <a:endParaRPr lang="zh-CN" altLang="en-US" dirty="0">
              <a:latin typeface="Microsoft YaHei" panose="020B0503020204020204" charset="-122"/>
              <a:ea typeface="Microsoft YaHei" panose="020B0503020204020204" charset="-122"/>
            </a:endParaRPr>
          </a:p>
        </p:txBody>
      </p:sp>
      <p:graphicFrame>
        <p:nvGraphicFramePr>
          <p:cNvPr id="2" name="表格 1"/>
          <p:cNvGraphicFramePr>
            <a:graphicFrameLocks noGrp="1"/>
          </p:cNvGraphicFramePr>
          <p:nvPr>
            <p:custDataLst>
              <p:tags r:id="rId1"/>
            </p:custDataLst>
          </p:nvPr>
        </p:nvGraphicFramePr>
        <p:xfrm>
          <a:off x="0" y="921600"/>
          <a:ext cx="9143993" cy="4221899"/>
        </p:xfrm>
        <a:graphic>
          <a:graphicData uri="http://schemas.openxmlformats.org/drawingml/2006/table">
            <a:tbl>
              <a:tblPr>
                <a:tableStyleId>{5C22544A-7EE6-4342-B048-85BDC9FD1C3A}</a:tableStyleId>
              </a:tblPr>
              <a:tblGrid>
                <a:gridCol w="1319753"/>
                <a:gridCol w="978030"/>
                <a:gridCol w="978030"/>
                <a:gridCol w="978030"/>
                <a:gridCol w="978030"/>
                <a:gridCol w="978030"/>
                <a:gridCol w="978030"/>
                <a:gridCol w="978030"/>
                <a:gridCol w="978030"/>
              </a:tblGrid>
              <a:tr h="517928">
                <a:tc>
                  <a:txBody>
                    <a:bodyPr/>
                    <a:lstStyle/>
                    <a:p>
                      <a:pPr algn="ctr" fontAlgn="ctr"/>
                      <a:r>
                        <a:rPr lang="zh-CN" altLang="en-US" sz="1200" b="1" u="none" strike="noStrike" dirty="0">
                          <a:effectLst/>
                          <a:latin typeface="Microsoft YaHei" panose="020B0503020204020204" charset="-122"/>
                          <a:ea typeface="Microsoft YaHei" panose="020B0503020204020204" charset="-122"/>
                        </a:rPr>
                        <a:t>省级行政区</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面积</a:t>
                      </a:r>
                      <a:endParaRPr lang="en-US" altLang="zh-CN" sz="1200" b="1" u="none" strike="noStrike" dirty="0">
                        <a:effectLst/>
                        <a:latin typeface="Microsoft YaHei" panose="020B0503020204020204" charset="-122"/>
                        <a:ea typeface="Microsoft YaHei" panose="020B0503020204020204" charset="-122"/>
                      </a:endParaRPr>
                    </a:p>
                    <a:p>
                      <a:pPr algn="ctr" fontAlgn="ctr"/>
                      <a:r>
                        <a:rPr lang="zh-CN" altLang="en-US" sz="1200" b="1" u="none" strike="noStrike" dirty="0">
                          <a:effectLst/>
                          <a:latin typeface="Microsoft YaHei" panose="020B0503020204020204" charset="-122"/>
                          <a:ea typeface="Microsoft YaHei" panose="020B0503020204020204" charset="-122"/>
                        </a:rPr>
                        <a:t>（</a:t>
                      </a:r>
                      <a:r>
                        <a:rPr lang="en-US" sz="1200" b="1" u="none" strike="noStrike" dirty="0">
                          <a:effectLst/>
                          <a:latin typeface="Microsoft YaHei" panose="020B0503020204020204" charset="-122"/>
                          <a:ea typeface="Microsoft YaHei" panose="020B0503020204020204" charset="-122"/>
                        </a:rPr>
                        <a:t>km²）</a:t>
                      </a:r>
                      <a:endParaRPr 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人口（人）</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人口占比</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人口密度</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地区</a:t>
                      </a:r>
                      <a:r>
                        <a:rPr lang="en-US" altLang="zh-CN" sz="1200" b="1" u="none" strike="noStrike" dirty="0">
                          <a:effectLst/>
                          <a:latin typeface="Microsoft YaHei" panose="020B0503020204020204" charset="-122"/>
                          <a:ea typeface="Microsoft YaHei" panose="020B0503020204020204" charset="-122"/>
                        </a:rPr>
                        <a:t>GDP</a:t>
                      </a:r>
                      <a:r>
                        <a:rPr lang="zh-CN" altLang="en-US" sz="1200" b="1" u="none" strike="noStrike" dirty="0">
                          <a:effectLst/>
                          <a:latin typeface="Microsoft YaHei" panose="020B0503020204020204" charset="-122"/>
                          <a:ea typeface="Microsoft YaHei" panose="020B0503020204020204" charset="-122"/>
                        </a:rPr>
                        <a:t>（万亿印尼卢比）</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地区</a:t>
                      </a:r>
                      <a:r>
                        <a:rPr lang="en-US" altLang="zh-CN" sz="1200" b="1" u="none" strike="noStrike" dirty="0">
                          <a:effectLst/>
                          <a:latin typeface="Microsoft YaHei" panose="020B0503020204020204" charset="-122"/>
                          <a:ea typeface="Microsoft YaHei" panose="020B0503020204020204" charset="-122"/>
                        </a:rPr>
                        <a:t>GDP</a:t>
                      </a:r>
                      <a:endParaRPr lang="en-US" altLang="zh-CN" sz="1200" b="1" u="none" strike="noStrike" dirty="0">
                        <a:effectLst/>
                        <a:latin typeface="Microsoft YaHei" panose="020B0503020204020204" charset="-122"/>
                        <a:ea typeface="Microsoft YaHei" panose="020B0503020204020204" charset="-122"/>
                      </a:endParaRPr>
                    </a:p>
                    <a:p>
                      <a:pPr algn="ctr" fontAlgn="ctr"/>
                      <a:r>
                        <a:rPr lang="en-US" altLang="zh-CN" sz="1200" b="1" u="none" strike="noStrike" dirty="0">
                          <a:effectLst/>
                          <a:latin typeface="Microsoft YaHei" panose="020B0503020204020204" charset="-122"/>
                          <a:ea typeface="Microsoft YaHei" panose="020B0503020204020204" charset="-122"/>
                        </a:rPr>
                        <a:t>(</a:t>
                      </a:r>
                      <a:r>
                        <a:rPr lang="zh-CN" altLang="en-US" sz="1200" b="1" u="none" strike="noStrike" dirty="0">
                          <a:effectLst/>
                          <a:latin typeface="Microsoft YaHei" panose="020B0503020204020204" charset="-122"/>
                          <a:ea typeface="Microsoft YaHei" panose="020B0503020204020204" charset="-122"/>
                        </a:rPr>
                        <a:t>亿美元）</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地区</a:t>
                      </a:r>
                      <a:r>
                        <a:rPr lang="en-US" sz="1200" b="1" u="none" strike="noStrike" dirty="0">
                          <a:effectLst/>
                          <a:latin typeface="Microsoft YaHei" panose="020B0503020204020204" charset="-122"/>
                          <a:ea typeface="Microsoft YaHei" panose="020B0503020204020204" charset="-122"/>
                        </a:rPr>
                        <a:t>GDP</a:t>
                      </a:r>
                      <a:endParaRPr lang="en-US" sz="1200" b="1" u="none" strike="noStrike" dirty="0">
                        <a:effectLst/>
                        <a:latin typeface="Microsoft YaHei" panose="020B0503020204020204" charset="-122"/>
                        <a:ea typeface="Microsoft YaHei" panose="020B0503020204020204" charset="-122"/>
                      </a:endParaRPr>
                    </a:p>
                    <a:p>
                      <a:pPr algn="ctr" fontAlgn="ctr"/>
                      <a:r>
                        <a:rPr lang="zh-CN" altLang="en-US" sz="1200" b="1" u="none" strike="noStrike" dirty="0">
                          <a:effectLst/>
                          <a:latin typeface="Microsoft YaHei" panose="020B0503020204020204" charset="-122"/>
                          <a:ea typeface="Microsoft YaHei" panose="020B0503020204020204" charset="-122"/>
                        </a:rPr>
                        <a:t>占比</a:t>
                      </a:r>
                      <a:r>
                        <a:rPr lang="en-US" altLang="zh-CN" sz="1200" b="1" u="none" strike="noStrike" dirty="0">
                          <a:effectLst/>
                          <a:latin typeface="Microsoft YaHei" panose="020B0503020204020204" charset="-122"/>
                          <a:ea typeface="Microsoft YaHei" panose="020B0503020204020204" charset="-122"/>
                        </a:rPr>
                        <a:t>%</a:t>
                      </a:r>
                      <a:endParaRPr lang="en-US" altLang="zh-CN"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人均</a:t>
                      </a:r>
                      <a:r>
                        <a:rPr lang="en-US" sz="1200" b="1" u="none" strike="noStrike" dirty="0">
                          <a:effectLst/>
                          <a:latin typeface="Microsoft YaHei" panose="020B0503020204020204" charset="-122"/>
                          <a:ea typeface="Microsoft YaHei" panose="020B0503020204020204" charset="-122"/>
                        </a:rPr>
                        <a:t>GDP</a:t>
                      </a:r>
                      <a:endParaRPr lang="en-US" sz="1200" b="1" u="none" strike="noStrike" dirty="0">
                        <a:effectLst/>
                        <a:latin typeface="Microsoft YaHei" panose="020B0503020204020204" charset="-122"/>
                        <a:ea typeface="Microsoft YaHei" panose="020B0503020204020204" charset="-122"/>
                      </a:endParaRPr>
                    </a:p>
                    <a:p>
                      <a:pPr algn="ctr" fontAlgn="ctr"/>
                      <a:r>
                        <a:rPr lang="en-US" sz="1200" b="1" u="none" strike="noStrike" dirty="0">
                          <a:effectLst/>
                          <a:latin typeface="Microsoft YaHei" panose="020B0503020204020204" charset="-122"/>
                          <a:ea typeface="Microsoft YaHei" panose="020B0503020204020204" charset="-122"/>
                        </a:rPr>
                        <a:t>（</a:t>
                      </a:r>
                      <a:r>
                        <a:rPr lang="zh-CN" altLang="en-US" sz="1200" b="1" u="none" strike="noStrike" dirty="0">
                          <a:effectLst/>
                          <a:latin typeface="Microsoft YaHei" panose="020B0503020204020204" charset="-122"/>
                          <a:ea typeface="Microsoft YaHei" panose="020B0503020204020204" charset="-122"/>
                        </a:rPr>
                        <a:t>美元</a:t>
                      </a:r>
                      <a:r>
                        <a:rPr lang="en-US" altLang="zh-CN" sz="1200" b="1" u="none" strike="noStrike" dirty="0">
                          <a:effectLst/>
                          <a:latin typeface="Microsoft YaHei" panose="020B0503020204020204" charset="-122"/>
                          <a:ea typeface="Microsoft YaHei" panose="020B0503020204020204" charset="-122"/>
                        </a:rPr>
                        <a:t>/</a:t>
                      </a:r>
                      <a:r>
                        <a:rPr lang="zh-CN" altLang="en-US" sz="1200" b="1" u="none" strike="noStrike" dirty="0">
                          <a:effectLst/>
                          <a:latin typeface="Microsoft YaHei" panose="020B0503020204020204" charset="-122"/>
                          <a:ea typeface="Microsoft YaHei" panose="020B0503020204020204" charset="-122"/>
                        </a:rPr>
                        <a:t>人）</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4045">
                <a:tc>
                  <a:txBody>
                    <a:bodyPr/>
                    <a:lstStyle/>
                    <a:p>
                      <a:pPr algn="ctr" fontAlgn="ctr"/>
                      <a:r>
                        <a:rPr lang="zh-CN" altLang="en-US" sz="1200" u="none" strike="noStrike" dirty="0">
                          <a:effectLst/>
                          <a:latin typeface="Microsoft YaHei" panose="020B0503020204020204" charset="-122"/>
                          <a:ea typeface="Microsoft YaHei" panose="020B0503020204020204" charset="-122"/>
                        </a:rPr>
                        <a:t>中苏拉维西省</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61,841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2,985,734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172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1.46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5,781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dirty="0">
                          <a:effectLst/>
                          <a:latin typeface="Microsoft YaHei" panose="020B0503020204020204" charset="-122"/>
                          <a:ea typeface="Microsoft YaHei" panose="020B0503020204020204" charset="-122"/>
                        </a:rPr>
                        <a:t>东南苏拉维西省</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38,068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2,624,875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0.97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69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0.82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3,703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a:effectLst/>
                          <a:latin typeface="Microsoft YaHei" panose="020B0503020204020204" charset="-122"/>
                          <a:ea typeface="Microsoft YaHei" panose="020B0503020204020204" charset="-122"/>
                        </a:rPr>
                        <a:t>北马鲁古省</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31,983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1,282,937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0.47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0.31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2,852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a:effectLst/>
                          <a:latin typeface="Microsoft YaHei" panose="020B0503020204020204" charset="-122"/>
                          <a:ea typeface="Microsoft YaHei" panose="020B0503020204020204" charset="-122"/>
                        </a:rPr>
                        <a:t>三省小计</a:t>
                      </a:r>
                      <a:endParaRPr lang="zh-CN" alt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131,891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6,893,546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2.55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52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304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0.31 </a:t>
                      </a:r>
                      <a:endParaRPr lang="en-US" altLang="zh-CN"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4,417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r>
              <a:tr h="517928">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县级级行政区</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面积</a:t>
                      </a:r>
                      <a:endParaRPr lang="en-US" altLang="zh-CN" sz="1200" b="1" u="none" strike="noStrike" dirty="0">
                        <a:effectLst/>
                        <a:latin typeface="Microsoft YaHei" panose="020B0503020204020204" charset="-122"/>
                        <a:ea typeface="Microsoft YaHei" panose="020B0503020204020204" charset="-122"/>
                      </a:endParaRPr>
                    </a:p>
                    <a:p>
                      <a:pPr algn="ctr" fontAlgn="ctr"/>
                      <a:r>
                        <a:rPr lang="zh-CN" altLang="en-US" sz="1200" b="1" u="none" strike="noStrike" dirty="0">
                          <a:effectLst/>
                          <a:latin typeface="Microsoft YaHei" panose="020B0503020204020204" charset="-122"/>
                          <a:ea typeface="Microsoft YaHei" panose="020B0503020204020204" charset="-122"/>
                        </a:rPr>
                        <a:t>（</a:t>
                      </a:r>
                      <a:r>
                        <a:rPr lang="en-US" sz="1200" b="1" u="none" strike="noStrike" dirty="0">
                          <a:effectLst/>
                          <a:latin typeface="Microsoft YaHei" panose="020B0503020204020204" charset="-122"/>
                          <a:ea typeface="Microsoft YaHei" panose="020B0503020204020204" charset="-122"/>
                        </a:rPr>
                        <a:t>km²）</a:t>
                      </a:r>
                      <a:endParaRPr 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人口（人）</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人口占比</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人口密度</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地区</a:t>
                      </a:r>
                      <a:r>
                        <a:rPr lang="en-US" altLang="zh-CN" sz="1200" b="1" u="none" strike="noStrike" dirty="0">
                          <a:effectLst/>
                          <a:latin typeface="Microsoft YaHei" panose="020B0503020204020204" charset="-122"/>
                          <a:ea typeface="Microsoft YaHei" panose="020B0503020204020204" charset="-122"/>
                        </a:rPr>
                        <a:t>GDP</a:t>
                      </a:r>
                      <a:r>
                        <a:rPr lang="zh-CN" altLang="en-US" sz="1200" b="1" u="none" strike="noStrike" dirty="0">
                          <a:effectLst/>
                          <a:latin typeface="Microsoft YaHei" panose="020B0503020204020204" charset="-122"/>
                          <a:ea typeface="Microsoft YaHei" panose="020B0503020204020204" charset="-122"/>
                        </a:rPr>
                        <a:t>（万亿印尼卢比）</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地区</a:t>
                      </a:r>
                      <a:r>
                        <a:rPr lang="en-US" altLang="zh-CN" sz="1200" b="1" u="none" strike="noStrike" dirty="0">
                          <a:effectLst/>
                          <a:latin typeface="Microsoft YaHei" panose="020B0503020204020204" charset="-122"/>
                          <a:ea typeface="Microsoft YaHei" panose="020B0503020204020204" charset="-122"/>
                        </a:rPr>
                        <a:t>GDP</a:t>
                      </a:r>
                      <a:endParaRPr lang="en-US" altLang="zh-CN" sz="1200" b="1" u="none" strike="noStrike" dirty="0">
                        <a:effectLst/>
                        <a:latin typeface="Microsoft YaHei" panose="020B0503020204020204" charset="-122"/>
                        <a:ea typeface="Microsoft YaHei" panose="020B0503020204020204" charset="-122"/>
                      </a:endParaRPr>
                    </a:p>
                    <a:p>
                      <a:pPr algn="ctr" fontAlgn="ctr"/>
                      <a:r>
                        <a:rPr lang="en-US" altLang="zh-CN" sz="1200" b="1" u="none" strike="noStrike" dirty="0">
                          <a:effectLst/>
                          <a:latin typeface="Microsoft YaHei" panose="020B0503020204020204" charset="-122"/>
                          <a:ea typeface="Microsoft YaHei" panose="020B0503020204020204" charset="-122"/>
                        </a:rPr>
                        <a:t>(</a:t>
                      </a:r>
                      <a:r>
                        <a:rPr lang="zh-CN" altLang="en-US" sz="1200" b="1" u="none" strike="noStrike" dirty="0">
                          <a:effectLst/>
                          <a:latin typeface="Microsoft YaHei" panose="020B0503020204020204" charset="-122"/>
                          <a:ea typeface="Microsoft YaHei" panose="020B0503020204020204" charset="-122"/>
                        </a:rPr>
                        <a:t>亿美元）</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地区</a:t>
                      </a:r>
                      <a:r>
                        <a:rPr lang="en-US" sz="1200" b="1" u="none" strike="noStrike" dirty="0">
                          <a:effectLst/>
                          <a:latin typeface="Microsoft YaHei" panose="020B0503020204020204" charset="-122"/>
                          <a:ea typeface="Microsoft YaHei" panose="020B0503020204020204" charset="-122"/>
                        </a:rPr>
                        <a:t>GDP</a:t>
                      </a:r>
                      <a:endParaRPr lang="en-US" sz="1200" b="1" u="none" strike="noStrike" dirty="0">
                        <a:effectLst/>
                        <a:latin typeface="Microsoft YaHei" panose="020B0503020204020204" charset="-122"/>
                        <a:ea typeface="Microsoft YaHei" panose="020B0503020204020204" charset="-122"/>
                      </a:endParaRPr>
                    </a:p>
                    <a:p>
                      <a:pPr algn="ctr" fontAlgn="ctr"/>
                      <a:r>
                        <a:rPr lang="zh-CN" altLang="en-US" sz="1200" b="1" u="none" strike="noStrike" dirty="0">
                          <a:effectLst/>
                          <a:latin typeface="Microsoft YaHei" panose="020B0503020204020204" charset="-122"/>
                          <a:ea typeface="Microsoft YaHei" panose="020B0503020204020204" charset="-122"/>
                        </a:rPr>
                        <a:t>占比</a:t>
                      </a:r>
                      <a:r>
                        <a:rPr lang="en-US" altLang="zh-CN" sz="1200" b="1" u="none" strike="noStrike" dirty="0">
                          <a:effectLst/>
                          <a:latin typeface="Microsoft YaHei" panose="020B0503020204020204" charset="-122"/>
                          <a:ea typeface="Microsoft YaHei" panose="020B0503020204020204" charset="-122"/>
                        </a:rPr>
                        <a:t>%</a:t>
                      </a:r>
                      <a:endParaRPr lang="en-US" altLang="zh-CN"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effectLst/>
                          <a:latin typeface="Microsoft YaHei" panose="020B0503020204020204" charset="-122"/>
                          <a:ea typeface="Microsoft YaHei" panose="020B0503020204020204" charset="-122"/>
                        </a:rPr>
                        <a:t>人均</a:t>
                      </a:r>
                      <a:r>
                        <a:rPr lang="en-US" sz="1200" b="1" u="none" strike="noStrike" dirty="0">
                          <a:effectLst/>
                          <a:latin typeface="Microsoft YaHei" panose="020B0503020204020204" charset="-122"/>
                          <a:ea typeface="Microsoft YaHei" panose="020B0503020204020204" charset="-122"/>
                        </a:rPr>
                        <a:t>GDP</a:t>
                      </a:r>
                      <a:endParaRPr lang="en-US" sz="1200" b="1" u="none" strike="noStrike" dirty="0">
                        <a:effectLst/>
                        <a:latin typeface="Microsoft YaHei" panose="020B0503020204020204" charset="-122"/>
                        <a:ea typeface="Microsoft YaHei" panose="020B0503020204020204" charset="-122"/>
                      </a:endParaRPr>
                    </a:p>
                    <a:p>
                      <a:pPr algn="ctr" fontAlgn="ctr"/>
                      <a:r>
                        <a:rPr lang="en-US" sz="1200" b="1" u="none" strike="noStrike" dirty="0">
                          <a:effectLst/>
                          <a:latin typeface="Microsoft YaHei" panose="020B0503020204020204" charset="-122"/>
                          <a:ea typeface="Microsoft YaHei" panose="020B0503020204020204" charset="-122"/>
                        </a:rPr>
                        <a:t>（</a:t>
                      </a:r>
                      <a:r>
                        <a:rPr lang="zh-CN" altLang="en-US" sz="1200" b="1" u="none" strike="noStrike" dirty="0">
                          <a:effectLst/>
                          <a:latin typeface="Microsoft YaHei" panose="020B0503020204020204" charset="-122"/>
                          <a:ea typeface="Microsoft YaHei" panose="020B0503020204020204" charset="-122"/>
                        </a:rPr>
                        <a:t>美元</a:t>
                      </a:r>
                      <a:r>
                        <a:rPr lang="en-US" altLang="zh-CN" sz="1200" b="1" u="none" strike="noStrike" dirty="0">
                          <a:effectLst/>
                          <a:latin typeface="Microsoft YaHei" panose="020B0503020204020204" charset="-122"/>
                          <a:ea typeface="Microsoft YaHei" panose="020B0503020204020204" charset="-122"/>
                        </a:rPr>
                        <a:t>/</a:t>
                      </a:r>
                      <a:r>
                        <a:rPr lang="zh-CN" altLang="en-US" sz="1200" b="1" u="none" strike="noStrike" dirty="0">
                          <a:effectLst/>
                          <a:latin typeface="Microsoft YaHei" panose="020B0503020204020204" charset="-122"/>
                          <a:ea typeface="Microsoft YaHei" panose="020B0503020204020204" charset="-122"/>
                        </a:rPr>
                        <a:t>人）</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莫罗瓦利县</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3,037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161,727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99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69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42,421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a:effectLst/>
                          <a:latin typeface="Microsoft YaHei" panose="020B0503020204020204" charset="-122"/>
                          <a:ea typeface="Microsoft YaHei" panose="020B0503020204020204" charset="-122"/>
                        </a:rPr>
                        <a:t>科拉卡县</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3,284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237,587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7,988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中哈马黑拉县</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2,654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57,809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11,553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a:effectLst/>
                          <a:latin typeface="Microsoft YaHei" panose="020B0503020204020204" charset="-122"/>
                          <a:ea typeface="Microsoft YaHei" panose="020B0503020204020204" charset="-122"/>
                        </a:rPr>
                        <a:t>东哈马黑拉县</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6,571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92,954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2,917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a:effectLst/>
                          <a:latin typeface="Microsoft YaHei" panose="020B0503020204020204" charset="-122"/>
                          <a:ea typeface="Microsoft YaHei" panose="020B0503020204020204" charset="-122"/>
                        </a:rPr>
                        <a:t>四县小计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15545.7</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550077</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17,629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30222">
                <a:tc>
                  <a:txBody>
                    <a:bodyPr/>
                    <a:lstStyle/>
                    <a:p>
                      <a:pPr algn="ctr" fontAlgn="ctr"/>
                      <a:r>
                        <a:rPr lang="zh-CN" altLang="en-US" sz="1200" u="none" strike="noStrike">
                          <a:effectLst/>
                          <a:latin typeface="Microsoft YaHei" panose="020B0503020204020204" charset="-122"/>
                          <a:ea typeface="Microsoft YaHei" panose="020B0503020204020204" charset="-122"/>
                        </a:rPr>
                        <a:t>四县占三省比重</a:t>
                      </a:r>
                      <a:endParaRPr lang="zh-CN" alt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11.79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7.98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31.85 </a:t>
                      </a:r>
                      <a:endParaRPr lang="en-US" altLang="zh-CN"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a:t>
                      </a:r>
                      <a:endParaRPr lang="en-US" altLang="zh-CN"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dirty="0">
                <a:latin typeface="Microsoft YaHei" panose="020B0503020204020204" charset="-122"/>
                <a:ea typeface="Microsoft YaHei" panose="020B0503020204020204" charset="-122"/>
              </a:rPr>
              <a:t>镍资源产区经济发展案例</a:t>
            </a:r>
            <a:r>
              <a:rPr lang="en-US" altLang="zh-CN" dirty="0">
                <a:latin typeface="Microsoft YaHei" panose="020B0503020204020204" charset="-122"/>
                <a:ea typeface="Microsoft YaHei" panose="020B0503020204020204" charset="-122"/>
              </a:rPr>
              <a:t>--</a:t>
            </a:r>
            <a:r>
              <a:rPr dirty="0">
                <a:latin typeface="Microsoft YaHei" panose="020B0503020204020204" charset="-122"/>
                <a:ea typeface="Microsoft YaHei" panose="020B0503020204020204" charset="-122"/>
              </a:rPr>
              <a:t>莫罗瓦利县</a:t>
            </a:r>
            <a:endParaRPr dirty="0">
              <a:latin typeface="Microsoft YaHei" panose="020B0503020204020204" charset="-122"/>
              <a:ea typeface="Microsoft YaHei" panose="020B0503020204020204" charset="-122"/>
            </a:endParaRPr>
          </a:p>
        </p:txBody>
      </p:sp>
      <p:pic>
        <p:nvPicPr>
          <p:cNvPr id="3" name="图片 2"/>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sp>
        <p:nvSpPr>
          <p:cNvPr id="4" name="文本框 3"/>
          <p:cNvSpPr txBox="1"/>
          <p:nvPr/>
        </p:nvSpPr>
        <p:spPr>
          <a:xfrm>
            <a:off x="9727" y="4362327"/>
            <a:ext cx="9144000" cy="461665"/>
          </a:xfrm>
          <a:prstGeom prst="rect">
            <a:avLst/>
          </a:prstGeom>
          <a:solidFill>
            <a:schemeClr val="bg1"/>
          </a:solidFill>
        </p:spPr>
        <p:txBody>
          <a:bodyPr wrap="square">
            <a:spAutoFit/>
          </a:bodyPr>
          <a:lstStyle/>
          <a:p>
            <a:pPr algn="just"/>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       以中国印尼综合产业园青山园区为代表的工业园区的成功运营，令莫罗瓦利县由以农矿为主转为以制造业为主。</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2021</a:t>
            </a:r>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年该县（地区）人均（地区）</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GDP</a:t>
            </a:r>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达</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42421</a:t>
            </a:r>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美元（现值），几乎为全印尼人均</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GDP</a:t>
            </a:r>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的</a:t>
            </a:r>
            <a:r>
              <a:rPr lang="en-US" altLang="zh-CN" sz="1200" kern="100" dirty="0">
                <a:effectLst/>
                <a:latin typeface="Microsoft YaHei" panose="020B0503020204020204" charset="-122"/>
                <a:ea typeface="Microsoft YaHei" panose="020B0503020204020204" charset="-122"/>
                <a:cs typeface="Times New Roman" panose="02020603050405020304" pitchFamily="18" charset="0"/>
              </a:rPr>
              <a:t>10</a:t>
            </a:r>
            <a:r>
              <a:rPr lang="zh-CN" altLang="en-US" sz="1200" kern="100" dirty="0">
                <a:effectLst/>
                <a:latin typeface="Microsoft YaHei" panose="020B0503020204020204" charset="-122"/>
                <a:ea typeface="Microsoft YaHei" panose="020B0503020204020204" charset="-122"/>
                <a:cs typeface="Times New Roman" panose="02020603050405020304" pitchFamily="18" charset="0"/>
              </a:rPr>
              <a:t>倍；为印尼镍主产区（县级）最为富庶之地。</a:t>
            </a:r>
            <a:endParaRPr lang="en-US" altLang="zh-CN" sz="1200" kern="100" dirty="0">
              <a:effectLst/>
              <a:latin typeface="Microsoft YaHei" panose="020B0503020204020204" charset="-122"/>
              <a:ea typeface="Microsoft YaHei" panose="020B0503020204020204" charset="-122"/>
              <a:cs typeface="Times New Roman" panose="02020603050405020304" pitchFamily="18" charset="0"/>
            </a:endParaRPr>
          </a:p>
        </p:txBody>
      </p:sp>
      <p:graphicFrame>
        <p:nvGraphicFramePr>
          <p:cNvPr id="5" name="表格 4"/>
          <p:cNvGraphicFramePr>
            <a:graphicFrameLocks noGrp="1"/>
          </p:cNvGraphicFramePr>
          <p:nvPr>
            <p:custDataLst>
              <p:tags r:id="rId2"/>
            </p:custDataLst>
          </p:nvPr>
        </p:nvGraphicFramePr>
        <p:xfrm>
          <a:off x="5727701" y="921600"/>
          <a:ext cx="3426026" cy="3180226"/>
        </p:xfrm>
        <a:graphic>
          <a:graphicData uri="http://schemas.openxmlformats.org/drawingml/2006/table">
            <a:tbl>
              <a:tblPr>
                <a:tableStyleId>{5C22544A-7EE6-4342-B048-85BDC9FD1C3A}</a:tableStyleId>
              </a:tblPr>
              <a:tblGrid>
                <a:gridCol w="689033"/>
                <a:gridCol w="803873"/>
                <a:gridCol w="966560"/>
                <a:gridCol w="966560"/>
              </a:tblGrid>
              <a:tr h="244593">
                <a:tc gridSpan="4">
                  <a:txBody>
                    <a:bodyPr/>
                    <a:lstStyle/>
                    <a:p>
                      <a:pPr algn="ctr" fontAlgn="ctr"/>
                      <a:r>
                        <a:rPr lang="zh-CN" altLang="en-US" sz="1200" u="none" strike="noStrike" dirty="0">
                          <a:effectLst/>
                          <a:latin typeface="Microsoft YaHei" panose="020B0503020204020204" charset="-122"/>
                          <a:ea typeface="Microsoft YaHei" panose="020B0503020204020204" charset="-122"/>
                        </a:rPr>
                        <a:t>印尼莫罗瓦利县制造业增加值超高速增长（</a:t>
                      </a:r>
                      <a:r>
                        <a:rPr lang="en-US" altLang="zh-CN" sz="1200" u="none" strike="noStrike" dirty="0">
                          <a:effectLst/>
                          <a:latin typeface="Microsoft YaHei" panose="020B0503020204020204" charset="-122"/>
                          <a:ea typeface="Microsoft YaHei" panose="020B0503020204020204" charset="-122"/>
                        </a:rPr>
                        <a:t>%</a:t>
                      </a:r>
                      <a:r>
                        <a:rPr lang="zh-CN" altLang="en-US" sz="1200" u="none" strike="noStrike" dirty="0">
                          <a:effectLst/>
                          <a:latin typeface="Microsoft YaHei" panose="020B0503020204020204" charset="-122"/>
                          <a:ea typeface="Microsoft YaHei" panose="020B0503020204020204" charset="-122"/>
                        </a:rPr>
                        <a:t>）</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r>
              <a:tr h="244593">
                <a:tc>
                  <a:txBody>
                    <a:bodyPr/>
                    <a:lstStyle/>
                    <a:p>
                      <a:pPr algn="ctr" fontAlgn="ctr"/>
                      <a:r>
                        <a:rPr lang="zh-CN" altLang="en-US" sz="1200" u="none" strike="noStrike" dirty="0">
                          <a:effectLst/>
                          <a:latin typeface="Microsoft YaHei" panose="020B0503020204020204" charset="-122"/>
                          <a:ea typeface="Microsoft YaHei" panose="020B0503020204020204" charset="-122"/>
                        </a:rPr>
                        <a:t>年度</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农业</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矿业</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制造业</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45110">
                <a:tc>
                  <a:txBody>
                    <a:bodyPr/>
                    <a:lstStyle/>
                    <a:p>
                      <a:pPr algn="ctr" fontAlgn="ctr"/>
                      <a:r>
                        <a:rPr lang="en-US" altLang="zh-CN" sz="1200" u="none" strike="noStrike">
                          <a:effectLst/>
                          <a:latin typeface="Microsoft YaHei" panose="020B0503020204020204" charset="-122"/>
                          <a:ea typeface="Microsoft YaHei" panose="020B0503020204020204" charset="-122"/>
                        </a:rPr>
                        <a:t>2011</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6.48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51.17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7.85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2012</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7.22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43.35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7.12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2013</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7.60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36.10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7.79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2014</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11.04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-55.18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13.58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2015</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10.94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110.95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338.20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2016</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4.12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15.93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27.60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2017</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3.81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15.93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21.90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2018</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0.65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13.11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19.38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2019</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3.56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17.94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17.33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2020</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-3.98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82.52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353.12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244593">
                <a:tc>
                  <a:txBody>
                    <a:bodyPr/>
                    <a:lstStyle/>
                    <a:p>
                      <a:pPr algn="ctr" fontAlgn="ctr"/>
                      <a:r>
                        <a:rPr lang="en-US" altLang="zh-CN" sz="1200" u="none" strike="noStrike">
                          <a:effectLst/>
                          <a:latin typeface="Microsoft YaHei" panose="020B0503020204020204" charset="-122"/>
                          <a:ea typeface="Microsoft YaHei" panose="020B0503020204020204" charset="-122"/>
                        </a:rPr>
                        <a:t>2021</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3.21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23.11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24.53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9"/>
          <p:cNvGrpSpPr/>
          <p:nvPr/>
        </p:nvGrpSpPr>
        <p:grpSpPr bwMode="auto">
          <a:xfrm>
            <a:off x="728330" y="1520455"/>
            <a:ext cx="7687340" cy="2917603"/>
            <a:chOff x="458" y="1459"/>
            <a:chExt cx="5420" cy="2563"/>
          </a:xfrm>
        </p:grpSpPr>
        <p:sp>
          <p:nvSpPr>
            <p:cNvPr id="22" name="Rectangle 27"/>
            <p:cNvSpPr>
              <a:spLocks noChangeArrowheads="1"/>
            </p:cNvSpPr>
            <p:nvPr/>
          </p:nvSpPr>
          <p:spPr bwMode="auto">
            <a:xfrm>
              <a:off x="466" y="1459"/>
              <a:ext cx="1683"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3" name="Rectangle 28"/>
            <p:cNvSpPr>
              <a:spLocks noChangeArrowheads="1"/>
            </p:cNvSpPr>
            <p:nvPr/>
          </p:nvSpPr>
          <p:spPr bwMode="auto">
            <a:xfrm>
              <a:off x="2310" y="1459"/>
              <a:ext cx="1683"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4" name="Rectangle 29"/>
            <p:cNvSpPr>
              <a:spLocks noChangeArrowheads="1"/>
            </p:cNvSpPr>
            <p:nvPr/>
          </p:nvSpPr>
          <p:spPr bwMode="auto">
            <a:xfrm>
              <a:off x="4156" y="1459"/>
              <a:ext cx="1682"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5" name="Rectangle 30"/>
            <p:cNvSpPr>
              <a:spLocks noChangeArrowheads="1"/>
            </p:cNvSpPr>
            <p:nvPr/>
          </p:nvSpPr>
          <p:spPr bwMode="auto">
            <a:xfrm>
              <a:off x="515" y="1482"/>
              <a:ext cx="1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印尼镍产业政策</a:t>
              </a:r>
              <a:endParaRPr lang="en-US" altLang="zh-CN" sz="1600" dirty="0">
                <a:solidFill>
                  <a:schemeClr val="tx1"/>
                </a:solidFill>
                <a:latin typeface="Microsoft YaHei" panose="020B0503020204020204" charset="-122"/>
                <a:ea typeface="Microsoft YaHei" panose="020B0503020204020204" charset="-122"/>
              </a:endParaRPr>
            </a:p>
          </p:txBody>
        </p:sp>
        <p:sp>
          <p:nvSpPr>
            <p:cNvPr id="26" name="Rectangle 31"/>
            <p:cNvSpPr>
              <a:spLocks noChangeArrowheads="1"/>
            </p:cNvSpPr>
            <p:nvPr/>
          </p:nvSpPr>
          <p:spPr bwMode="auto">
            <a:xfrm>
              <a:off x="515" y="1847"/>
              <a:ext cx="1616"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b="0" dirty="0">
                  <a:solidFill>
                    <a:schemeClr val="tx1"/>
                  </a:solidFill>
                  <a:latin typeface="Microsoft YaHei" panose="020B0503020204020204" charset="-122"/>
                  <a:ea typeface="Microsoft YaHei" panose="020B0503020204020204" charset="-122"/>
                  <a:sym typeface="+mn-ea"/>
                </a:rPr>
                <a:t>印尼镍资源分布概况</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sym typeface="+mn-ea"/>
                </a:rPr>
                <a:t>镍、不锈钢及动力电池产业政策</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sym typeface="+mn-ea"/>
                </a:rPr>
                <a:t>镍资源省份经济概况</a:t>
              </a:r>
              <a:endParaRPr lang="zh-CN" altLang="en-US" sz="1200" b="0" dirty="0">
                <a:solidFill>
                  <a:schemeClr val="tx1"/>
                </a:solidFill>
                <a:latin typeface="Microsoft YaHei" panose="020B0503020204020204" charset="-122"/>
                <a:ea typeface="Microsoft YaHei" panose="020B0503020204020204" charset="-122"/>
                <a:sym typeface="+mn-ea"/>
              </a:endParaRPr>
            </a:p>
          </p:txBody>
        </p:sp>
        <p:sp>
          <p:nvSpPr>
            <p:cNvPr id="27" name="Rectangle 32"/>
            <p:cNvSpPr>
              <a:spLocks noChangeArrowheads="1"/>
            </p:cNvSpPr>
            <p:nvPr/>
          </p:nvSpPr>
          <p:spPr bwMode="auto">
            <a:xfrm>
              <a:off x="2386" y="1482"/>
              <a:ext cx="1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印尼镍产业概况</a:t>
              </a:r>
              <a:endParaRPr lang="en-US" altLang="zh-CN" sz="1600" dirty="0">
                <a:solidFill>
                  <a:schemeClr val="tx1"/>
                </a:solidFill>
                <a:latin typeface="Microsoft YaHei" panose="020B0503020204020204" charset="-122"/>
                <a:ea typeface="Microsoft YaHei" panose="020B0503020204020204" charset="-122"/>
              </a:endParaRPr>
            </a:p>
          </p:txBody>
        </p:sp>
        <p:sp>
          <p:nvSpPr>
            <p:cNvPr id="28" name="Rectangle 33"/>
            <p:cNvSpPr>
              <a:spLocks noChangeArrowheads="1"/>
            </p:cNvSpPr>
            <p:nvPr/>
          </p:nvSpPr>
          <p:spPr bwMode="auto">
            <a:xfrm>
              <a:off x="2386" y="1847"/>
              <a:ext cx="161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dirty="0">
                  <a:solidFill>
                    <a:srgbClr val="FF0000"/>
                  </a:solidFill>
                  <a:latin typeface="Microsoft YaHei" panose="020B0503020204020204" charset="-122"/>
                  <a:ea typeface="Microsoft YaHei" panose="020B0503020204020204" charset="-122"/>
                </a:rPr>
                <a:t>镍及不锈钢产品进出口</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rPr>
                <a:t>镍铁、不锈钢项目投建</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rPr>
                <a:t>镍湿法冶金项目投建</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rPr>
                <a:t>印尼镍工厂冶炼技术概况</a:t>
              </a:r>
              <a:endParaRPr lang="zh-CN" altLang="en-US" sz="1200" dirty="0">
                <a:solidFill>
                  <a:srgbClr val="FF0000"/>
                </a:solidFill>
                <a:latin typeface="Microsoft YaHei" panose="020B0503020204020204" charset="-122"/>
                <a:ea typeface="Microsoft YaHei" panose="020B0503020204020204" charset="-122"/>
              </a:endParaRPr>
            </a:p>
          </p:txBody>
        </p:sp>
        <p:sp>
          <p:nvSpPr>
            <p:cNvPr id="29" name="Rectangle 34"/>
            <p:cNvSpPr>
              <a:spLocks noChangeArrowheads="1"/>
            </p:cNvSpPr>
            <p:nvPr/>
          </p:nvSpPr>
          <p:spPr bwMode="auto">
            <a:xfrm>
              <a:off x="4224" y="1482"/>
              <a:ext cx="165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全球镍供需的印尼力量</a:t>
              </a:r>
              <a:endParaRPr lang="en-US" altLang="zh-CN" sz="1600" dirty="0">
                <a:solidFill>
                  <a:schemeClr val="tx1"/>
                </a:solidFill>
                <a:latin typeface="Microsoft YaHei" panose="020B0503020204020204" charset="-122"/>
                <a:ea typeface="Microsoft YaHei" panose="020B0503020204020204" charset="-122"/>
              </a:endParaRPr>
            </a:p>
          </p:txBody>
        </p:sp>
        <p:sp>
          <p:nvSpPr>
            <p:cNvPr id="30" name="Rectangle 35"/>
            <p:cNvSpPr>
              <a:spLocks noChangeArrowheads="1"/>
            </p:cNvSpPr>
            <p:nvPr/>
          </p:nvSpPr>
          <p:spPr bwMode="auto">
            <a:xfrm>
              <a:off x="4224" y="1847"/>
              <a:ext cx="1617"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b="0" dirty="0">
                  <a:latin typeface="Microsoft YaHei" panose="020B0503020204020204" charset="-122"/>
                  <a:ea typeface="Microsoft YaHei" panose="020B0503020204020204" charset="-122"/>
                </a:rPr>
                <a:t>全球镍供需平衡概况</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全球镍需求结构</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zh-CN" altLang="en-US" sz="1200" b="0" dirty="0">
                  <a:latin typeface="Microsoft YaHei" panose="020B0503020204020204" charset="-122"/>
                  <a:ea typeface="Microsoft YaHei" panose="020B0503020204020204" charset="-122"/>
                </a:rPr>
                <a:t>印尼镍产业的国际地位</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en-US" altLang="de-DE" sz="1200" b="0" dirty="0">
                  <a:latin typeface="Microsoft YaHei" panose="020B0503020204020204" charset="-122"/>
                  <a:ea typeface="Microsoft YaHei" panose="020B0503020204020204" charset="-122"/>
                </a:rPr>
                <a:t>--</a:t>
              </a:r>
              <a:r>
                <a:rPr lang="zh-CN" altLang="en-US" sz="1200" b="0" dirty="0">
                  <a:latin typeface="Microsoft YaHei" panose="020B0503020204020204" charset="-122"/>
                  <a:ea typeface="Microsoft YaHei" panose="020B0503020204020204" charset="-122"/>
                </a:rPr>
                <a:t>印尼镍产量全球占比情况</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en-US" altLang="de-DE" sz="1200" b="0" dirty="0">
                  <a:latin typeface="Microsoft YaHei" panose="020B0503020204020204" charset="-122"/>
                  <a:ea typeface="Microsoft YaHei" panose="020B0503020204020204" charset="-122"/>
                </a:rPr>
                <a:t>--</a:t>
              </a:r>
              <a:r>
                <a:rPr lang="zh-CN" altLang="en-US" sz="1200" b="0" dirty="0">
                  <a:latin typeface="Microsoft YaHei" panose="020B0503020204020204" charset="-122"/>
                  <a:ea typeface="Microsoft YaHei" panose="020B0503020204020204" charset="-122"/>
                </a:rPr>
                <a:t>全球镍供应链稳定性的核心作用</a:t>
              </a:r>
              <a:endParaRPr lang="en-US" altLang="zh-CN" sz="1200" b="0" dirty="0">
                <a:latin typeface="Microsoft YaHei" panose="020B0503020204020204" charset="-122"/>
                <a:ea typeface="Microsoft YaHei" panose="020B0503020204020204" charset="-122"/>
              </a:endParaRPr>
            </a:p>
            <a:p>
              <a:pPr lvl="1"/>
              <a:endParaRPr lang="en-US" altLang="de-DE" sz="1200" b="0" dirty="0">
                <a:latin typeface="Microsoft YaHei" panose="020B0503020204020204" charset="-122"/>
                <a:ea typeface="Microsoft YaHei" panose="020B0503020204020204" charset="-122"/>
              </a:endParaRPr>
            </a:p>
            <a:p>
              <a:pPr lvl="1"/>
              <a:r>
                <a:rPr lang="en-US" altLang="de-DE" sz="1200" b="0" dirty="0">
                  <a:latin typeface="Microsoft YaHei" panose="020B0503020204020204" charset="-122"/>
                  <a:ea typeface="Microsoft YaHei" panose="020B0503020204020204" charset="-122"/>
                </a:rPr>
                <a:t>--</a:t>
              </a:r>
              <a:r>
                <a:rPr lang="zh-CN" altLang="en-US" sz="1200" b="0" dirty="0">
                  <a:latin typeface="Microsoft YaHei" panose="020B0503020204020204" charset="-122"/>
                  <a:ea typeface="Microsoft YaHei" panose="020B0503020204020204" charset="-122"/>
                </a:rPr>
                <a:t>对全球镍价形成机制的影响力</a:t>
              </a:r>
              <a:endParaRPr lang="en-US" altLang="de-DE" sz="1200" b="0" dirty="0">
                <a:latin typeface="Microsoft YaHei" panose="020B0503020204020204" charset="-122"/>
                <a:ea typeface="Microsoft YaHei" panose="020B0503020204020204" charset="-122"/>
              </a:endParaRPr>
            </a:p>
          </p:txBody>
        </p:sp>
        <p:sp>
          <p:nvSpPr>
            <p:cNvPr id="31" name="Freeform 36"/>
            <p:cNvSpPr>
              <a:spLocks noChangeArrowheads="1"/>
            </p:cNvSpPr>
            <p:nvPr/>
          </p:nvSpPr>
          <p:spPr bwMode="auto">
            <a:xfrm flipV="1">
              <a:off x="458" y="1825"/>
              <a:ext cx="1691"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2" name="Freeform 37"/>
            <p:cNvSpPr>
              <a:spLocks noChangeArrowheads="1"/>
            </p:cNvSpPr>
            <p:nvPr/>
          </p:nvSpPr>
          <p:spPr bwMode="auto">
            <a:xfrm flipV="1">
              <a:off x="2301" y="1825"/>
              <a:ext cx="1692"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3" name="Freeform 38"/>
            <p:cNvSpPr>
              <a:spLocks noChangeArrowheads="1"/>
            </p:cNvSpPr>
            <p:nvPr/>
          </p:nvSpPr>
          <p:spPr bwMode="auto">
            <a:xfrm flipV="1">
              <a:off x="4148" y="1825"/>
              <a:ext cx="1690"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印尼镍产业概况</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38"/>
          <p:cNvSpPr/>
          <p:nvPr/>
        </p:nvSpPr>
        <p:spPr>
          <a:xfrm>
            <a:off x="1088168" y="164387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01" name="Rectangle 39"/>
          <p:cNvSpPr/>
          <p:nvPr/>
        </p:nvSpPr>
        <p:spPr>
          <a:xfrm>
            <a:off x="1002443" y="17076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02" name="Text Box 40"/>
          <p:cNvSpPr txBox="1"/>
          <p:nvPr/>
        </p:nvSpPr>
        <p:spPr>
          <a:xfrm>
            <a:off x="1093248" y="17622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1</a:t>
            </a:r>
            <a:endParaRPr lang="en-US" altLang="zh-CN" sz="1200" dirty="0">
              <a:latin typeface="Arial" panose="020B0604020202020204" pitchFamily="34" charset="0"/>
              <a:ea typeface="SimSun" panose="02010600030101010101" pitchFamily="2" charset="-122"/>
            </a:endParaRPr>
          </a:p>
        </p:txBody>
      </p:sp>
      <p:sp>
        <p:nvSpPr>
          <p:cNvPr id="29703" name="Text Box 41"/>
          <p:cNvSpPr txBox="1"/>
          <p:nvPr/>
        </p:nvSpPr>
        <p:spPr>
          <a:xfrm>
            <a:off x="1688243" y="1722362"/>
            <a:ext cx="4951730" cy="246221"/>
          </a:xfrm>
          <a:prstGeom prst="rect">
            <a:avLst/>
          </a:prstGeom>
          <a:noFill/>
          <a:ln w="6350">
            <a:noFill/>
          </a:ln>
        </p:spPr>
        <p:txBody>
          <a:bodyPr wrap="square" lIns="0" tIns="0" rIns="0" bIns="0" anchor="ctr" anchorCtr="0">
            <a:spAutoFit/>
          </a:bodyPr>
          <a:lstStyle/>
          <a:p>
            <a:pPr eaLnBrk="0" hangingPunct="0"/>
            <a:r>
              <a:rPr lang="en-US" altLang="zh-CN" sz="1600" b="1" dirty="0">
                <a:solidFill>
                  <a:srgbClr val="FF0000"/>
                </a:solidFill>
                <a:latin typeface="Microsoft YaHei" panose="020B0503020204020204" charset="-122"/>
                <a:ea typeface="Microsoft YaHei" panose="020B0503020204020204" charset="-122"/>
              </a:rPr>
              <a:t>印尼</a:t>
            </a:r>
            <a:r>
              <a:rPr lang="zh-CN" altLang="en-US" sz="1600" b="1" dirty="0">
                <a:solidFill>
                  <a:srgbClr val="FF0000"/>
                </a:solidFill>
                <a:latin typeface="Microsoft YaHei" panose="020B0503020204020204" charset="-122"/>
                <a:ea typeface="Microsoft YaHei" panose="020B0503020204020204" charset="-122"/>
              </a:rPr>
              <a:t>国情国力及</a:t>
            </a:r>
            <a:r>
              <a:rPr lang="en-US" altLang="zh-CN" sz="1600" b="1" dirty="0" err="1">
                <a:solidFill>
                  <a:srgbClr val="FF0000"/>
                </a:solidFill>
                <a:latin typeface="Microsoft YaHei" panose="020B0503020204020204" charset="-122"/>
                <a:ea typeface="Microsoft YaHei" panose="020B0503020204020204" charset="-122"/>
              </a:rPr>
              <a:t>经济社会发展</a:t>
            </a:r>
            <a:r>
              <a:rPr lang="zh-CN" altLang="en-US" sz="1600" b="1" dirty="0">
                <a:solidFill>
                  <a:srgbClr val="FF0000"/>
                </a:solidFill>
                <a:latin typeface="Microsoft YaHei" panose="020B0503020204020204" charset="-122"/>
                <a:ea typeface="Microsoft YaHei" panose="020B0503020204020204" charset="-122"/>
              </a:rPr>
              <a:t>战略</a:t>
            </a:r>
            <a:endParaRPr lang="en-US" altLang="zh-CN" sz="1600" b="1" dirty="0">
              <a:solidFill>
                <a:srgbClr val="FF0000"/>
              </a:solidFill>
              <a:latin typeface="Microsoft YaHei" panose="020B0503020204020204" charset="-122"/>
              <a:ea typeface="Microsoft YaHei" panose="020B0503020204020204" charset="-122"/>
            </a:endParaRPr>
          </a:p>
        </p:txBody>
      </p:sp>
      <p:sp>
        <p:nvSpPr>
          <p:cNvPr id="29704" name="AutoShape 42"/>
          <p:cNvSpPr/>
          <p:nvPr/>
        </p:nvSpPr>
        <p:spPr>
          <a:xfrm>
            <a:off x="1412018" y="2394831"/>
            <a:ext cx="5596890" cy="40305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05" name="Rectangle 43"/>
          <p:cNvSpPr/>
          <p:nvPr/>
        </p:nvSpPr>
        <p:spPr>
          <a:xfrm>
            <a:off x="1412018" y="24569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06" name="Text Box 44"/>
          <p:cNvSpPr txBox="1"/>
          <p:nvPr/>
        </p:nvSpPr>
        <p:spPr>
          <a:xfrm>
            <a:off x="1502823" y="250650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2</a:t>
            </a:r>
            <a:endParaRPr lang="en-US" altLang="zh-CN" sz="1200" dirty="0">
              <a:latin typeface="Arial" panose="020B0604020202020204" pitchFamily="34" charset="0"/>
              <a:ea typeface="SimSun" panose="02010600030101010101" pitchFamily="2" charset="-122"/>
            </a:endParaRPr>
          </a:p>
        </p:txBody>
      </p:sp>
      <p:sp>
        <p:nvSpPr>
          <p:cNvPr id="29707" name="AutoShape 45"/>
          <p:cNvSpPr/>
          <p:nvPr/>
        </p:nvSpPr>
        <p:spPr>
          <a:xfrm>
            <a:off x="1821593" y="3140441"/>
            <a:ext cx="5596890" cy="402818"/>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08" name="Rectangle 46"/>
          <p:cNvSpPr/>
          <p:nvPr/>
        </p:nvSpPr>
        <p:spPr>
          <a:xfrm>
            <a:off x="1821593" y="3203102"/>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09" name="Text Box 47"/>
          <p:cNvSpPr txBox="1"/>
          <p:nvPr/>
        </p:nvSpPr>
        <p:spPr>
          <a:xfrm>
            <a:off x="1912398" y="3252632"/>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3</a:t>
            </a:r>
            <a:endParaRPr lang="en-US" altLang="zh-CN" sz="1200" dirty="0">
              <a:latin typeface="Arial" panose="020B0604020202020204" pitchFamily="34" charset="0"/>
              <a:ea typeface="SimSun" panose="02010600030101010101" pitchFamily="2" charset="-122"/>
            </a:endParaRPr>
          </a:p>
        </p:txBody>
      </p:sp>
      <p:sp>
        <p:nvSpPr>
          <p:cNvPr id="29710" name="AutoShape 48"/>
          <p:cNvSpPr/>
          <p:nvPr/>
        </p:nvSpPr>
        <p:spPr>
          <a:xfrm>
            <a:off x="2231168" y="388542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11" name="Rectangle 49"/>
          <p:cNvSpPr/>
          <p:nvPr/>
        </p:nvSpPr>
        <p:spPr>
          <a:xfrm>
            <a:off x="2231168" y="394795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9712" name="Text Box 50"/>
          <p:cNvSpPr txBox="1"/>
          <p:nvPr/>
        </p:nvSpPr>
        <p:spPr>
          <a:xfrm>
            <a:off x="2321973" y="39974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4</a:t>
            </a:r>
            <a:endParaRPr lang="en-US" altLang="zh-CN" sz="1200" dirty="0">
              <a:latin typeface="Arial" panose="020B0604020202020204" pitchFamily="34" charset="0"/>
              <a:ea typeface="SimSun" panose="02010600030101010101" pitchFamily="2" charset="-122"/>
            </a:endParaRPr>
          </a:p>
        </p:txBody>
      </p:sp>
      <p:sp>
        <p:nvSpPr>
          <p:cNvPr id="29716" name="Text Box 54"/>
          <p:cNvSpPr txBox="1"/>
          <p:nvPr/>
        </p:nvSpPr>
        <p:spPr>
          <a:xfrm>
            <a:off x="1940973" y="2472932"/>
            <a:ext cx="4951095" cy="246221"/>
          </a:xfrm>
          <a:prstGeom prst="rect">
            <a:avLst/>
          </a:prstGeom>
          <a:noFill/>
          <a:ln w="6350">
            <a:noFill/>
          </a:ln>
        </p:spPr>
        <p:txBody>
          <a:bodyPr wrap="square" lIns="0" tIns="0" rIns="0" bIns="0" anchor="ctr" anchorCtr="0">
            <a:spAutoFit/>
          </a:bodyPr>
          <a:lstStyle/>
          <a:p>
            <a:pPr eaLnBrk="0" hangingPunct="0"/>
            <a:r>
              <a:rPr lang="en-US" altLang="zh-CN" sz="1600" dirty="0">
                <a:latin typeface="Microsoft YaHei" panose="020B0503020204020204" charset="-122"/>
                <a:ea typeface="Microsoft YaHei" panose="020B0503020204020204" charset="-122"/>
                <a:cs typeface="Microsoft YaHei" panose="020B0503020204020204" charset="-122"/>
              </a:rPr>
              <a:t>中国与印尼</a:t>
            </a:r>
            <a:r>
              <a:rPr lang="zh-CN" altLang="en-US" sz="1600" dirty="0">
                <a:latin typeface="Microsoft YaHei" panose="020B0503020204020204" charset="-122"/>
                <a:ea typeface="Microsoft YaHei" panose="020B0503020204020204" charset="-122"/>
                <a:cs typeface="Microsoft YaHei" panose="020B0503020204020204" charset="-122"/>
              </a:rPr>
              <a:t>政经关系</a:t>
            </a:r>
            <a:r>
              <a:rPr lang="en-US" altLang="zh-CN" sz="1600" dirty="0">
                <a:latin typeface="Microsoft YaHei" panose="020B0503020204020204" charset="-122"/>
                <a:ea typeface="Microsoft YaHei" panose="020B0503020204020204" charset="-122"/>
                <a:cs typeface="Microsoft YaHei" panose="020B0503020204020204" charset="-122"/>
              </a:rPr>
              <a:t>--</a:t>
            </a:r>
            <a:r>
              <a:rPr lang="zh-CN" altLang="en-US" sz="1600" dirty="0">
                <a:latin typeface="Microsoft YaHei" panose="020B0503020204020204" charset="-122"/>
                <a:ea typeface="Microsoft YaHei" panose="020B0503020204020204" charset="-122"/>
                <a:cs typeface="Microsoft YaHei" panose="020B0503020204020204" charset="-122"/>
              </a:rPr>
              <a:t>全面战略伙伴关系</a:t>
            </a:r>
            <a:endParaRPr lang="en-US" altLang="zh-CN" sz="1600" dirty="0">
              <a:latin typeface="Microsoft YaHei" panose="020B0503020204020204" charset="-122"/>
              <a:ea typeface="Microsoft YaHei" panose="020B0503020204020204" charset="-122"/>
              <a:cs typeface="Microsoft YaHei" panose="020B0503020204020204" charset="-122"/>
            </a:endParaRPr>
          </a:p>
        </p:txBody>
      </p:sp>
      <p:sp>
        <p:nvSpPr>
          <p:cNvPr id="29717" name="Text Box 55"/>
          <p:cNvSpPr txBox="1"/>
          <p:nvPr/>
        </p:nvSpPr>
        <p:spPr>
          <a:xfrm>
            <a:off x="2521998" y="3217787"/>
            <a:ext cx="4951095" cy="246221"/>
          </a:xfrm>
          <a:prstGeom prst="rect">
            <a:avLst/>
          </a:prstGeom>
          <a:noFill/>
          <a:ln w="6350">
            <a:noFill/>
          </a:ln>
        </p:spPr>
        <p:txBody>
          <a:bodyPr wrap="square" lIns="0" tIns="0" rIns="0" bIns="0" anchor="ctr" anchorCtr="0">
            <a:spAutoFit/>
          </a:bodyPr>
          <a:lstStyle/>
          <a:p>
            <a:pPr eaLnBrk="0" hangingPunct="0"/>
            <a:r>
              <a:rPr lang="zh-CN" altLang="en-US" sz="1600" b="0" dirty="0">
                <a:latin typeface="Microsoft YaHei" panose="020B0503020204020204" charset="-122"/>
                <a:ea typeface="Microsoft YaHei" panose="020B0503020204020204" charset="-122"/>
              </a:rPr>
              <a:t>镍产业国际地位：</a:t>
            </a:r>
            <a:r>
              <a:rPr lang="en-US" altLang="zh-CN" sz="1600" b="0" dirty="0" err="1">
                <a:latin typeface="Microsoft YaHei" panose="020B0503020204020204" charset="-122"/>
                <a:ea typeface="Microsoft YaHei" panose="020B0503020204020204" charset="-122"/>
              </a:rPr>
              <a:t>全球镍供需的印尼力量</a:t>
            </a:r>
            <a:endParaRPr lang="en-US" altLang="zh-CN" sz="1600" b="0" dirty="0">
              <a:latin typeface="Microsoft YaHei" panose="020B0503020204020204" charset="-122"/>
              <a:ea typeface="Microsoft YaHei" panose="020B0503020204020204" charset="-122"/>
            </a:endParaRPr>
          </a:p>
        </p:txBody>
      </p:sp>
      <p:sp>
        <p:nvSpPr>
          <p:cNvPr id="29718" name="Text Box 56"/>
          <p:cNvSpPr txBox="1"/>
          <p:nvPr/>
        </p:nvSpPr>
        <p:spPr>
          <a:xfrm>
            <a:off x="2874423" y="3963277"/>
            <a:ext cx="4951095" cy="246221"/>
          </a:xfrm>
          <a:prstGeom prst="rect">
            <a:avLst/>
          </a:prstGeom>
          <a:noFill/>
          <a:ln w="6350">
            <a:noFill/>
          </a:ln>
        </p:spPr>
        <p:txBody>
          <a:bodyPr wrap="square" lIns="0" tIns="0" rIns="0" bIns="0" anchor="ctr" anchorCtr="0">
            <a:spAutoFit/>
          </a:bodyPr>
          <a:lstStyle/>
          <a:p>
            <a:pPr eaLnBrk="0" hangingPunct="0"/>
            <a:r>
              <a:rPr lang="en-US" altLang="zh-CN" sz="1600" b="0" dirty="0" err="1">
                <a:latin typeface="Microsoft YaHei" panose="020B0503020204020204" charset="-122"/>
                <a:ea typeface="Microsoft YaHei" panose="020B0503020204020204" charset="-122"/>
              </a:rPr>
              <a:t>印尼镍产业链进入高质量发展新阶段</a:t>
            </a:r>
            <a:endParaRPr lang="en-US" altLang="zh-CN" sz="1600" b="0" dirty="0">
              <a:latin typeface="Microsoft YaHei" panose="020B0503020204020204" charset="-122"/>
              <a:ea typeface="Microsoft YaHei" panose="020B0503020204020204" charset="-122"/>
            </a:endParaRPr>
          </a:p>
        </p:txBody>
      </p:sp>
      <p:sp>
        <p:nvSpPr>
          <p:cNvPr id="7"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印尼国情国力及经济社会发展战略</a:t>
            </a:r>
            <a:endParaRPr lang="zh-CN" altLang="en-US" dirty="0">
              <a:latin typeface="Microsoft YaHei" panose="020B0503020204020204" charset="-122"/>
              <a:ea typeface="Microsoft YaHei" panose="020B0503020204020204"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印尼镍及不锈钢产品进出口</a:t>
            </a:r>
            <a:endParaRPr lang="en-US" altLang="zh-CN" dirty="0">
              <a:latin typeface="Microsoft YaHei" panose="020B0503020204020204" charset="-122"/>
              <a:ea typeface="Microsoft YaHei" panose="020B0503020204020204" charset="-122"/>
            </a:endParaRPr>
          </a:p>
        </p:txBody>
      </p:sp>
      <p:graphicFrame>
        <p:nvGraphicFramePr>
          <p:cNvPr id="3" name="表格 2"/>
          <p:cNvGraphicFramePr>
            <a:graphicFrameLocks noGrp="1"/>
          </p:cNvGraphicFramePr>
          <p:nvPr>
            <p:custDataLst>
              <p:tags r:id="rId1"/>
            </p:custDataLst>
          </p:nvPr>
        </p:nvGraphicFramePr>
        <p:xfrm>
          <a:off x="0" y="921600"/>
          <a:ext cx="9144002" cy="4221901"/>
        </p:xfrm>
        <a:graphic>
          <a:graphicData uri="http://schemas.openxmlformats.org/drawingml/2006/table">
            <a:tbl>
              <a:tblPr>
                <a:tableStyleId>{5C22544A-7EE6-4342-B048-85BDC9FD1C3A}</a:tableStyleId>
              </a:tblPr>
              <a:tblGrid>
                <a:gridCol w="861306"/>
                <a:gridCol w="1120878"/>
                <a:gridCol w="861306"/>
                <a:gridCol w="896702"/>
                <a:gridCol w="861306"/>
                <a:gridCol w="849507"/>
                <a:gridCol w="861306"/>
                <a:gridCol w="849507"/>
                <a:gridCol w="1002891"/>
                <a:gridCol w="979293"/>
              </a:tblGrid>
              <a:tr h="435247">
                <a:tc gridSpan="10">
                  <a:txBody>
                    <a:bodyPr/>
                    <a:lstStyle/>
                    <a:p>
                      <a:pPr algn="ctr" fontAlgn="ctr"/>
                      <a:r>
                        <a:rPr lang="zh-CN" altLang="en-US" sz="1200" b="1" u="none" strike="noStrike" dirty="0">
                          <a:effectLst/>
                          <a:latin typeface="Microsoft YaHei" panose="020B0503020204020204" charset="-122"/>
                          <a:ea typeface="Microsoft YaHei" panose="020B0503020204020204" charset="-122"/>
                        </a:rPr>
                        <a:t>印尼镍及不锈钢产品净出口金额变化情况（亿美元）</a:t>
                      </a:r>
                      <a:endParaRPr lang="zh-CN" altLang="en-US" sz="1200" b="1"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c hMerge="1">
                  <a:tcPr/>
                </a:tc>
                <a:tc hMerge="1">
                  <a:tcPr/>
                </a:tc>
                <a:tc hMerge="1">
                  <a:tcPr/>
                </a:tc>
                <a:tc hMerge="1">
                  <a:tcPr/>
                </a:tc>
                <a:tc hMerge="1">
                  <a:tcPr/>
                </a:tc>
                <a:tc hMerge="1">
                  <a:tcPr/>
                </a:tc>
              </a:tr>
              <a:tr h="435247">
                <a:tc rowSpan="2">
                  <a:txBody>
                    <a:bodyPr/>
                    <a:lstStyle/>
                    <a:p>
                      <a:pPr algn="ctr" fontAlgn="ctr"/>
                      <a:r>
                        <a:rPr lang="zh-CN" altLang="en-US" sz="1200" u="none" strike="noStrike">
                          <a:effectLst/>
                          <a:latin typeface="Microsoft YaHei" panose="020B0503020204020204" charset="-122"/>
                          <a:ea typeface="Microsoft YaHei" panose="020B0503020204020204" charset="-122"/>
                        </a:rPr>
                        <a:t>年度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gridSpan="4">
                  <a:txBody>
                    <a:bodyPr/>
                    <a:lstStyle/>
                    <a:p>
                      <a:pPr algn="ctr" fontAlgn="ctr"/>
                      <a:r>
                        <a:rPr lang="zh-CN" altLang="en-US" sz="1200" u="none" strike="noStrike" dirty="0">
                          <a:effectLst/>
                          <a:latin typeface="Microsoft YaHei" panose="020B0503020204020204" charset="-122"/>
                          <a:ea typeface="Microsoft YaHei" panose="020B0503020204020204" charset="-122"/>
                        </a:rPr>
                        <a:t>镍原料</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c gridSpan="2">
                  <a:txBody>
                    <a:bodyPr/>
                    <a:lstStyle/>
                    <a:p>
                      <a:pPr algn="ctr" fontAlgn="ctr"/>
                      <a:r>
                        <a:rPr lang="zh-CN" altLang="en-US" sz="1200" u="none" strike="noStrike">
                          <a:effectLst/>
                          <a:latin typeface="Microsoft YaHei" panose="020B0503020204020204" charset="-122"/>
                          <a:ea typeface="Microsoft YaHei" panose="020B0503020204020204" charset="-122"/>
                        </a:rPr>
                        <a:t>不锈钢</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gridSpan="2">
                  <a:txBody>
                    <a:bodyPr/>
                    <a:lstStyle/>
                    <a:p>
                      <a:pPr algn="ctr" fontAlgn="ctr"/>
                      <a:r>
                        <a:rPr lang="zh-CN" altLang="en-US" sz="1200" u="none" strike="noStrike">
                          <a:effectLst/>
                          <a:latin typeface="Microsoft YaHei" panose="020B0503020204020204" charset="-122"/>
                          <a:ea typeface="Microsoft YaHei" panose="020B0503020204020204" charset="-122"/>
                        </a:rPr>
                        <a:t>小计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总计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435247">
                <a:tc vMerge="1">
                  <a:tcPr/>
                </a:tc>
                <a:tc>
                  <a:txBody>
                    <a:bodyPr/>
                    <a:lstStyle/>
                    <a:p>
                      <a:pPr algn="ctr" fontAlgn="ctr"/>
                      <a:r>
                        <a:rPr lang="zh-CN" altLang="en-US" sz="1200" u="none" strike="noStrike">
                          <a:effectLst/>
                          <a:latin typeface="Microsoft YaHei" panose="020B0503020204020204" charset="-122"/>
                          <a:ea typeface="Microsoft YaHei" panose="020B0503020204020204" charset="-122"/>
                        </a:rPr>
                        <a:t>镍矿</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镍铁</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镍锍</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镍湿法冶炼中间产品</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坯料</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宽卷</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镍原料</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不锈钢</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vMerge="1">
                  <a:tcPr/>
                </a:tc>
              </a:tr>
              <a:tr h="291616">
                <a:tc>
                  <a:txBody>
                    <a:bodyPr/>
                    <a:lstStyle/>
                    <a:p>
                      <a:pPr algn="ctr" fontAlgn="ctr"/>
                      <a:r>
                        <a:rPr lang="en-US" altLang="zh-CN" sz="1200" u="none" strike="noStrike">
                          <a:effectLst/>
                          <a:latin typeface="Microsoft YaHei" panose="020B0503020204020204" charset="-122"/>
                          <a:ea typeface="Microsoft YaHei" panose="020B0503020204020204" charset="-122"/>
                        </a:rPr>
                        <a:t>2012</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14.89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3.36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9.82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-0.31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-2.71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28.06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-3.02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25.04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u="none" strike="noStrike">
                          <a:effectLst/>
                          <a:latin typeface="Microsoft YaHei" panose="020B0503020204020204" charset="-122"/>
                          <a:ea typeface="Microsoft YaHei" panose="020B0503020204020204" charset="-122"/>
                        </a:rPr>
                        <a:t>2013</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16.85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2.31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9.22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-0.32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-3.11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28.39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-3.43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24.96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u="none" strike="noStrike" dirty="0">
                          <a:effectLst/>
                          <a:latin typeface="Microsoft YaHei" panose="020B0503020204020204" charset="-122"/>
                          <a:ea typeface="Microsoft YaHei" panose="020B0503020204020204" charset="-122"/>
                        </a:rPr>
                        <a:t>2014</a:t>
                      </a:r>
                      <a:r>
                        <a:rPr lang="zh-CN" altLang="en-US" sz="1200" u="none" strike="noStrike" dirty="0">
                          <a:effectLst/>
                          <a:latin typeface="Microsoft YaHei" panose="020B0503020204020204" charset="-122"/>
                          <a:ea typeface="Microsoft YaHei" panose="020B0503020204020204" charset="-122"/>
                        </a:rPr>
                        <a:t>年</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0.86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2.92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10.38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-0.44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-3.35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14.16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-3.79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10.37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2015</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0.00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3.30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7.90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0.00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-0.40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-2.52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11.20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-2.93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8.27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u="none" strike="noStrike">
                          <a:effectLst/>
                          <a:latin typeface="Microsoft YaHei" panose="020B0503020204020204" charset="-122"/>
                          <a:ea typeface="Microsoft YaHei" panose="020B0503020204020204" charset="-122"/>
                        </a:rPr>
                        <a:t>2016</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5.71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5.84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-2.41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9.08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2017</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1.55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13.31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6.29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0.00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3.81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1.78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21.16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5.59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26.75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u="none" strike="noStrike">
                          <a:effectLst/>
                          <a:latin typeface="Microsoft YaHei" panose="020B0503020204020204" charset="-122"/>
                          <a:ea typeface="Microsoft YaHei" panose="020B0503020204020204" charset="-122"/>
                        </a:rPr>
                        <a:t>2018</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6.28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13.49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7.77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7.72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18.04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27.54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25.76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53.30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u="none" strike="noStrike" dirty="0">
                          <a:effectLst/>
                          <a:latin typeface="Microsoft YaHei" panose="020B0503020204020204" charset="-122"/>
                          <a:ea typeface="Microsoft YaHei" panose="020B0503020204020204" charset="-122"/>
                        </a:rPr>
                        <a:t>2019</a:t>
                      </a:r>
                      <a:r>
                        <a:rPr lang="zh-CN" altLang="en-US" sz="1200" u="none" strike="noStrike" dirty="0">
                          <a:effectLst/>
                          <a:latin typeface="Microsoft YaHei" panose="020B0503020204020204" charset="-122"/>
                          <a:ea typeface="Microsoft YaHei" panose="020B0503020204020204" charset="-122"/>
                        </a:rPr>
                        <a:t>年</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10.93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25.74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7.82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3.66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28.34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44.49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32.00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76.49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2020</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0.00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47.39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7.64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0.00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16.10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27.35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55.03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43.45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98.48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291616">
                <a:tc>
                  <a:txBody>
                    <a:bodyPr/>
                    <a:lstStyle/>
                    <a:p>
                      <a:pPr algn="ctr" fontAlgn="ctr"/>
                      <a:r>
                        <a:rPr lang="en-US" altLang="zh-CN" sz="1200" dirty="0">
                          <a:latin typeface="Microsoft YaHei" panose="020B0503020204020204" charset="-122"/>
                          <a:ea typeface="Microsoft YaHei" panose="020B0503020204020204" charset="-122"/>
                        </a:rPr>
                        <a:t>2021</a:t>
                      </a:r>
                      <a:r>
                        <a:rPr lang="zh-CN" altLang="en-US" sz="1200" dirty="0">
                          <a:latin typeface="Microsoft YaHei" panose="020B0503020204020204" charset="-122"/>
                          <a:ea typeface="Microsoft YaHei" panose="020B0503020204020204" charset="-122"/>
                        </a:rPr>
                        <a:t>年</a:t>
                      </a:r>
                      <a:endParaRPr lang="zh-CN" altLang="en-US"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0.00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71.04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9.53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3.11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37.06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62.26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83.68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99.32 </a:t>
                      </a:r>
                      <a:endParaRPr lang="en-US" altLang="zh-CN" sz="1200" dirty="0">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dirty="0">
                          <a:latin typeface="Microsoft YaHei" panose="020B0503020204020204" charset="-122"/>
                          <a:ea typeface="Microsoft YaHei" panose="020B0503020204020204" charset="-122"/>
                        </a:rPr>
                        <a:t>183.00 </a:t>
                      </a:r>
                      <a:endParaRPr lang="en-US" altLang="zh-CN" sz="1200" dirty="0">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印尼镍铁项目建设（部分）</a:t>
            </a:r>
            <a:endParaRPr lang="en-US" altLang="zh-CN" dirty="0">
              <a:latin typeface="Microsoft YaHei" panose="020B0503020204020204" charset="-122"/>
              <a:ea typeface="Microsoft YaHei" panose="020B0503020204020204" charset="-122"/>
            </a:endParaRPr>
          </a:p>
        </p:txBody>
      </p:sp>
      <p:graphicFrame>
        <p:nvGraphicFramePr>
          <p:cNvPr id="2" name="表格 1"/>
          <p:cNvGraphicFramePr>
            <a:graphicFrameLocks noGrp="1"/>
          </p:cNvGraphicFramePr>
          <p:nvPr/>
        </p:nvGraphicFramePr>
        <p:xfrm>
          <a:off x="0" y="921600"/>
          <a:ext cx="9144002" cy="4221900"/>
        </p:xfrm>
        <a:graphic>
          <a:graphicData uri="http://schemas.openxmlformats.org/drawingml/2006/table">
            <a:tbl>
              <a:tblPr>
                <a:tableStyleId>{5C22544A-7EE6-4342-B048-85BDC9FD1C3A}</a:tableStyleId>
              </a:tblPr>
              <a:tblGrid>
                <a:gridCol w="1099724"/>
                <a:gridCol w="1099724"/>
                <a:gridCol w="1481573"/>
                <a:gridCol w="1344107"/>
                <a:gridCol w="1323743"/>
                <a:gridCol w="1374654"/>
                <a:gridCol w="1420477"/>
              </a:tblGrid>
              <a:tr h="213767">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序号</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marL="0" algn="ctr" defTabSz="685800" rtl="0" eaLnBrk="1" fontAlgn="ctr" latinLnBrk="0" hangingPunct="1"/>
                      <a:r>
                        <a:rPr lang="zh-CN" altLang="en-US" sz="1200" u="none" strike="noStrike" kern="1200" dirty="0">
                          <a:solidFill>
                            <a:schemeClr val="dk1"/>
                          </a:solidFill>
                          <a:effectLst/>
                          <a:latin typeface="Microsoft YaHei" panose="020B0503020204020204" charset="-122"/>
                          <a:ea typeface="Microsoft YaHei" panose="020B0503020204020204" charset="-122"/>
                          <a:cs typeface="+mn-cs"/>
                        </a:rPr>
                        <a:t>简称</a:t>
                      </a:r>
                      <a:endParaRPr lang="zh-CN" altLang="en-US" sz="1200" u="none" strike="noStrike" kern="1200" dirty="0">
                        <a:solidFill>
                          <a:schemeClr val="dk1"/>
                        </a:solidFill>
                        <a:effectLst/>
                        <a:latin typeface="Microsoft YaHei" panose="020B0503020204020204" charset="-122"/>
                        <a:ea typeface="Microsoft YaHei" panose="020B0503020204020204" charset="-122"/>
                        <a:cs typeface="+mn-cs"/>
                      </a:endParaRPr>
                    </a:p>
                  </a:txBody>
                  <a:tcPr marL="9525" marR="9525" marT="9525" marB="0" anchor="ctr"/>
                </a:tc>
                <a:tc hMerge="1">
                  <a:tcP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园区</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altLang="zh-CN" sz="1200" u="none" strike="noStrike">
                          <a:effectLst/>
                          <a:latin typeface="Microsoft YaHei" panose="020B0503020204020204" charset="-122"/>
                          <a:ea typeface="Microsoft YaHei" panose="020B0503020204020204" charset="-122"/>
                        </a:rPr>
                        <a:t>RKEF</a:t>
                      </a:r>
                      <a:r>
                        <a:rPr lang="zh-CN" altLang="en-US" sz="1200" u="none" strike="noStrike">
                          <a:effectLst/>
                          <a:latin typeface="Microsoft YaHei" panose="020B0503020204020204" charset="-122"/>
                          <a:ea typeface="Microsoft YaHei" panose="020B0503020204020204" charset="-122"/>
                        </a:rPr>
                        <a:t>产线数量</a:t>
                      </a:r>
                      <a:r>
                        <a:rPr lang="en-US" altLang="zh-CN" sz="1200" u="none" strike="noStrike">
                          <a:effectLst/>
                          <a:latin typeface="Microsoft YaHei" panose="020B0503020204020204" charset="-122"/>
                          <a:ea typeface="Microsoft YaHei" panose="020B0503020204020204" charset="-122"/>
                        </a:rPr>
                        <a:t>(</a:t>
                      </a:r>
                      <a:r>
                        <a:rPr lang="zh-CN" altLang="en-US" sz="1200" u="none" strike="noStrike">
                          <a:effectLst/>
                          <a:latin typeface="Microsoft YaHei" panose="020B0503020204020204" charset="-122"/>
                          <a:ea typeface="Microsoft YaHei" panose="020B0503020204020204" charset="-122"/>
                        </a:rPr>
                        <a:t>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algn="ctr" fontAlgn="ctr"/>
                      <a:r>
                        <a:rPr lang="zh-CN" altLang="en-US" sz="1200" u="none" strike="noStrike" dirty="0">
                          <a:effectLst/>
                          <a:latin typeface="Microsoft YaHei" panose="020B0503020204020204" charset="-122"/>
                          <a:ea typeface="Microsoft YaHei" panose="020B0503020204020204" charset="-122"/>
                        </a:rPr>
                        <a:t>电炉变压器容量（</a:t>
                      </a:r>
                      <a:r>
                        <a:rPr lang="en-US" altLang="zh-CN" sz="1200" u="none" strike="noStrike" dirty="0">
                          <a:effectLst/>
                          <a:latin typeface="Microsoft YaHei" panose="020B0503020204020204" charset="-122"/>
                          <a:ea typeface="Microsoft YaHei" panose="020B0503020204020204" charset="-122"/>
                        </a:rPr>
                        <a:t>KVA)</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r>
              <a:tr h="213767">
                <a:tc vMerge="1">
                  <a:tcP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英文</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中文</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vMerge="1">
                  <a:tcPr/>
                </a:tc>
                <a:tc vMerge="1">
                  <a:tcP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单台</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合计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SMI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青山一期</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dirty="0">
                          <a:effectLst/>
                          <a:latin typeface="Microsoft YaHei" panose="020B0503020204020204" charset="-122"/>
                          <a:ea typeface="Microsoft YaHei" panose="020B0503020204020204" charset="-122"/>
                        </a:rPr>
                        <a:t>IMIP</a:t>
                      </a:r>
                      <a:endParaRPr lang="en-US"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39,000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156,000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GCNS</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青山二期</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dirty="0">
                          <a:effectLst/>
                          <a:latin typeface="Microsoft YaHei" panose="020B0503020204020204" charset="-122"/>
                          <a:ea typeface="Microsoft YaHei" panose="020B0503020204020204" charset="-122"/>
                        </a:rPr>
                        <a:t>IMIP</a:t>
                      </a:r>
                      <a:endParaRPr lang="en-US"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8</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39,000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312,000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ITSS</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青山三期</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dirty="0">
                          <a:effectLst/>
                          <a:latin typeface="Microsoft YaHei" panose="020B0503020204020204" charset="-122"/>
                          <a:ea typeface="Microsoft YaHei" panose="020B0503020204020204" charset="-122"/>
                        </a:rPr>
                        <a:t>IMIP</a:t>
                      </a:r>
                      <a:endParaRPr lang="en-US"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8</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39,000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312,000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IRNC</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瑞浦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dirty="0">
                          <a:effectLst/>
                          <a:latin typeface="Microsoft YaHei" panose="020B0503020204020204" charset="-122"/>
                          <a:ea typeface="Microsoft YaHei" panose="020B0503020204020204" charset="-122"/>
                        </a:rPr>
                        <a:t>IMIP</a:t>
                      </a:r>
                      <a:endParaRPr lang="en-US"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168,000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HNI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恒鑫</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84,000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6</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LIS</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永恒</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168,000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7</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BSI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小山</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84,000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8</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CSI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查哈雅</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84,000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9</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RNI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仁嘉</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dirty="0">
                          <a:effectLst/>
                          <a:latin typeface="Microsoft YaHei" panose="020B0503020204020204" charset="-122"/>
                          <a:ea typeface="Microsoft YaHei" panose="020B0503020204020204" charset="-122"/>
                        </a:rPr>
                        <a:t>IMIP</a:t>
                      </a:r>
                      <a:endParaRPr lang="en-US"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84,000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rowSpan="2">
                  <a:txBody>
                    <a:bodyPr/>
                    <a:lstStyle/>
                    <a:p>
                      <a:pPr algn="ctr" fontAlgn="ctr"/>
                      <a:r>
                        <a:rPr lang="en-US" altLang="zh-CN" sz="1200" u="none" strike="noStrike">
                          <a:effectLst/>
                          <a:latin typeface="Microsoft YaHei" panose="020B0503020204020204" charset="-122"/>
                          <a:ea typeface="Microsoft YaHei" panose="020B0503020204020204" charset="-122"/>
                        </a:rPr>
                        <a:t>10</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sz="1200" u="none" strike="noStrike">
                          <a:effectLst/>
                          <a:latin typeface="Microsoft YaHei" panose="020B0503020204020204" charset="-122"/>
                          <a:ea typeface="Microsoft YaHei" panose="020B0503020204020204" charset="-122"/>
                        </a:rPr>
                        <a:t>WNII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华新丽华</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126,000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vMerge="1">
                  <a:tcPr/>
                </a:tc>
                <a:tc vMerge="1">
                  <a:tcPr/>
                </a:tc>
                <a:tc vMerge="1">
                  <a:tcP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11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QSMI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海天</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192,000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03079">
                <a:tc>
                  <a:txBody>
                    <a:bodyPr/>
                    <a:lstStyle/>
                    <a:p>
                      <a:pPr algn="ctr" fontAlgn="ctr"/>
                      <a:r>
                        <a:rPr lang="en-US" altLang="zh-CN" sz="1200" u="none" strike="noStrike">
                          <a:effectLst/>
                          <a:latin typeface="Microsoft YaHei" panose="020B0503020204020204" charset="-122"/>
                          <a:ea typeface="Microsoft YaHei" panose="020B0503020204020204" charset="-122"/>
                        </a:rPr>
                        <a:t>12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QNI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万嘉</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208,000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03079">
                <a:tc>
                  <a:txBody>
                    <a:bodyPr/>
                    <a:lstStyle/>
                    <a:p>
                      <a:pPr algn="ctr" fontAlgn="ctr"/>
                      <a:r>
                        <a:rPr lang="en-US" altLang="zh-CN" sz="1200" u="none" strike="noStrike">
                          <a:effectLst/>
                          <a:latin typeface="Microsoft YaHei" panose="020B0503020204020204" charset="-122"/>
                          <a:ea typeface="Microsoft YaHei" panose="020B0503020204020204" charset="-122"/>
                        </a:rPr>
                        <a:t>13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ZHN</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昭辉</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208,000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03079">
                <a:tc>
                  <a:txBody>
                    <a:bodyPr/>
                    <a:lstStyle/>
                    <a:p>
                      <a:pPr algn="ctr" fontAlgn="ctr"/>
                      <a:r>
                        <a:rPr lang="en-US" altLang="zh-CN" sz="1200" u="none" strike="noStrike">
                          <a:effectLst/>
                          <a:latin typeface="Microsoft YaHei" panose="020B0503020204020204" charset="-122"/>
                          <a:ea typeface="Microsoft YaHei" panose="020B0503020204020204" charset="-122"/>
                        </a:rPr>
                        <a:t>14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VDNI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德龙一期</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德龙一重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27,000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567,000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03079">
                <a:tc>
                  <a:txBody>
                    <a:bodyPr/>
                    <a:lstStyle/>
                    <a:p>
                      <a:pPr algn="ctr" fontAlgn="ctr"/>
                      <a:r>
                        <a:rPr lang="en-US" altLang="zh-CN" sz="1200" u="none" strike="noStrike">
                          <a:effectLst/>
                          <a:latin typeface="Microsoft YaHei" panose="020B0503020204020204" charset="-122"/>
                          <a:ea typeface="Microsoft YaHei" panose="020B0503020204020204" charset="-122"/>
                        </a:rPr>
                        <a:t>15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OSS</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德龙二期</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德龙象屿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36,000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1,152,000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767">
                <a:tc>
                  <a:txBody>
                    <a:bodyPr/>
                    <a:lstStyle/>
                    <a:p>
                      <a:pPr algn="ctr" fontAlgn="ctr"/>
                      <a:r>
                        <a:rPr lang="en-US" altLang="zh-CN" sz="1200" u="none" strike="noStrike">
                          <a:effectLst/>
                          <a:latin typeface="Microsoft YaHei" panose="020B0503020204020204" charset="-122"/>
                          <a:ea typeface="Microsoft YaHei" panose="020B0503020204020204" charset="-122"/>
                        </a:rPr>
                        <a:t>16</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GNI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巨盾镍业</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德龙三期</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39,000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2,535,000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03079">
                <a:tc gridSpan="4">
                  <a:txBody>
                    <a:bodyPr/>
                    <a:lstStyle/>
                    <a:p>
                      <a:pPr algn="ctr" fontAlgn="ctr"/>
                      <a:r>
                        <a:rPr lang="zh-CN" altLang="en-US" sz="1200" u="none" strike="noStrike" dirty="0">
                          <a:effectLst/>
                          <a:latin typeface="Microsoft YaHei" panose="020B0503020204020204" charset="-122"/>
                          <a:ea typeface="Microsoft YaHei" panose="020B0503020204020204" charset="-122"/>
                        </a:rPr>
                        <a:t>总计</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c>
                  <a:txBody>
                    <a:bodyPr/>
                    <a:lstStyle/>
                    <a:p>
                      <a:pPr algn="ctr" fontAlgn="ctr"/>
                      <a:r>
                        <a:rPr lang="en-US" altLang="zh-CN" sz="1200" u="none" strike="noStrike">
                          <a:effectLst/>
                          <a:latin typeface="Microsoft YaHei" panose="020B0503020204020204" charset="-122"/>
                          <a:ea typeface="Microsoft YaHei" panose="020B0503020204020204" charset="-122"/>
                        </a:rPr>
                        <a:t>170</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6,488,000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印尼冰镍项目建设（部分）</a:t>
            </a:r>
            <a:endParaRPr lang="en-US" altLang="zh-CN" dirty="0">
              <a:latin typeface="Microsoft YaHei" panose="020B0503020204020204" charset="-122"/>
              <a:ea typeface="Microsoft YaHei" panose="020B0503020204020204" charset="-122"/>
            </a:endParaRPr>
          </a:p>
        </p:txBody>
      </p:sp>
      <p:graphicFrame>
        <p:nvGraphicFramePr>
          <p:cNvPr id="3" name="表格 2"/>
          <p:cNvGraphicFramePr>
            <a:graphicFrameLocks noGrp="1"/>
          </p:cNvGraphicFramePr>
          <p:nvPr/>
        </p:nvGraphicFramePr>
        <p:xfrm>
          <a:off x="-1" y="921600"/>
          <a:ext cx="9144000" cy="4221893"/>
        </p:xfrm>
        <a:graphic>
          <a:graphicData uri="http://schemas.openxmlformats.org/drawingml/2006/table">
            <a:tbl>
              <a:tblPr>
                <a:tableStyleId>{5C22544A-7EE6-4342-B048-85BDC9FD1C3A}</a:tableStyleId>
              </a:tblPr>
              <a:tblGrid>
                <a:gridCol w="1143000"/>
                <a:gridCol w="1143000"/>
                <a:gridCol w="1143000"/>
                <a:gridCol w="1143000"/>
                <a:gridCol w="1143000"/>
                <a:gridCol w="1143000"/>
                <a:gridCol w="1143000"/>
                <a:gridCol w="1143000"/>
              </a:tblGrid>
              <a:tr h="233186">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序号</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algn="ctr" fontAlgn="ctr"/>
                      <a:r>
                        <a:rPr lang="zh-CN" altLang="en-US" sz="1200" u="none" strike="noStrike" dirty="0">
                          <a:effectLst/>
                          <a:latin typeface="Microsoft YaHei" panose="020B0503020204020204" charset="-122"/>
                          <a:ea typeface="Microsoft YaHei" panose="020B0503020204020204" charset="-122"/>
                        </a:rPr>
                        <a:t>简称</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园区</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生产线</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数量（条）</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电炉变压器容量（</a:t>
                      </a:r>
                      <a:r>
                        <a:rPr lang="en-US" altLang="zh-CN" sz="1200" u="none" strike="noStrike">
                          <a:effectLst/>
                          <a:latin typeface="Microsoft YaHei" panose="020B0503020204020204" charset="-122"/>
                          <a:ea typeface="Microsoft YaHei" panose="020B0503020204020204" charset="-122"/>
                        </a:rPr>
                        <a:t>KVA)</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镍金属量</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镍产品类别</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33186">
                <a:tc vMerge="1">
                  <a:tcP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英文</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中文</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vMerge="1">
                  <a:tcPr/>
                </a:tc>
                <a:tc vMerge="1">
                  <a:tcPr/>
                </a:tc>
                <a:tc vMerge="1">
                  <a:tcPr/>
                </a:tc>
                <a:tc vMerge="1">
                  <a:tcPr/>
                </a:tc>
                <a:tc vMerge="1">
                  <a:tcP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ZNE</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中青新能源</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dirty="0">
                          <a:effectLst/>
                          <a:latin typeface="Microsoft YaHei" panose="020B0503020204020204" charset="-122"/>
                          <a:ea typeface="Microsoft YaHei" panose="020B0503020204020204" charset="-122"/>
                        </a:rPr>
                        <a:t>IMIP</a:t>
                      </a:r>
                      <a:endParaRPr 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HNMC</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华能</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IMIP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　</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rowSpan="2">
                  <a:txBody>
                    <a:bodyPr/>
                    <a:lstStyle/>
                    <a:p>
                      <a:pPr algn="ctr" fontAlgn="ctr"/>
                      <a:r>
                        <a:rPr lang="en-US" altLang="zh-CN" sz="1200" u="none" strike="noStrike">
                          <a:effectLst/>
                          <a:latin typeface="Microsoft YaHei" panose="020B0503020204020204" charset="-122"/>
                          <a:ea typeface="Microsoft YaHei" panose="020B0503020204020204" charset="-122"/>
                        </a:rPr>
                        <a:t>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sz="1200" u="none" strike="noStrike">
                          <a:effectLst/>
                          <a:latin typeface="Microsoft YaHei" panose="020B0503020204020204" charset="-122"/>
                          <a:ea typeface="Microsoft YaHei" panose="020B0503020204020204" charset="-122"/>
                        </a:rPr>
                        <a:t>JNE</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嘉曼</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sz="1200" u="none" strike="noStrike">
                          <a:effectLst/>
                          <a:latin typeface="Microsoft YaHei" panose="020B0503020204020204" charset="-122"/>
                          <a:ea typeface="Microsoft YaHei" panose="020B0503020204020204" charset="-122"/>
                        </a:rPr>
                        <a:t>IWIP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　</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vMerge="1">
                  <a:tcPr/>
                </a:tc>
                <a:tc vMerge="1">
                  <a:tcPr/>
                </a:tc>
                <a:tc vMerge="1">
                  <a:tcPr/>
                </a:tc>
                <a:tc vMerge="1">
                  <a:tcP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　</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YNI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友山镍业</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IWIP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HNI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华科镍业</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IWIP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6</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SNI</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盛迈镍业</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IWIP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42,000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7</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HNC</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华山镍钴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IWIP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42,000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8</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SM</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旭日金属</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IWIP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9</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DNPL</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翡翠河</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2.75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低冰镍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10</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FHT</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普勤时代</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普勤时代</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11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HSNR</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恒生</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海南瑞塞可</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12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JER</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广东佳纳</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道氏技术</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低冰镍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13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ABC</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中纬天祺</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中伟华新</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低冰镍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rowSpan="2">
                  <a:txBody>
                    <a:bodyPr/>
                    <a:lstStyle/>
                    <a:p>
                      <a:pPr algn="ctr" fontAlgn="ctr"/>
                      <a:r>
                        <a:rPr lang="en-US" altLang="zh-CN" sz="1200" u="none" strike="noStrike">
                          <a:effectLst/>
                          <a:latin typeface="Microsoft YaHei" panose="020B0503020204020204" charset="-122"/>
                          <a:ea typeface="Microsoft YaHei" panose="020B0503020204020204" charset="-122"/>
                        </a:rPr>
                        <a:t>14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sz="1200" u="none" strike="noStrike">
                          <a:effectLst/>
                          <a:latin typeface="Microsoft YaHei" panose="020B0503020204020204" charset="-122"/>
                          <a:ea typeface="Microsoft YaHei" panose="020B0503020204020204" charset="-122"/>
                        </a:rPr>
                        <a:t>VALE</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sz="1200" u="none" strike="noStrike">
                          <a:effectLst/>
                          <a:latin typeface="Microsoft YaHei" panose="020B0503020204020204" charset="-122"/>
                          <a:ea typeface="Microsoft YaHei" panose="020B0503020204020204" charset="-122"/>
                        </a:rPr>
                        <a:t>SOROWKO</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en-US" sz="1200" u="none" strike="noStrike">
                          <a:effectLst/>
                          <a:latin typeface="Microsoft YaHei" panose="020B0503020204020204" charset="-122"/>
                          <a:ea typeface="Microsoft YaHei" panose="020B0503020204020204" charset="-122"/>
                        </a:rPr>
                        <a:t>VALE1</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vMerge="1">
                  <a:tcPr/>
                </a:tc>
                <a:tc vMerge="1">
                  <a:tcPr/>
                </a:tc>
                <a:tc vMerge="1">
                  <a:tcPr/>
                </a:tc>
                <a:tc vMerge="1">
                  <a:tcP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　</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2.7</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高冰镍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20913">
                <a:tc>
                  <a:txBody>
                    <a:bodyPr/>
                    <a:lstStyle/>
                    <a:p>
                      <a:pPr algn="ctr" fontAlgn="ctr"/>
                      <a:r>
                        <a:rPr lang="en-US" altLang="zh-CN" sz="1200" u="none" strike="noStrike">
                          <a:effectLst/>
                          <a:latin typeface="Microsoft YaHei" panose="020B0503020204020204" charset="-122"/>
                          <a:ea typeface="Microsoft YaHei" panose="020B0503020204020204" charset="-122"/>
                        </a:rPr>
                        <a:t>15</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MMP</a:t>
                      </a:r>
                      <a:endParaRPr 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sz="1200" u="none" strike="noStrike">
                          <a:effectLst/>
                          <a:latin typeface="Microsoft YaHei" panose="020B0503020204020204" charset="-122"/>
                          <a:ea typeface="Microsoft YaHei" panose="020B0503020204020204" charset="-122"/>
                        </a:rPr>
                        <a:t>MMP(</a:t>
                      </a:r>
                      <a:r>
                        <a:rPr lang="zh-CN" altLang="en-US" sz="1200" u="none" strike="noStrike">
                          <a:effectLst/>
                          <a:latin typeface="Microsoft YaHei" panose="020B0503020204020204" charset="-122"/>
                          <a:ea typeface="Microsoft YaHei" panose="020B0503020204020204" charset="-122"/>
                        </a:rPr>
                        <a:t>东加）</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　</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高冰镍</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印尼镍工厂冶炼技术概况</a:t>
            </a:r>
            <a:endParaRPr lang="en-US" altLang="zh-CN" dirty="0">
              <a:latin typeface="Microsoft YaHei" panose="020B0503020204020204" charset="-122"/>
              <a:ea typeface="Microsoft YaHei" panose="020B0503020204020204" charset="-122"/>
            </a:endParaRPr>
          </a:p>
        </p:txBody>
      </p:sp>
      <p:sp>
        <p:nvSpPr>
          <p:cNvPr id="100" name="文本框 99"/>
          <p:cNvSpPr txBox="1"/>
          <p:nvPr/>
        </p:nvSpPr>
        <p:spPr>
          <a:xfrm>
            <a:off x="0" y="1216660"/>
            <a:ext cx="9144000" cy="3464560"/>
          </a:xfrm>
          <a:prstGeom prst="rect">
            <a:avLst/>
          </a:prstGeom>
          <a:noFill/>
          <a:ln w="9525">
            <a:noFill/>
          </a:ln>
        </p:spPr>
        <p:txBody>
          <a:bodyPr wrap="square">
            <a:noAutofit/>
          </a:bodyPr>
          <a:lstStyle/>
          <a:p>
            <a:pPr indent="355600" algn="just">
              <a:lnSpc>
                <a:spcPct val="150000"/>
              </a:lnSpc>
              <a:spcBef>
                <a:spcPts val="600"/>
              </a:spcBef>
              <a:spcAft>
                <a:spcPts val="600"/>
              </a:spcAft>
              <a:buClrTx/>
              <a:buSzTx/>
              <a:buFontTx/>
            </a:pPr>
            <a:r>
              <a:rPr lang="zh-CN" altLang="en-US" sz="1200" b="1" kern="100" dirty="0">
                <a:effectLst/>
                <a:latin typeface="+mj-ea"/>
                <a:ea typeface="+mj-ea"/>
                <a:cs typeface="Times New Roman" panose="02020603050405020304" pitchFamily="18" charset="0"/>
              </a:rPr>
              <a:t>RKEF（Rotary Klin Electric Furnace）回转窑电炉，是目前冶炼镍铁的主流工艺。</a:t>
            </a:r>
            <a:endParaRPr lang="zh-CN" altLang="en-US" sz="1200" b="1" kern="100" dirty="0">
              <a:effectLst/>
              <a:latin typeface="+mj-ea"/>
              <a:ea typeface="+mj-ea"/>
              <a:cs typeface="Times New Roman" panose="02020603050405020304" pitchFamily="18" charset="0"/>
            </a:endParaRPr>
          </a:p>
          <a:p>
            <a:pPr indent="355600" algn="just">
              <a:lnSpc>
                <a:spcPct val="150000"/>
              </a:lnSpc>
              <a:spcBef>
                <a:spcPts val="600"/>
              </a:spcBef>
              <a:spcAft>
                <a:spcPts val="600"/>
              </a:spcAft>
              <a:buClrTx/>
              <a:buSzTx/>
              <a:buFontTx/>
            </a:pPr>
            <a:r>
              <a:rPr lang="zh-CN" altLang="en-US" sz="1200" b="1" kern="100" dirty="0">
                <a:effectLst/>
                <a:latin typeface="+mj-ea"/>
                <a:ea typeface="+mj-ea"/>
                <a:cs typeface="Times New Roman" panose="02020603050405020304" pitchFamily="18" charset="0"/>
              </a:rPr>
              <a:t>RKEF的主要工艺流程为：堆式配料——干燥窑干燥——回转窑焙烧预还原——电炉熔炼——铸锭。</a:t>
            </a:r>
            <a:endParaRPr lang="en-US" altLang="zh-CN" sz="1200" b="1" kern="100" dirty="0">
              <a:effectLst/>
              <a:latin typeface="+mj-ea"/>
              <a:ea typeface="+mj-ea"/>
              <a:cs typeface="Times New Roman" panose="02020603050405020304" pitchFamily="18" charset="0"/>
            </a:endParaRPr>
          </a:p>
          <a:p>
            <a:pPr indent="355600" algn="just">
              <a:lnSpc>
                <a:spcPct val="150000"/>
              </a:lnSpc>
              <a:spcBef>
                <a:spcPts val="600"/>
              </a:spcBef>
              <a:spcAft>
                <a:spcPts val="600"/>
              </a:spcAft>
              <a:buClrTx/>
              <a:buSzTx/>
              <a:buFontTx/>
            </a:pPr>
            <a:r>
              <a:rPr lang="zh-CN" altLang="en-US" sz="1200" b="1" kern="100" dirty="0">
                <a:solidFill>
                  <a:srgbClr val="FF0000"/>
                </a:solidFill>
                <a:effectLst/>
                <a:latin typeface="+mj-ea"/>
                <a:ea typeface="+mj-ea"/>
                <a:cs typeface="Times New Roman" panose="02020603050405020304" pitchFamily="18" charset="0"/>
              </a:rPr>
              <a:t>2021年3月份，青山规模量产高冰镍并对外出售7.5万吨高冰镍产品。印尼青山的高冰镍产线将改造镍铁产线，在RKEF镍铁冶炼工艺的基础上，加入含硫料后在转炉吹炼，得到高冰镍产品。</a:t>
            </a:r>
            <a:endParaRPr lang="zh-CN" altLang="en-US" sz="1200" b="1" kern="100" dirty="0">
              <a:solidFill>
                <a:srgbClr val="FF0000"/>
              </a:solidFill>
              <a:effectLst/>
              <a:latin typeface="+mj-ea"/>
              <a:ea typeface="+mj-ea"/>
              <a:cs typeface="Times New Roman" panose="02020603050405020304" pitchFamily="18" charset="0"/>
            </a:endParaRPr>
          </a:p>
          <a:p>
            <a:pPr indent="355600" algn="just">
              <a:lnSpc>
                <a:spcPct val="150000"/>
              </a:lnSpc>
              <a:spcBef>
                <a:spcPts val="600"/>
              </a:spcBef>
              <a:spcAft>
                <a:spcPts val="600"/>
              </a:spcAft>
              <a:buClrTx/>
              <a:buSzTx/>
              <a:buFontTx/>
            </a:pPr>
            <a:r>
              <a:rPr lang="zh-CN" altLang="en-US" sz="1200" b="1" kern="100" dirty="0">
                <a:solidFill>
                  <a:srgbClr val="FF0000"/>
                </a:solidFill>
                <a:effectLst/>
                <a:latin typeface="+mj-ea"/>
                <a:ea typeface="+mj-ea"/>
                <a:cs typeface="Times New Roman" panose="02020603050405020304" pitchFamily="18" charset="0"/>
              </a:rPr>
              <a:t>该工艺主要流程是：红土镍矿—RKEF工艺—高镍铁—加入含硫料后再在转炉吹炼—高冰镍。将这一工艺将镍铁和硫酸镍联系起来，进而将不锈钢产业与新能源动力电池联系起来。</a:t>
            </a:r>
            <a:endParaRPr lang="zh-CN" altLang="en-US" sz="1200" b="1" kern="100" dirty="0">
              <a:solidFill>
                <a:srgbClr val="FF0000"/>
              </a:solidFill>
              <a:effectLst/>
              <a:latin typeface="+mj-ea"/>
              <a:ea typeface="+mj-ea"/>
              <a:cs typeface="Times New Roman" panose="02020603050405020304" pitchFamily="18" charset="0"/>
            </a:endParaRPr>
          </a:p>
          <a:p>
            <a:pPr indent="355600" algn="just">
              <a:lnSpc>
                <a:spcPct val="150000"/>
              </a:lnSpc>
              <a:spcBef>
                <a:spcPts val="600"/>
              </a:spcBef>
              <a:spcAft>
                <a:spcPts val="600"/>
              </a:spcAft>
              <a:buClrTx/>
              <a:buSzTx/>
              <a:buFontTx/>
            </a:pPr>
            <a:r>
              <a:rPr lang="zh-CN" altLang="en-US" sz="1200" b="1" kern="100" dirty="0">
                <a:effectLst/>
                <a:latin typeface="+mj-ea"/>
                <a:ea typeface="+mj-ea"/>
                <a:cs typeface="Times New Roman" panose="02020603050405020304" pitchFamily="18" charset="0"/>
              </a:rPr>
              <a:t> 2022年10月25日下午，中伟印尼莫罗瓦利产业基地首条冰镍产线正式投料，经过干燥窑干燥、回转窑焙烧、富氧侧吹炉熔炼，最终成功产出冰镍，标志着中伟全球首次工业化应用富氧侧吹炉工艺（OESBF）冶炼红土镍矿取得成功，实现世界性冶炼技术工程新的突破，开创了红土镍矿冶炼新的技术路线。</a:t>
            </a:r>
            <a:endParaRPr lang="zh-CN" altLang="en-US" sz="1200" b="1" kern="100" dirty="0">
              <a:effectLst/>
              <a:latin typeface="+mj-ea"/>
              <a:ea typeface="+mj-ea"/>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9"/>
          <p:cNvGrpSpPr/>
          <p:nvPr/>
        </p:nvGrpSpPr>
        <p:grpSpPr bwMode="auto">
          <a:xfrm>
            <a:off x="728330" y="1520455"/>
            <a:ext cx="7687340" cy="2917603"/>
            <a:chOff x="458" y="1459"/>
            <a:chExt cx="5420" cy="2563"/>
          </a:xfrm>
        </p:grpSpPr>
        <p:sp>
          <p:nvSpPr>
            <p:cNvPr id="22" name="Rectangle 27"/>
            <p:cNvSpPr>
              <a:spLocks noChangeArrowheads="1"/>
            </p:cNvSpPr>
            <p:nvPr/>
          </p:nvSpPr>
          <p:spPr bwMode="auto">
            <a:xfrm>
              <a:off x="466" y="1459"/>
              <a:ext cx="1683"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3" name="Rectangle 28"/>
            <p:cNvSpPr>
              <a:spLocks noChangeArrowheads="1"/>
            </p:cNvSpPr>
            <p:nvPr/>
          </p:nvSpPr>
          <p:spPr bwMode="auto">
            <a:xfrm>
              <a:off x="2310" y="1459"/>
              <a:ext cx="1683"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4" name="Rectangle 29"/>
            <p:cNvSpPr>
              <a:spLocks noChangeArrowheads="1"/>
            </p:cNvSpPr>
            <p:nvPr/>
          </p:nvSpPr>
          <p:spPr bwMode="auto">
            <a:xfrm>
              <a:off x="4156" y="1459"/>
              <a:ext cx="1682" cy="289"/>
            </a:xfrm>
            <a:prstGeom prst="rect">
              <a:avLst/>
            </a:prstGeom>
            <a:solidFill>
              <a:srgbClr val="366B7E"/>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eaLnBrk="0" hangingPunct="0"/>
              <a:endParaRPr lang="zh-CN" altLang="en-US"/>
            </a:p>
          </p:txBody>
        </p:sp>
        <p:sp>
          <p:nvSpPr>
            <p:cNvPr id="25" name="Rectangle 30"/>
            <p:cNvSpPr>
              <a:spLocks noChangeArrowheads="1"/>
            </p:cNvSpPr>
            <p:nvPr/>
          </p:nvSpPr>
          <p:spPr bwMode="auto">
            <a:xfrm>
              <a:off x="515" y="1482"/>
              <a:ext cx="1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印尼镍产业政策</a:t>
              </a:r>
              <a:endParaRPr lang="en-US" altLang="zh-CN" sz="1600" dirty="0">
                <a:solidFill>
                  <a:schemeClr val="tx1"/>
                </a:solidFill>
                <a:latin typeface="Microsoft YaHei" panose="020B0503020204020204" charset="-122"/>
                <a:ea typeface="Microsoft YaHei" panose="020B0503020204020204" charset="-122"/>
              </a:endParaRPr>
            </a:p>
          </p:txBody>
        </p:sp>
        <p:sp>
          <p:nvSpPr>
            <p:cNvPr id="26" name="Rectangle 31"/>
            <p:cNvSpPr>
              <a:spLocks noChangeArrowheads="1"/>
            </p:cNvSpPr>
            <p:nvPr/>
          </p:nvSpPr>
          <p:spPr bwMode="auto">
            <a:xfrm>
              <a:off x="515" y="1847"/>
              <a:ext cx="1616"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b="0" dirty="0">
                  <a:solidFill>
                    <a:schemeClr val="tx1"/>
                  </a:solidFill>
                  <a:latin typeface="Microsoft YaHei" panose="020B0503020204020204" charset="-122"/>
                  <a:ea typeface="Microsoft YaHei" panose="020B0503020204020204" charset="-122"/>
                  <a:sym typeface="+mn-ea"/>
                </a:rPr>
                <a:t>印尼镍资源分布概况</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sym typeface="+mn-ea"/>
                </a:rPr>
                <a:t>镍、不锈钢及动力电池产业政策</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sym typeface="+mn-ea"/>
                </a:rPr>
                <a:t>镍资源省份经济概况</a:t>
              </a:r>
              <a:endParaRPr lang="zh-CN" altLang="en-US" sz="1200" b="0" dirty="0">
                <a:solidFill>
                  <a:schemeClr val="tx1"/>
                </a:solidFill>
                <a:latin typeface="Microsoft YaHei" panose="020B0503020204020204" charset="-122"/>
                <a:ea typeface="Microsoft YaHei" panose="020B0503020204020204" charset="-122"/>
              </a:endParaRPr>
            </a:p>
          </p:txBody>
        </p:sp>
        <p:sp>
          <p:nvSpPr>
            <p:cNvPr id="27" name="Rectangle 32"/>
            <p:cNvSpPr>
              <a:spLocks noChangeArrowheads="1"/>
            </p:cNvSpPr>
            <p:nvPr/>
          </p:nvSpPr>
          <p:spPr bwMode="auto">
            <a:xfrm>
              <a:off x="2386" y="1482"/>
              <a:ext cx="16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印尼镍产业概况</a:t>
              </a:r>
              <a:endParaRPr lang="en-US" altLang="zh-CN" sz="1600" dirty="0">
                <a:solidFill>
                  <a:schemeClr val="tx1"/>
                </a:solidFill>
                <a:latin typeface="Microsoft YaHei" panose="020B0503020204020204" charset="-122"/>
                <a:ea typeface="Microsoft YaHei" panose="020B0503020204020204" charset="-122"/>
              </a:endParaRPr>
            </a:p>
          </p:txBody>
        </p:sp>
        <p:sp>
          <p:nvSpPr>
            <p:cNvPr id="28" name="Rectangle 33"/>
            <p:cNvSpPr>
              <a:spLocks noChangeArrowheads="1"/>
            </p:cNvSpPr>
            <p:nvPr/>
          </p:nvSpPr>
          <p:spPr bwMode="auto">
            <a:xfrm>
              <a:off x="2386" y="1847"/>
              <a:ext cx="161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b="0" dirty="0">
                  <a:solidFill>
                    <a:schemeClr val="tx1"/>
                  </a:solidFill>
                  <a:latin typeface="Microsoft YaHei" panose="020B0503020204020204" charset="-122"/>
                  <a:ea typeface="Microsoft YaHei" panose="020B0503020204020204" charset="-122"/>
                </a:rPr>
                <a:t>镍矿出口</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rPr>
                <a:t>镍铁、不锈钢项目投建</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rPr>
                <a:t>镍湿法冶金项目投建</a:t>
              </a:r>
              <a:endParaRPr lang="en-US" altLang="zh-CN" sz="1200" b="0" dirty="0">
                <a:solidFill>
                  <a:schemeClr val="tx1"/>
                </a:solidFill>
                <a:latin typeface="Microsoft YaHei" panose="020B0503020204020204" charset="-122"/>
                <a:ea typeface="Microsoft YaHei" panose="020B0503020204020204" charset="-122"/>
              </a:endParaRPr>
            </a:p>
            <a:p>
              <a:pPr lvl="1"/>
              <a:endParaRPr lang="en-US" altLang="de-DE" sz="1200" b="0" dirty="0">
                <a:solidFill>
                  <a:schemeClr val="tx1"/>
                </a:solidFill>
                <a:latin typeface="Microsoft YaHei" panose="020B0503020204020204" charset="-122"/>
                <a:ea typeface="Microsoft YaHei" panose="020B0503020204020204" charset="-122"/>
              </a:endParaRPr>
            </a:p>
            <a:p>
              <a:pPr lvl="1"/>
              <a:r>
                <a:rPr lang="zh-CN" altLang="en-US" sz="1200" b="0" dirty="0">
                  <a:solidFill>
                    <a:schemeClr val="tx1"/>
                  </a:solidFill>
                  <a:latin typeface="Microsoft YaHei" panose="020B0503020204020204" charset="-122"/>
                  <a:ea typeface="Microsoft YaHei" panose="020B0503020204020204" charset="-122"/>
                </a:rPr>
                <a:t>印尼镍工厂冶炼技术概况</a:t>
              </a:r>
              <a:endParaRPr lang="zh-CN" altLang="en-US" sz="1200" b="0" dirty="0">
                <a:solidFill>
                  <a:schemeClr val="tx1"/>
                </a:solidFill>
                <a:latin typeface="Microsoft YaHei" panose="020B0503020204020204" charset="-122"/>
                <a:ea typeface="Microsoft YaHei" panose="020B0503020204020204" charset="-122"/>
              </a:endParaRPr>
            </a:p>
          </p:txBody>
        </p:sp>
        <p:sp>
          <p:nvSpPr>
            <p:cNvPr id="29" name="Rectangle 34"/>
            <p:cNvSpPr>
              <a:spLocks noChangeArrowheads="1"/>
            </p:cNvSpPr>
            <p:nvPr/>
          </p:nvSpPr>
          <p:spPr bwMode="auto">
            <a:xfrm>
              <a:off x="4224" y="1482"/>
              <a:ext cx="165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r>
                <a:rPr lang="zh-CN" altLang="en-US" sz="1600" dirty="0">
                  <a:solidFill>
                    <a:schemeClr val="tx1"/>
                  </a:solidFill>
                  <a:latin typeface="Microsoft YaHei" panose="020B0503020204020204" charset="-122"/>
                  <a:ea typeface="Microsoft YaHei" panose="020B0503020204020204" charset="-122"/>
                </a:rPr>
                <a:t>全球镍供需的印尼力量</a:t>
              </a:r>
              <a:endParaRPr lang="en-US" altLang="zh-CN" sz="1600" dirty="0">
                <a:solidFill>
                  <a:schemeClr val="tx1"/>
                </a:solidFill>
                <a:latin typeface="Microsoft YaHei" panose="020B0503020204020204" charset="-122"/>
                <a:ea typeface="Microsoft YaHei" panose="020B0503020204020204" charset="-122"/>
              </a:endParaRPr>
            </a:p>
          </p:txBody>
        </p:sp>
        <p:sp>
          <p:nvSpPr>
            <p:cNvPr id="30" name="Rectangle 35"/>
            <p:cNvSpPr>
              <a:spLocks noChangeArrowheads="1"/>
            </p:cNvSpPr>
            <p:nvPr/>
          </p:nvSpPr>
          <p:spPr bwMode="auto">
            <a:xfrm>
              <a:off x="4224" y="1847"/>
              <a:ext cx="1617"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1pPr>
              <a:lvl2pPr marL="161925" indent="-160655"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2pPr>
              <a:lvl3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3pPr>
              <a:lvl4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4pPr>
              <a:lvl5pPr defTabSz="330200" eaLnBrk="0" hangingPunct="0">
                <a:tabLst>
                  <a:tab pos="8521700" algn="r"/>
                </a:tabLst>
                <a:defRPr sz="1500" b="1">
                  <a:solidFill>
                    <a:srgbClr val="000000"/>
                  </a:solidFill>
                  <a:latin typeface="Times New Roman" panose="02020603050405020304" pitchFamily="18" charset="0"/>
                  <a:ea typeface="楷体_GB2312" pitchFamily="49" charset="-122"/>
                </a:defRPr>
              </a:lvl5pPr>
              <a:lvl6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6pPr>
              <a:lvl7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7pPr>
              <a:lvl8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8pPr>
              <a:lvl9pPr defTabSz="330200" eaLnBrk="0" fontAlgn="base" hangingPunct="0">
                <a:spcBef>
                  <a:spcPct val="0"/>
                </a:spcBef>
                <a:spcAft>
                  <a:spcPct val="0"/>
                </a:spcAft>
                <a:tabLst>
                  <a:tab pos="8521700" algn="r"/>
                </a:tabLst>
                <a:defRPr sz="1500" b="1">
                  <a:solidFill>
                    <a:srgbClr val="000000"/>
                  </a:solidFill>
                  <a:latin typeface="Times New Roman" panose="02020603050405020304" pitchFamily="18" charset="0"/>
                  <a:ea typeface="楷体_GB2312" pitchFamily="49" charset="-122"/>
                </a:defRPr>
              </a:lvl9pPr>
            </a:lstStyle>
            <a:p>
              <a:pPr lvl="1"/>
              <a:r>
                <a:rPr lang="zh-CN" altLang="en-US" sz="1200" dirty="0">
                  <a:solidFill>
                    <a:srgbClr val="FF0000"/>
                  </a:solidFill>
                  <a:latin typeface="Microsoft YaHei" panose="020B0503020204020204" charset="-122"/>
                  <a:ea typeface="Microsoft YaHei" panose="020B0503020204020204" charset="-122"/>
                </a:rPr>
                <a:t>全球镍供需平衡概况</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rPr>
                <a:t>全球镍需求结构</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zh-CN" altLang="en-US" sz="1200" dirty="0">
                  <a:solidFill>
                    <a:srgbClr val="FF0000"/>
                  </a:solidFill>
                  <a:latin typeface="Microsoft YaHei" panose="020B0503020204020204" charset="-122"/>
                  <a:ea typeface="Microsoft YaHei" panose="020B0503020204020204" charset="-122"/>
                </a:rPr>
                <a:t>印尼镍产业的国际地位</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en-US" altLang="de-DE" sz="1200" dirty="0">
                  <a:solidFill>
                    <a:srgbClr val="FF0000"/>
                  </a:solidFill>
                  <a:latin typeface="Microsoft YaHei" panose="020B0503020204020204" charset="-122"/>
                  <a:ea typeface="Microsoft YaHei" panose="020B0503020204020204" charset="-122"/>
                </a:rPr>
                <a:t>--</a:t>
              </a:r>
              <a:r>
                <a:rPr lang="zh-CN" altLang="en-US" sz="1200" dirty="0">
                  <a:solidFill>
                    <a:srgbClr val="FF0000"/>
                  </a:solidFill>
                  <a:latin typeface="Microsoft YaHei" panose="020B0503020204020204" charset="-122"/>
                  <a:ea typeface="Microsoft YaHei" panose="020B0503020204020204" charset="-122"/>
                </a:rPr>
                <a:t>印尼镍产量全球占比情况</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en-US" altLang="de-DE" sz="1200" dirty="0">
                  <a:solidFill>
                    <a:srgbClr val="FF0000"/>
                  </a:solidFill>
                  <a:latin typeface="Microsoft YaHei" panose="020B0503020204020204" charset="-122"/>
                  <a:ea typeface="Microsoft YaHei" panose="020B0503020204020204" charset="-122"/>
                </a:rPr>
                <a:t>--</a:t>
              </a:r>
              <a:r>
                <a:rPr lang="zh-CN" altLang="en-US" sz="1200" dirty="0">
                  <a:solidFill>
                    <a:srgbClr val="FF0000"/>
                  </a:solidFill>
                  <a:latin typeface="Microsoft YaHei" panose="020B0503020204020204" charset="-122"/>
                  <a:ea typeface="Microsoft YaHei" panose="020B0503020204020204" charset="-122"/>
                </a:rPr>
                <a:t>全球镍供应链稳定性的核心作用</a:t>
              </a:r>
              <a:endParaRPr lang="en-US" altLang="zh-CN" sz="1200" dirty="0">
                <a:solidFill>
                  <a:srgbClr val="FF0000"/>
                </a:solidFill>
                <a:latin typeface="Microsoft YaHei" panose="020B0503020204020204" charset="-122"/>
                <a:ea typeface="Microsoft YaHei" panose="020B0503020204020204" charset="-122"/>
              </a:endParaRPr>
            </a:p>
            <a:p>
              <a:pPr lvl="1"/>
              <a:endParaRPr lang="en-US" altLang="de-DE" sz="1200" dirty="0">
                <a:solidFill>
                  <a:srgbClr val="FF0000"/>
                </a:solidFill>
                <a:latin typeface="Microsoft YaHei" panose="020B0503020204020204" charset="-122"/>
                <a:ea typeface="Microsoft YaHei" panose="020B0503020204020204" charset="-122"/>
              </a:endParaRPr>
            </a:p>
            <a:p>
              <a:pPr lvl="1"/>
              <a:r>
                <a:rPr lang="en-US" altLang="de-DE" sz="1200" dirty="0">
                  <a:solidFill>
                    <a:srgbClr val="FF0000"/>
                  </a:solidFill>
                  <a:latin typeface="Microsoft YaHei" panose="020B0503020204020204" charset="-122"/>
                  <a:ea typeface="Microsoft YaHei" panose="020B0503020204020204" charset="-122"/>
                </a:rPr>
                <a:t>--</a:t>
              </a:r>
              <a:r>
                <a:rPr lang="zh-CN" altLang="en-US" sz="1200" dirty="0">
                  <a:solidFill>
                    <a:srgbClr val="FF0000"/>
                  </a:solidFill>
                  <a:latin typeface="Microsoft YaHei" panose="020B0503020204020204" charset="-122"/>
                  <a:ea typeface="Microsoft YaHei" panose="020B0503020204020204" charset="-122"/>
                </a:rPr>
                <a:t>对全球镍价形成机制的影响力</a:t>
              </a:r>
              <a:endParaRPr lang="zh-CN" altLang="en-US" sz="1200" dirty="0">
                <a:solidFill>
                  <a:srgbClr val="FF0000"/>
                </a:solidFill>
                <a:latin typeface="Microsoft YaHei" panose="020B0503020204020204" charset="-122"/>
                <a:ea typeface="Microsoft YaHei" panose="020B0503020204020204" charset="-122"/>
              </a:endParaRPr>
            </a:p>
          </p:txBody>
        </p:sp>
        <p:sp>
          <p:nvSpPr>
            <p:cNvPr id="31" name="Freeform 36"/>
            <p:cNvSpPr>
              <a:spLocks noChangeArrowheads="1"/>
            </p:cNvSpPr>
            <p:nvPr/>
          </p:nvSpPr>
          <p:spPr bwMode="auto">
            <a:xfrm flipV="1">
              <a:off x="458" y="1825"/>
              <a:ext cx="1691"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2" name="Freeform 37"/>
            <p:cNvSpPr>
              <a:spLocks noChangeArrowheads="1"/>
            </p:cNvSpPr>
            <p:nvPr/>
          </p:nvSpPr>
          <p:spPr bwMode="auto">
            <a:xfrm flipV="1">
              <a:off x="2301" y="1825"/>
              <a:ext cx="1692"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3" name="Freeform 38"/>
            <p:cNvSpPr>
              <a:spLocks noChangeArrowheads="1"/>
            </p:cNvSpPr>
            <p:nvPr/>
          </p:nvSpPr>
          <p:spPr bwMode="auto">
            <a:xfrm flipV="1">
              <a:off x="4148" y="1825"/>
              <a:ext cx="1690" cy="2197"/>
            </a:xfrm>
            <a:custGeom>
              <a:avLst/>
              <a:gdLst>
                <a:gd name="T0" fmla="*/ 0 w 1720"/>
                <a:gd name="T1" fmla="*/ 0 h 1961"/>
                <a:gd name="T2" fmla="*/ 1720 w 1720"/>
                <a:gd name="T3" fmla="*/ 0 h 1961"/>
                <a:gd name="T4" fmla="*/ 1720 w 1720"/>
                <a:gd name="T5" fmla="*/ 1961 h 1961"/>
              </a:gdLst>
              <a:ahLst/>
              <a:cxnLst>
                <a:cxn ang="0">
                  <a:pos x="T0" y="T1"/>
                </a:cxn>
                <a:cxn ang="0">
                  <a:pos x="T2" y="T3"/>
                </a:cxn>
                <a:cxn ang="0">
                  <a:pos x="T4" y="T5"/>
                </a:cxn>
              </a:cxnLst>
              <a:rect l="0" t="0" r="r" b="b"/>
              <a:pathLst>
                <a:path w="1720" h="1961">
                  <a:moveTo>
                    <a:pt x="0" y="0"/>
                  </a:moveTo>
                  <a:lnTo>
                    <a:pt x="1720" y="0"/>
                  </a:lnTo>
                  <a:lnTo>
                    <a:pt x="1720" y="1961"/>
                  </a:lnTo>
                </a:path>
              </a:pathLst>
            </a:custGeom>
            <a:noFill/>
            <a:ln w="22225">
              <a:solidFill>
                <a:srgbClr val="366B7E"/>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sp>
        <p:nvSpPr>
          <p:cNvPr id="34"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全球镍供需的印尼力量</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全球镍供需平衡概况</a:t>
            </a:r>
            <a:endParaRPr dirty="0">
              <a:latin typeface="Microsoft YaHei" panose="020B0503020204020204" charset="-122"/>
              <a:ea typeface="Microsoft YaHei" panose="020B0503020204020204" charset="-122"/>
            </a:endParaRPr>
          </a:p>
        </p:txBody>
      </p:sp>
      <p:sp>
        <p:nvSpPr>
          <p:cNvPr id="7" name="文本框 6"/>
          <p:cNvSpPr txBox="1"/>
          <p:nvPr/>
        </p:nvSpPr>
        <p:spPr>
          <a:xfrm>
            <a:off x="0" y="4275797"/>
            <a:ext cx="9144000" cy="890693"/>
          </a:xfrm>
          <a:prstGeom prst="rect">
            <a:avLst/>
          </a:prstGeom>
          <a:noFill/>
          <a:ln>
            <a:noFill/>
          </a:ln>
        </p:spPr>
        <p:txBody>
          <a:bodyPr wrap="square">
            <a:spAutoFit/>
          </a:bodyPr>
          <a:lstStyle/>
          <a:p>
            <a:pPr indent="355600" algn="just">
              <a:lnSpc>
                <a:spcPct val="150000"/>
              </a:lnSpc>
              <a:spcBef>
                <a:spcPts val="600"/>
              </a:spcBef>
              <a:spcAft>
                <a:spcPts val="600"/>
              </a:spcAft>
            </a:pPr>
            <a:r>
              <a:rPr lang="zh-CN" altLang="en-US" sz="1200" kern="100" dirty="0">
                <a:effectLst/>
                <a:latin typeface="+mj-ea"/>
                <a:ea typeface="+mj-ea"/>
                <a:cs typeface="Times New Roman" panose="02020603050405020304" pitchFamily="18" charset="0"/>
              </a:rPr>
              <a:t>镍是有色金属系列的基本金属，也是钢铁材料的重要合金元素。主要用于不锈钢，动力电池，含镍合金，电镀等产品生产和加工。其中不锈钢及动力电池的镍消费量居于前两位：全球不锈钢镍的消费比重占四分之三，动力电池镍的消费比重在</a:t>
            </a:r>
            <a:r>
              <a:rPr lang="en-US" altLang="zh-CN" sz="1200" kern="100" dirty="0">
                <a:effectLst/>
                <a:latin typeface="+mj-ea"/>
                <a:ea typeface="+mj-ea"/>
                <a:cs typeface="Times New Roman" panose="02020603050405020304" pitchFamily="18" charset="0"/>
              </a:rPr>
              <a:t>7%</a:t>
            </a:r>
            <a:r>
              <a:rPr lang="zh-CN" altLang="en-US" sz="1200" kern="100" dirty="0">
                <a:effectLst/>
                <a:latin typeface="+mj-ea"/>
                <a:ea typeface="+mj-ea"/>
                <a:cs typeface="Times New Roman" panose="02020603050405020304" pitchFamily="18" charset="0"/>
              </a:rPr>
              <a:t>左右。不锈钢镍消费基数较大，动力电池镍消费增速较高。根据</a:t>
            </a:r>
            <a:r>
              <a:rPr lang="en-US" altLang="zh-CN" sz="1200" kern="100" dirty="0">
                <a:effectLst/>
                <a:latin typeface="+mj-ea"/>
                <a:ea typeface="+mj-ea"/>
                <a:cs typeface="Times New Roman" panose="02020603050405020304" pitchFamily="18" charset="0"/>
              </a:rPr>
              <a:t>INSG</a:t>
            </a:r>
            <a:r>
              <a:rPr lang="zh-CN" altLang="en-US" sz="1200" kern="100" dirty="0">
                <a:effectLst/>
                <a:latin typeface="+mj-ea"/>
                <a:ea typeface="+mj-ea"/>
                <a:cs typeface="Times New Roman" panose="02020603050405020304" pitchFamily="18" charset="0"/>
              </a:rPr>
              <a:t>统计数据，</a:t>
            </a:r>
            <a:r>
              <a:rPr lang="en-US" altLang="zh-CN" sz="1200" kern="100" dirty="0">
                <a:effectLst/>
                <a:latin typeface="+mj-ea"/>
                <a:ea typeface="+mj-ea"/>
                <a:cs typeface="Times New Roman" panose="02020603050405020304" pitchFamily="18" charset="0"/>
              </a:rPr>
              <a:t>2021</a:t>
            </a:r>
            <a:r>
              <a:rPr lang="zh-CN" altLang="en-US" sz="1200" kern="100" dirty="0">
                <a:effectLst/>
                <a:latin typeface="+mj-ea"/>
                <a:ea typeface="+mj-ea"/>
                <a:cs typeface="Times New Roman" panose="02020603050405020304" pitchFamily="18" charset="0"/>
              </a:rPr>
              <a:t>年全球镍需求量为</a:t>
            </a:r>
            <a:r>
              <a:rPr lang="en-US" altLang="zh-CN" sz="1200" kern="100" dirty="0">
                <a:effectLst/>
                <a:latin typeface="+mj-ea"/>
                <a:ea typeface="+mj-ea"/>
                <a:cs typeface="Times New Roman" panose="02020603050405020304" pitchFamily="18" charset="0"/>
              </a:rPr>
              <a:t>276.56</a:t>
            </a:r>
            <a:r>
              <a:rPr lang="zh-CN" altLang="en-US" sz="1200" kern="100" dirty="0">
                <a:effectLst/>
                <a:latin typeface="+mj-ea"/>
                <a:ea typeface="+mj-ea"/>
                <a:cs typeface="Times New Roman" panose="02020603050405020304" pitchFamily="18" charset="0"/>
              </a:rPr>
              <a:t>万吨，</a:t>
            </a:r>
            <a:r>
              <a:rPr lang="en-US" altLang="zh-CN" sz="1200" kern="100" dirty="0">
                <a:effectLst/>
                <a:latin typeface="+mj-ea"/>
                <a:ea typeface="+mj-ea"/>
                <a:cs typeface="Times New Roman" panose="02020603050405020304" pitchFamily="18" charset="0"/>
              </a:rPr>
              <a:t>20</a:t>
            </a:r>
            <a:r>
              <a:rPr lang="zh-CN" altLang="en-US" sz="1200" kern="100" dirty="0">
                <a:effectLst/>
                <a:latin typeface="+mj-ea"/>
                <a:ea typeface="+mj-ea"/>
                <a:cs typeface="Times New Roman" panose="02020603050405020304" pitchFamily="18" charset="0"/>
              </a:rPr>
              <a:t>年年均增长率约为</a:t>
            </a:r>
            <a:r>
              <a:rPr lang="en-US" altLang="zh-CN" sz="1200" kern="100" dirty="0">
                <a:effectLst/>
                <a:latin typeface="+mj-ea"/>
                <a:ea typeface="+mj-ea"/>
                <a:cs typeface="Times New Roman" panose="02020603050405020304" pitchFamily="18" charset="0"/>
              </a:rPr>
              <a:t>4.7%</a:t>
            </a:r>
            <a:r>
              <a:rPr lang="zh-CN" altLang="en-US" sz="1200" kern="100" dirty="0">
                <a:effectLst/>
                <a:latin typeface="+mj-ea"/>
                <a:ea typeface="+mj-ea"/>
                <a:cs typeface="Times New Roman" panose="02020603050405020304" pitchFamily="18" charset="0"/>
              </a:rPr>
              <a:t>。</a:t>
            </a:r>
            <a:endParaRPr lang="zh-CN" altLang="en-US" sz="1200" kern="100" dirty="0">
              <a:effectLst/>
              <a:latin typeface="+mj-ea"/>
              <a:ea typeface="+mj-ea"/>
              <a:cs typeface="Times New Roman" panose="02020603050405020304" pitchFamily="18" charset="0"/>
            </a:endParaRPr>
          </a:p>
        </p:txBody>
      </p:sp>
      <p:graphicFrame>
        <p:nvGraphicFramePr>
          <p:cNvPr id="8" name="表格 7"/>
          <p:cNvGraphicFramePr>
            <a:graphicFrameLocks noGrp="1"/>
          </p:cNvGraphicFramePr>
          <p:nvPr>
            <p:custDataLst>
              <p:tags r:id="rId1"/>
            </p:custDataLst>
          </p:nvPr>
        </p:nvGraphicFramePr>
        <p:xfrm>
          <a:off x="5760000" y="899996"/>
          <a:ext cx="3384000" cy="3240000"/>
        </p:xfrm>
        <a:graphic>
          <a:graphicData uri="http://schemas.openxmlformats.org/drawingml/2006/table">
            <a:tbl>
              <a:tblPr>
                <a:tableStyleId>{5C22544A-7EE6-4342-B048-85BDC9FD1C3A}</a:tableStyleId>
              </a:tblPr>
              <a:tblGrid>
                <a:gridCol w="778990"/>
                <a:gridCol w="703604"/>
                <a:gridCol w="703604"/>
                <a:gridCol w="594713"/>
                <a:gridCol w="603089"/>
              </a:tblGrid>
              <a:tr h="536424">
                <a:tc gridSpan="5">
                  <a:txBody>
                    <a:bodyPr/>
                    <a:lstStyle/>
                    <a:p>
                      <a:pPr algn="ctr" fontAlgn="ctr"/>
                      <a:r>
                        <a:rPr lang="zh-CN" altLang="en-US" sz="1200" b="1" u="none" strike="noStrike" dirty="0">
                          <a:effectLst/>
                          <a:latin typeface="+mj-ea"/>
                          <a:ea typeface="+mj-ea"/>
                        </a:rPr>
                        <a:t>全球镍供需失衡率超过</a:t>
                      </a:r>
                      <a:r>
                        <a:rPr lang="en-US" altLang="zh-CN" sz="1200" b="1" u="none" strike="noStrike" dirty="0">
                          <a:effectLst/>
                          <a:latin typeface="+mj-ea"/>
                          <a:ea typeface="+mj-ea"/>
                        </a:rPr>
                        <a:t>5%</a:t>
                      </a:r>
                      <a:r>
                        <a:rPr lang="zh-CN" altLang="en-US" sz="1200" b="1" u="none" strike="noStrike" dirty="0">
                          <a:effectLst/>
                          <a:latin typeface="+mj-ea"/>
                          <a:ea typeface="+mj-ea"/>
                        </a:rPr>
                        <a:t>的年度</a:t>
                      </a:r>
                      <a:endParaRPr lang="en-US" altLang="zh-CN" sz="1200" b="1" u="none" strike="noStrike" dirty="0">
                        <a:effectLst/>
                        <a:latin typeface="+mj-ea"/>
                        <a:ea typeface="+mj-ea"/>
                      </a:endParaRPr>
                    </a:p>
                    <a:p>
                      <a:pPr algn="ctr" fontAlgn="ctr"/>
                      <a:r>
                        <a:rPr lang="zh-CN" altLang="en-US" sz="1200" b="1" u="none" strike="noStrike" dirty="0">
                          <a:effectLst/>
                          <a:latin typeface="+mj-ea"/>
                          <a:ea typeface="+mj-ea"/>
                        </a:rPr>
                        <a:t>（单位：万吨，</a:t>
                      </a:r>
                      <a:r>
                        <a:rPr lang="en-US" altLang="zh-CN" sz="1200" b="1" u="none" strike="noStrike" dirty="0">
                          <a:effectLst/>
                          <a:latin typeface="+mj-ea"/>
                          <a:ea typeface="+mj-ea"/>
                        </a:rPr>
                        <a:t>%</a:t>
                      </a:r>
                      <a:r>
                        <a:rPr lang="zh-CN" altLang="en-US" sz="1200" b="1" u="none" strike="noStrike" dirty="0">
                          <a:effectLst/>
                          <a:latin typeface="+mj-ea"/>
                          <a:ea typeface="+mj-ea"/>
                        </a:rPr>
                        <a:t>）</a:t>
                      </a:r>
                      <a:endParaRPr lang="zh-CN" altLang="en-US" sz="1200" b="1" i="0" u="none" strike="noStrike" dirty="0">
                        <a:solidFill>
                          <a:srgbClr val="000000"/>
                        </a:solidFill>
                        <a:effectLst/>
                        <a:latin typeface="+mj-ea"/>
                        <a:ea typeface="+mj-ea"/>
                      </a:endParaRPr>
                    </a:p>
                  </a:txBody>
                  <a:tcPr marL="9525" marR="9525" marT="9525" marB="0" anchor="ctr"/>
                </a:tc>
                <a:tc hMerge="1">
                  <a:tcPr/>
                </a:tc>
                <a:tc hMerge="1">
                  <a:tcPr/>
                </a:tc>
                <a:tc hMerge="1">
                  <a:tcPr/>
                </a:tc>
                <a:tc hMerge="1">
                  <a:tcPr/>
                </a:tc>
              </a:tr>
              <a:tr h="536424">
                <a:tc>
                  <a:txBody>
                    <a:bodyPr/>
                    <a:lstStyle/>
                    <a:p>
                      <a:pPr algn="ctr" fontAlgn="ctr"/>
                      <a:r>
                        <a:rPr lang="zh-CN" altLang="en-US" sz="1200" b="1" u="none" strike="noStrike" dirty="0">
                          <a:effectLst/>
                          <a:latin typeface="+mj-ea"/>
                          <a:ea typeface="+mj-ea"/>
                        </a:rPr>
                        <a:t>年度</a:t>
                      </a:r>
                      <a:endParaRPr lang="zh-CN" altLang="en-US" sz="1200" b="1"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1200" b="1" u="none" strike="noStrike" dirty="0">
                          <a:effectLst/>
                          <a:latin typeface="+mj-ea"/>
                          <a:ea typeface="+mj-ea"/>
                        </a:rPr>
                        <a:t>生产</a:t>
                      </a:r>
                      <a:endParaRPr lang="zh-CN" altLang="en-US" sz="1200" b="1"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1200" b="1" u="none" strike="noStrike" dirty="0">
                          <a:effectLst/>
                          <a:latin typeface="+mj-ea"/>
                          <a:ea typeface="+mj-ea"/>
                        </a:rPr>
                        <a:t>消费</a:t>
                      </a:r>
                      <a:endParaRPr lang="zh-CN" altLang="en-US" sz="1200" b="1"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1200" b="1" u="none" strike="noStrike" dirty="0">
                          <a:effectLst/>
                          <a:latin typeface="+mj-ea"/>
                          <a:ea typeface="+mj-ea"/>
                        </a:rPr>
                        <a:t>供给</a:t>
                      </a:r>
                      <a:r>
                        <a:rPr lang="en-US" altLang="zh-CN" sz="1200" b="1" u="none" strike="noStrike" dirty="0">
                          <a:effectLst/>
                          <a:latin typeface="+mj-ea"/>
                          <a:ea typeface="+mj-ea"/>
                        </a:rPr>
                        <a:t>-</a:t>
                      </a:r>
                      <a:endParaRPr lang="en-US" altLang="zh-CN" sz="1200" b="1" u="none" strike="noStrike" dirty="0">
                        <a:effectLst/>
                        <a:latin typeface="+mj-ea"/>
                        <a:ea typeface="+mj-ea"/>
                      </a:endParaRPr>
                    </a:p>
                    <a:p>
                      <a:pPr algn="ctr" fontAlgn="ctr"/>
                      <a:r>
                        <a:rPr lang="zh-CN" altLang="en-US" sz="1200" b="1" u="none" strike="noStrike" dirty="0">
                          <a:effectLst/>
                          <a:latin typeface="+mj-ea"/>
                          <a:ea typeface="+mj-ea"/>
                        </a:rPr>
                        <a:t>需求</a:t>
                      </a:r>
                      <a:endParaRPr lang="zh-CN" altLang="en-US" sz="1200" b="1"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1200" b="1" u="none" strike="noStrike" dirty="0">
                          <a:effectLst/>
                          <a:latin typeface="+mj-ea"/>
                          <a:ea typeface="+mj-ea"/>
                        </a:rPr>
                        <a:t>过剩率      不足率</a:t>
                      </a:r>
                      <a:endParaRPr lang="zh-CN" altLang="en-US" sz="1200" b="1"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2007</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142.92</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132.27</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10.65</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7.45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2008</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138.57</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127.82</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10.75</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7.76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2012</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174.5</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164.8</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9.7</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5.56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2013</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194</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181</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13</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6.70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2014</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199</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187.24</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11.76</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5.91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dirty="0">
                          <a:effectLst/>
                          <a:latin typeface="+mj-ea"/>
                          <a:ea typeface="+mj-ea"/>
                        </a:rPr>
                        <a:t>2017</a:t>
                      </a:r>
                      <a:r>
                        <a:rPr lang="zh-CN" altLang="en-US" sz="1200" u="none" strike="noStrike" dirty="0">
                          <a:effectLst/>
                          <a:latin typeface="+mj-ea"/>
                          <a:ea typeface="+mj-ea"/>
                        </a:rPr>
                        <a:t>年</a:t>
                      </a:r>
                      <a:endParaRPr lang="zh-CN" altLang="en-US"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207.65</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219.16</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-11.51</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-5.54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2018</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220.53</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233.29</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-12.76</a:t>
                      </a:r>
                      <a:endParaRPr lang="en-US" altLang="zh-CN" sz="12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-5.79 </a:t>
                      </a:r>
                      <a:endParaRPr lang="en-US" altLang="zh-CN" sz="1200" b="0" i="0" u="none" strike="noStrike" dirty="0">
                        <a:solidFill>
                          <a:srgbClr val="000000"/>
                        </a:solidFill>
                        <a:effectLst/>
                        <a:latin typeface="+mj-ea"/>
                        <a:ea typeface="+mj-ea"/>
                      </a:endParaRPr>
                    </a:p>
                  </a:txBody>
                  <a:tcPr marL="9525" marR="9525" marT="9525" marB="0" anchor="ctr"/>
                </a:tc>
              </a:tr>
              <a:tr h="270894">
                <a:tc>
                  <a:txBody>
                    <a:bodyPr/>
                    <a:lstStyle/>
                    <a:p>
                      <a:pPr algn="ctr" fontAlgn="ctr"/>
                      <a:r>
                        <a:rPr lang="en-US" altLang="zh-CN" sz="1200" u="none" strike="noStrike">
                          <a:effectLst/>
                          <a:latin typeface="+mj-ea"/>
                          <a:ea typeface="+mj-ea"/>
                        </a:rPr>
                        <a:t>2021</a:t>
                      </a:r>
                      <a:r>
                        <a:rPr lang="zh-CN" altLang="en-US" sz="1200" u="none" strike="noStrike">
                          <a:effectLst/>
                          <a:latin typeface="+mj-ea"/>
                          <a:ea typeface="+mj-ea"/>
                        </a:rPr>
                        <a:t>年</a:t>
                      </a:r>
                      <a:endParaRPr lang="zh-CN" altLang="en-US"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261.12</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276.56</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a:effectLst/>
                          <a:latin typeface="+mj-ea"/>
                          <a:ea typeface="+mj-ea"/>
                        </a:rPr>
                        <a:t>-15.44</a:t>
                      </a:r>
                      <a:endParaRPr lang="en-US" altLang="zh-CN" sz="1200" b="0" i="0" u="none" strike="noStrike">
                        <a:solidFill>
                          <a:srgbClr val="000000"/>
                        </a:solidFill>
                        <a:effectLst/>
                        <a:latin typeface="+mj-ea"/>
                        <a:ea typeface="+mj-ea"/>
                      </a:endParaRPr>
                    </a:p>
                  </a:txBody>
                  <a:tcPr marL="9525" marR="9525" marT="9525" marB="0" anchor="ctr"/>
                </a:tc>
                <a:tc>
                  <a:txBody>
                    <a:bodyPr/>
                    <a:lstStyle/>
                    <a:p>
                      <a:pPr algn="ctr" fontAlgn="ctr"/>
                      <a:r>
                        <a:rPr lang="en-US" altLang="zh-CN" sz="1200" u="none" strike="noStrike" dirty="0">
                          <a:effectLst/>
                          <a:latin typeface="+mj-ea"/>
                          <a:ea typeface="+mj-ea"/>
                        </a:rPr>
                        <a:t>-5.91 </a:t>
                      </a:r>
                      <a:endParaRPr lang="en-US" altLang="zh-CN" sz="1200" b="0" i="0" u="none" strike="noStrike" dirty="0">
                        <a:solidFill>
                          <a:srgbClr val="000000"/>
                        </a:solidFill>
                        <a:effectLst/>
                        <a:latin typeface="+mj-ea"/>
                        <a:ea typeface="+mj-ea"/>
                      </a:endParaRPr>
                    </a:p>
                  </a:txBody>
                  <a:tcPr marL="9525" marR="9525" marT="9525" marB="0" anchor="ctr"/>
                </a:tc>
              </a:tr>
            </a:tbl>
          </a:graphicData>
        </a:graphic>
      </p:graphicFrame>
      <p:pic>
        <p:nvPicPr>
          <p:cNvPr id="2" name="图片 1" descr="微信截图_20221103085236"/>
          <p:cNvPicPr preferRelativeResize="0"/>
          <p:nvPr/>
        </p:nvPicPr>
        <p:blipFill>
          <a:blip r:embed="rId2"/>
          <a:stretch>
            <a:fillRect/>
          </a:stretch>
        </p:blipFill>
        <p:spPr>
          <a:xfrm>
            <a:off x="0" y="921600"/>
            <a:ext cx="5760000" cy="324000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全球镍需求结构</a:t>
            </a:r>
            <a:r>
              <a:rPr lang="en-US" altLang="zh-CN" dirty="0">
                <a:latin typeface="Microsoft YaHei" panose="020B0503020204020204" charset="-122"/>
                <a:ea typeface="Microsoft YaHei" panose="020B0503020204020204" charset="-122"/>
                <a:sym typeface="+mn-ea"/>
              </a:rPr>
              <a:t>--</a:t>
            </a:r>
            <a:r>
              <a:rPr lang="zh-CN" altLang="en-US" dirty="0">
                <a:latin typeface="Microsoft YaHei" panose="020B0503020204020204" charset="-122"/>
                <a:ea typeface="Microsoft YaHei" panose="020B0503020204020204" charset="-122"/>
              </a:rPr>
              <a:t>不锈钢</a:t>
            </a:r>
            <a:endParaRPr lang="zh-CN" altLang="en-US" dirty="0">
              <a:latin typeface="Microsoft YaHei" panose="020B0503020204020204" charset="-122"/>
              <a:ea typeface="Microsoft YaHei" panose="020B0503020204020204" charset="-122"/>
            </a:endParaRPr>
          </a:p>
        </p:txBody>
      </p:sp>
      <p:sp>
        <p:nvSpPr>
          <p:cNvPr id="9" name="文本框 8"/>
          <p:cNvSpPr txBox="1"/>
          <p:nvPr/>
        </p:nvSpPr>
        <p:spPr>
          <a:xfrm>
            <a:off x="0" y="4470484"/>
            <a:ext cx="9144000" cy="613694"/>
          </a:xfrm>
          <a:prstGeom prst="rect">
            <a:avLst/>
          </a:prstGeom>
          <a:noFill/>
          <a:ln>
            <a:noFill/>
          </a:ln>
        </p:spPr>
        <p:txBody>
          <a:bodyPr wrap="square">
            <a:spAutoFit/>
          </a:bodyPr>
          <a:lstStyle/>
          <a:p>
            <a:pPr indent="355600" algn="just">
              <a:lnSpc>
                <a:spcPct val="150000"/>
              </a:lnSpc>
              <a:spcBef>
                <a:spcPts val="600"/>
              </a:spcBef>
              <a:spcAft>
                <a:spcPts val="600"/>
              </a:spcAft>
            </a:pPr>
            <a:r>
              <a:rPr lang="zh-CN" altLang="en-US" sz="1200" kern="100" dirty="0">
                <a:effectLst/>
                <a:latin typeface="+mj-ea"/>
                <a:ea typeface="+mj-ea"/>
                <a:cs typeface="Times New Roman" panose="02020603050405020304" pitchFamily="18" charset="0"/>
              </a:rPr>
              <a:t>中国</a:t>
            </a:r>
            <a:r>
              <a:rPr lang="en-US" altLang="zh-CN" sz="1200" kern="100" dirty="0">
                <a:effectLst/>
                <a:latin typeface="+mj-ea"/>
                <a:ea typeface="+mj-ea"/>
                <a:cs typeface="Times New Roman" panose="02020603050405020304" pitchFamily="18" charset="0"/>
              </a:rPr>
              <a:t>2006</a:t>
            </a:r>
            <a:r>
              <a:rPr lang="zh-CN" altLang="en-US" sz="1200" kern="100" dirty="0">
                <a:effectLst/>
                <a:latin typeface="+mj-ea"/>
                <a:ea typeface="+mj-ea"/>
                <a:cs typeface="Times New Roman" panose="02020603050405020304" pitchFamily="18" charset="0"/>
              </a:rPr>
              <a:t>年成为全球第一大不锈钢生产国，</a:t>
            </a:r>
            <a:r>
              <a:rPr lang="en-US" altLang="zh-CN" sz="1200" kern="100" dirty="0">
                <a:effectLst/>
                <a:latin typeface="+mj-ea"/>
                <a:ea typeface="+mj-ea"/>
                <a:cs typeface="Times New Roman" panose="02020603050405020304" pitchFamily="18" charset="0"/>
              </a:rPr>
              <a:t> 2011</a:t>
            </a:r>
            <a:r>
              <a:rPr lang="zh-CN" altLang="en-US" sz="1200" kern="100" dirty="0">
                <a:effectLst/>
                <a:latin typeface="+mj-ea"/>
                <a:ea typeface="+mj-ea"/>
                <a:cs typeface="Times New Roman" panose="02020603050405020304" pitchFamily="18" charset="0"/>
              </a:rPr>
              <a:t>年，</a:t>
            </a:r>
            <a:r>
              <a:rPr lang="en-US" altLang="zh-CN" sz="1200" kern="100" dirty="0">
                <a:effectLst/>
                <a:latin typeface="+mj-ea"/>
                <a:ea typeface="+mj-ea"/>
                <a:cs typeface="Times New Roman" panose="02020603050405020304" pitchFamily="18" charset="0"/>
              </a:rPr>
              <a:t>2016</a:t>
            </a:r>
            <a:r>
              <a:rPr lang="zh-CN" altLang="en-US" sz="1200" kern="100" dirty="0">
                <a:effectLst/>
                <a:latin typeface="+mj-ea"/>
                <a:ea typeface="+mj-ea"/>
                <a:cs typeface="Times New Roman" panose="02020603050405020304" pitchFamily="18" charset="0"/>
              </a:rPr>
              <a:t>年，</a:t>
            </a:r>
            <a:r>
              <a:rPr lang="en-US" altLang="zh-CN" sz="1200" kern="100" dirty="0">
                <a:effectLst/>
                <a:latin typeface="+mj-ea"/>
                <a:ea typeface="+mj-ea"/>
                <a:cs typeface="Times New Roman" panose="02020603050405020304" pitchFamily="18" charset="0"/>
              </a:rPr>
              <a:t>2021</a:t>
            </a:r>
            <a:r>
              <a:rPr lang="zh-CN" altLang="en-US" sz="1200" kern="100" dirty="0">
                <a:effectLst/>
                <a:latin typeface="+mj-ea"/>
                <a:ea typeface="+mj-ea"/>
                <a:cs typeface="Times New Roman" panose="02020603050405020304" pitchFamily="18" charset="0"/>
              </a:rPr>
              <a:t>年更是分别跨过</a:t>
            </a:r>
            <a:r>
              <a:rPr lang="en-US" altLang="zh-CN" sz="1200" kern="100" dirty="0">
                <a:effectLst/>
                <a:latin typeface="+mj-ea"/>
                <a:ea typeface="+mj-ea"/>
                <a:cs typeface="Times New Roman" panose="02020603050405020304" pitchFamily="18" charset="0"/>
              </a:rPr>
              <a:t>1000</a:t>
            </a:r>
            <a:r>
              <a:rPr lang="zh-CN" altLang="en-US" sz="1200" kern="100" dirty="0">
                <a:effectLst/>
                <a:latin typeface="+mj-ea"/>
                <a:ea typeface="+mj-ea"/>
                <a:cs typeface="Times New Roman" panose="02020603050405020304" pitchFamily="18" charset="0"/>
              </a:rPr>
              <a:t>、</a:t>
            </a:r>
            <a:r>
              <a:rPr lang="en-US" altLang="zh-CN" sz="1200" kern="100" dirty="0">
                <a:effectLst/>
                <a:latin typeface="+mj-ea"/>
                <a:ea typeface="+mj-ea"/>
                <a:cs typeface="Times New Roman" panose="02020603050405020304" pitchFamily="18" charset="0"/>
              </a:rPr>
              <a:t>2000</a:t>
            </a:r>
            <a:r>
              <a:rPr lang="zh-CN" altLang="en-US" sz="1200" kern="100" dirty="0">
                <a:effectLst/>
                <a:latin typeface="+mj-ea"/>
                <a:ea typeface="+mj-ea"/>
                <a:cs typeface="Times New Roman" panose="02020603050405020304" pitchFamily="18" charset="0"/>
              </a:rPr>
              <a:t>、</a:t>
            </a:r>
            <a:r>
              <a:rPr lang="en-US" altLang="zh-CN" sz="1200" kern="100" dirty="0">
                <a:effectLst/>
                <a:latin typeface="+mj-ea"/>
                <a:ea typeface="+mj-ea"/>
                <a:cs typeface="Times New Roman" panose="02020603050405020304" pitchFamily="18" charset="0"/>
              </a:rPr>
              <a:t>3000</a:t>
            </a:r>
            <a:r>
              <a:rPr lang="zh-CN" altLang="en-US" sz="1200" kern="100" dirty="0">
                <a:effectLst/>
                <a:latin typeface="+mj-ea"/>
                <a:ea typeface="+mj-ea"/>
                <a:cs typeface="Times New Roman" panose="02020603050405020304" pitchFamily="18" charset="0"/>
              </a:rPr>
              <a:t>万吨的产量水平。在中印尼产能合作的大背景下，印尼</a:t>
            </a:r>
            <a:r>
              <a:rPr lang="en-US" altLang="zh-CN" sz="1200" kern="100" dirty="0">
                <a:effectLst/>
                <a:latin typeface="+mj-ea"/>
                <a:ea typeface="+mj-ea"/>
                <a:cs typeface="Times New Roman" panose="02020603050405020304" pitchFamily="18" charset="0"/>
              </a:rPr>
              <a:t>2022</a:t>
            </a:r>
            <a:r>
              <a:rPr lang="zh-CN" altLang="en-US" sz="1200" kern="100" dirty="0">
                <a:effectLst/>
                <a:latin typeface="+mj-ea"/>
                <a:ea typeface="+mj-ea"/>
                <a:cs typeface="Times New Roman" panose="02020603050405020304" pitchFamily="18" charset="0"/>
              </a:rPr>
              <a:t>年成为全球第二大不锈钢生产国；两国产量合计占比近三分之二。</a:t>
            </a:r>
            <a:endParaRPr lang="zh-CN" altLang="en-US" sz="1200" kern="100" dirty="0">
              <a:effectLst/>
              <a:latin typeface="+mj-ea"/>
              <a:ea typeface="+mj-ea"/>
              <a:cs typeface="Times New Roman" panose="02020603050405020304" pitchFamily="18" charset="0"/>
            </a:endParaRPr>
          </a:p>
        </p:txBody>
      </p:sp>
      <p:graphicFrame>
        <p:nvGraphicFramePr>
          <p:cNvPr id="2" name="表格 1"/>
          <p:cNvGraphicFramePr>
            <a:graphicFrameLocks noGrp="1"/>
          </p:cNvGraphicFramePr>
          <p:nvPr/>
        </p:nvGraphicFramePr>
        <p:xfrm>
          <a:off x="0" y="921600"/>
          <a:ext cx="9143996" cy="3548886"/>
        </p:xfrm>
        <a:graphic>
          <a:graphicData uri="http://schemas.openxmlformats.org/drawingml/2006/table">
            <a:tbl>
              <a:tblPr>
                <a:tableStyleId>{5C22544A-7EE6-4342-B048-85BDC9FD1C3A}</a:tableStyleId>
              </a:tblPr>
              <a:tblGrid>
                <a:gridCol w="1023846"/>
                <a:gridCol w="812015"/>
                <a:gridCol w="812015"/>
                <a:gridCol w="812015"/>
                <a:gridCol w="812015"/>
                <a:gridCol w="812015"/>
                <a:gridCol w="812015"/>
                <a:gridCol w="812015"/>
                <a:gridCol w="812015"/>
                <a:gridCol w="812015"/>
                <a:gridCol w="812015"/>
              </a:tblGrid>
              <a:tr h="322626">
                <a:tc rowSpan="3">
                  <a:txBody>
                    <a:bodyPr/>
                    <a:lstStyle/>
                    <a:p>
                      <a:pPr algn="ctr" fontAlgn="ctr"/>
                      <a:r>
                        <a:rPr lang="zh-CN" altLang="en-US" sz="1200" u="none" strike="noStrike" dirty="0">
                          <a:effectLst/>
                          <a:latin typeface="Microsoft YaHei" panose="020B0503020204020204" charset="-122"/>
                          <a:ea typeface="Microsoft YaHei" panose="020B0503020204020204" charset="-122"/>
                        </a:rPr>
                        <a:t>年度</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6">
                  <a:txBody>
                    <a:bodyPr/>
                    <a:lstStyle/>
                    <a:p>
                      <a:pPr algn="ctr" fontAlgn="ctr"/>
                      <a:r>
                        <a:rPr lang="zh-CN" altLang="en-US" sz="1200" u="none" strike="noStrike" dirty="0">
                          <a:effectLst/>
                          <a:latin typeface="Microsoft YaHei" panose="020B0503020204020204" charset="-122"/>
                          <a:ea typeface="Microsoft YaHei" panose="020B0503020204020204" charset="-122"/>
                        </a:rPr>
                        <a:t>不锈粗钢产量（万吨）</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c hMerge="1">
                  <a:tcPr/>
                </a:tc>
                <a:tc hMerge="1">
                  <a:tcPr/>
                </a:tc>
                <a:tc gridSpan="4">
                  <a:txBody>
                    <a:bodyPr/>
                    <a:lstStyle/>
                    <a:p>
                      <a:pPr algn="ctr" fontAlgn="ctr"/>
                      <a:r>
                        <a:rPr lang="zh-CN" altLang="en-US" sz="1200" u="none" strike="noStrike">
                          <a:effectLst/>
                          <a:latin typeface="Microsoft YaHei" panose="020B0503020204020204" charset="-122"/>
                          <a:ea typeface="Microsoft YaHei" panose="020B0503020204020204" charset="-122"/>
                        </a:rPr>
                        <a:t>产量占比</a:t>
                      </a: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hMerge="1">
                  <a:tcPr/>
                </a:tc>
                <a:tc hMerge="1">
                  <a:tcPr/>
                </a:tc>
              </a:tr>
              <a:tr h="322626">
                <a:tc vMerge="1">
                  <a:tcP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印尼</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algn="ctr" fontAlgn="ctr"/>
                      <a:r>
                        <a:rPr lang="zh-CN" altLang="en-US" sz="1200" u="none" strike="noStrike" dirty="0">
                          <a:effectLst/>
                          <a:latin typeface="Microsoft YaHei" panose="020B0503020204020204" charset="-122"/>
                          <a:ea typeface="Microsoft YaHei" panose="020B0503020204020204" charset="-122"/>
                        </a:rPr>
                        <a:t>中国</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日韩</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欧盟国家</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全球</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印尼</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印尼</a:t>
                      </a:r>
                      <a:r>
                        <a:rPr lang="en-US" altLang="zh-CN" sz="1200" u="none" strike="noStrike">
                          <a:effectLst/>
                          <a:latin typeface="Microsoft YaHei" panose="020B0503020204020204" charset="-122"/>
                          <a:ea typeface="Microsoft YaHei" panose="020B0503020204020204" charset="-122"/>
                        </a:rPr>
                        <a:t>+</a:t>
                      </a:r>
                      <a:r>
                        <a:rPr lang="zh-CN" altLang="en-US" sz="1200" u="none" strike="noStrike">
                          <a:effectLst/>
                          <a:latin typeface="Microsoft YaHei" panose="020B0503020204020204" charset="-122"/>
                          <a:ea typeface="Microsoft YaHei" panose="020B0503020204020204" charset="-122"/>
                        </a:rPr>
                        <a:t>中国</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日韩</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欧盟国家</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vMerge="1">
                  <a:tcPr/>
                </a:tc>
                <a:tc vMerge="1">
                  <a:tcPr/>
                </a:tc>
                <a:tc>
                  <a:txBody>
                    <a:bodyPr/>
                    <a:lstStyle/>
                    <a:p>
                      <a:pPr algn="ctr" fontAlgn="ctr"/>
                      <a:r>
                        <a:rPr lang="zh-CN" altLang="en-US" sz="1200" u="none" strike="noStrike">
                          <a:effectLst/>
                          <a:latin typeface="Microsoft YaHei" panose="020B0503020204020204" charset="-122"/>
                          <a:ea typeface="Microsoft YaHei" panose="020B0503020204020204" charset="-122"/>
                        </a:rPr>
                        <a:t>大陆</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台湾省</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vMerge="1">
                  <a:tcPr/>
                </a:tc>
                <a:tc vMerge="1">
                  <a:tcPr/>
                </a:tc>
                <a:tc vMerge="1">
                  <a:tcPr/>
                </a:tc>
                <a:tc vMerge="1">
                  <a:tcPr/>
                </a:tc>
                <a:tc vMerge="1">
                  <a:tcPr/>
                </a:tc>
                <a:tc vMerge="1">
                  <a:tcPr/>
                </a:tc>
                <a:tc vMerge="1">
                  <a:tcP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2015</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2,156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529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717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4,155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54.57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12.74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17.25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2016</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2,494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126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537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728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4,578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57.23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11.73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15.90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2017</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2,577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738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4,808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57.88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11.55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15.34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2018</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220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2,671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569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739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5,073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59.28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11.22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14.56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2019</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227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2,940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531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681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5,222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62.55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10.17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13.03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2020</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3,104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86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461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632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5,089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5.56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68.24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9.06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12.42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2021</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3,263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527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718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5,829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8.58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66.21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9.03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12.32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2626">
                <a:tc>
                  <a:txBody>
                    <a:bodyPr/>
                    <a:lstStyle/>
                    <a:p>
                      <a:pPr algn="ctr" fontAlgn="ctr"/>
                      <a:r>
                        <a:rPr lang="en-US" altLang="zh-CN" sz="1200" u="none" strike="noStrike">
                          <a:effectLst/>
                          <a:latin typeface="Microsoft YaHei" panose="020B0503020204020204" charset="-122"/>
                          <a:ea typeface="Microsoft YaHei" panose="020B0503020204020204" charset="-122"/>
                        </a:rPr>
                        <a:t>2022</a:t>
                      </a:r>
                      <a:r>
                        <a:rPr lang="zh-CN" altLang="en-US" sz="1200" u="none" strike="noStrike">
                          <a:effectLst/>
                          <a:latin typeface="Microsoft YaHei" panose="020B0503020204020204" charset="-122"/>
                          <a:ea typeface="Microsoft YaHei" panose="020B0503020204020204" charset="-122"/>
                        </a:rPr>
                        <a:t>年（上）</a:t>
                      </a:r>
                      <a:endParaRPr lang="zh-CN" altLang="en-US"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effectLst/>
                          <a:latin typeface="Microsoft YaHei" panose="020B0503020204020204" charset="-122"/>
                          <a:ea typeface="Microsoft YaHei" panose="020B0503020204020204" charset="-122"/>
                        </a:rPr>
                        <a:t>277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1,635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50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2,890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9.58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67.89 </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a:t>
                      </a:r>
                      <a:endParaRPr lang="en-US" altLang="zh-CN" sz="1200" b="0"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4"/>
          <p:cNvSpPr>
            <a:spLocks noGrp="1"/>
          </p:cNvSpPr>
          <p:nvPr>
            <p:ph type="title"/>
          </p:nvPr>
        </p:nvSpPr>
        <p:spPr>
          <a:xfrm>
            <a:off x="0" y="324057"/>
            <a:ext cx="9144000" cy="486085"/>
          </a:xfrm>
        </p:spPr>
        <p:txBody>
          <a:bodyPr/>
          <a:lstStyle/>
          <a:p>
            <a:r>
              <a:rPr dirty="0">
                <a:latin typeface="Microsoft YaHei" panose="020B0503020204020204" charset="-122"/>
                <a:ea typeface="Microsoft YaHei" panose="020B0503020204020204" charset="-122"/>
                <a:sym typeface="+mn-ea"/>
              </a:rPr>
              <a:t>全球镍需求结构</a:t>
            </a:r>
            <a:r>
              <a:rPr lang="en-US" altLang="zh-CN" dirty="0">
                <a:latin typeface="Microsoft YaHei" panose="020B0503020204020204" charset="-122"/>
                <a:ea typeface="Microsoft YaHei" panose="020B0503020204020204" charset="-122"/>
                <a:sym typeface="+mn-ea"/>
              </a:rPr>
              <a:t>--</a:t>
            </a:r>
            <a:r>
              <a:rPr dirty="0">
                <a:latin typeface="Microsoft YaHei" panose="020B0503020204020204" charset="-122"/>
                <a:ea typeface="Microsoft YaHei" panose="020B0503020204020204" charset="-122"/>
                <a:sym typeface="+mn-ea"/>
              </a:rPr>
              <a:t>动力电池</a:t>
            </a:r>
            <a:endParaRPr dirty="0">
              <a:latin typeface="Microsoft YaHei" panose="020B0503020204020204" charset="-122"/>
              <a:ea typeface="Microsoft YaHei" panose="020B0503020204020204" charset="-122"/>
            </a:endParaRPr>
          </a:p>
        </p:txBody>
      </p:sp>
      <p:pic>
        <p:nvPicPr>
          <p:cNvPr id="2" name="图片 1"/>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graphicFrame>
        <p:nvGraphicFramePr>
          <p:cNvPr id="5" name="表格 4"/>
          <p:cNvGraphicFramePr>
            <a:graphicFrameLocks noGrp="1"/>
          </p:cNvGraphicFramePr>
          <p:nvPr>
            <p:custDataLst>
              <p:tags r:id="rId2"/>
            </p:custDataLst>
          </p:nvPr>
        </p:nvGraphicFramePr>
        <p:xfrm>
          <a:off x="5760001" y="921601"/>
          <a:ext cx="3384001" cy="4221893"/>
        </p:xfrm>
        <a:graphic>
          <a:graphicData uri="http://schemas.openxmlformats.org/drawingml/2006/table">
            <a:tbl>
              <a:tblPr>
                <a:tableStyleId>{5C22544A-7EE6-4342-B048-85BDC9FD1C3A}</a:tableStyleId>
              </a:tblPr>
              <a:tblGrid>
                <a:gridCol w="877453"/>
                <a:gridCol w="900035"/>
                <a:gridCol w="958101"/>
                <a:gridCol w="648412"/>
              </a:tblGrid>
              <a:tr h="324761">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季度</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algn="ctr" fontAlgn="ctr"/>
                      <a:r>
                        <a:rPr lang="zh-CN" altLang="en-US" sz="1200" u="none" strike="noStrike" dirty="0">
                          <a:effectLst/>
                          <a:latin typeface="Microsoft YaHei" panose="020B0503020204020204" charset="-122"/>
                          <a:ea typeface="Microsoft YaHei" panose="020B0503020204020204" charset="-122"/>
                        </a:rPr>
                        <a:t>动力电池产量（</a:t>
                      </a:r>
                      <a:r>
                        <a:rPr lang="en-US" altLang="zh-CN" sz="1200" u="none" strike="noStrike" dirty="0">
                          <a:effectLst/>
                          <a:latin typeface="Microsoft YaHei" panose="020B0503020204020204" charset="-122"/>
                          <a:ea typeface="Microsoft YaHei" panose="020B0503020204020204" charset="-122"/>
                        </a:rPr>
                        <a:t>GWh</a:t>
                      </a:r>
                      <a:r>
                        <a:rPr lang="zh-CN" altLang="en-US" sz="1200" u="none" strike="noStrike" dirty="0">
                          <a:effectLst/>
                          <a:latin typeface="Microsoft YaHei" panose="020B0503020204020204" charset="-122"/>
                          <a:ea typeface="Microsoft YaHei" panose="020B0503020204020204" charset="-122"/>
                        </a:rPr>
                        <a:t>）</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三元</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占比（</a:t>
                      </a:r>
                      <a:r>
                        <a:rPr lang="en-US" altLang="zh-CN" sz="1200" u="none" strike="noStrike" dirty="0">
                          <a:effectLst/>
                          <a:latin typeface="Microsoft YaHei" panose="020B0503020204020204" charset="-122"/>
                          <a:ea typeface="Microsoft YaHei" panose="020B0503020204020204" charset="-122"/>
                        </a:rPr>
                        <a:t>%</a:t>
                      </a:r>
                      <a:r>
                        <a:rPr lang="zh-CN" altLang="en-US" sz="1200" u="none" strike="noStrike" dirty="0">
                          <a:effectLst/>
                          <a:latin typeface="Microsoft YaHei" panose="020B0503020204020204" charset="-122"/>
                          <a:ea typeface="Microsoft YaHei" panose="020B0503020204020204" charset="-122"/>
                        </a:rPr>
                        <a:t>）</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vMerge="1">
                  <a:tcPr/>
                </a:tc>
                <a:tc>
                  <a:txBody>
                    <a:bodyPr/>
                    <a:lstStyle/>
                    <a:p>
                      <a:pPr algn="ctr" fontAlgn="ctr"/>
                      <a:r>
                        <a:rPr lang="zh-CN" altLang="en-US" sz="1200" u="none" strike="noStrike">
                          <a:effectLst/>
                          <a:latin typeface="Microsoft YaHei" panose="020B0503020204020204" charset="-122"/>
                          <a:ea typeface="Microsoft YaHei" panose="020B0503020204020204" charset="-122"/>
                        </a:rPr>
                        <a:t>镍钴锂</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磷酸铁锂</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vMerge="1">
                  <a:tcP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20</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1</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6.13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2.13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74.12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20</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2</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9.08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6.13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59.58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20</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3</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12.39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9.63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55.99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20</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4</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21.29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16.23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56.43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21</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1</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17.75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14.89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54.12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21</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2</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19.07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22.74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45.49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21</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3</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25.99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33.93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43.28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21</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4</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31.00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53.79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36.50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22</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1</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38.00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62.50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37.74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22</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2</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44.90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60.70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42.40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324761">
                <a:tc>
                  <a:txBody>
                    <a:bodyPr/>
                    <a:lstStyle/>
                    <a:p>
                      <a:pPr algn="ctr" fontAlgn="ctr"/>
                      <a:r>
                        <a:rPr lang="en-US" altLang="zh-CN" sz="1200" u="none" strike="noStrike">
                          <a:effectLst/>
                          <a:latin typeface="Microsoft YaHei" panose="020B0503020204020204" charset="-122"/>
                          <a:ea typeface="Microsoft YaHei" panose="020B0503020204020204" charset="-122"/>
                        </a:rPr>
                        <a:t>22</a:t>
                      </a:r>
                      <a:r>
                        <a:rPr lang="zh-CN" altLang="en-US" sz="1200" u="none" strike="noStrike">
                          <a:effectLst/>
                          <a:latin typeface="Microsoft YaHei" panose="020B0503020204020204" charset="-122"/>
                          <a:ea typeface="Microsoft YaHei" panose="020B0503020204020204" charset="-122"/>
                        </a:rPr>
                        <a:t>年</a:t>
                      </a:r>
                      <a:r>
                        <a:rPr lang="en-US" altLang="zh-CN" sz="1200" u="none" strike="noStrike">
                          <a:effectLst/>
                          <a:latin typeface="Microsoft YaHei" panose="020B0503020204020204" charset="-122"/>
                          <a:ea typeface="Microsoft YaHei" panose="020B0503020204020204" charset="-122"/>
                        </a:rPr>
                        <a:t>3</a:t>
                      </a:r>
                      <a:r>
                        <a:rPr lang="zh-CN" altLang="en-US" sz="1200" u="none" strike="noStrike">
                          <a:effectLst/>
                          <a:latin typeface="Microsoft YaHei" panose="020B0503020204020204" charset="-122"/>
                          <a:ea typeface="Microsoft YaHei" panose="020B0503020204020204" charset="-122"/>
                        </a:rPr>
                        <a:t>季度</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buClrTx/>
                        <a:buSzTx/>
                        <a:buFontTx/>
                        <a:buNone/>
                      </a:pPr>
                      <a:r>
                        <a:rPr lang="en-US" altLang="zh-CN" sz="1200" b="0" dirty="0">
                          <a:effectLst/>
                          <a:latin typeface="Microsoft YaHei" panose="020B0503020204020204" charset="-122"/>
                          <a:ea typeface="Microsoft YaHei" panose="020B0503020204020204" charset="-122"/>
                        </a:rPr>
                        <a:t>60.20</a:t>
                      </a:r>
                      <a:endParaRPr lang="en-US" altLang="zh-CN" sz="1200" b="0" dirty="0">
                        <a:effectLst/>
                        <a:latin typeface="Microsoft YaHei" panose="020B0503020204020204" charset="-122"/>
                        <a:ea typeface="Microsoft YaHei" panose="020B0503020204020204" charset="-122"/>
                      </a:endParaRPr>
                    </a:p>
                  </a:txBody>
                  <a:tcPr marL="12700" marR="12700" marT="12700" anchor="ctr"/>
                </a:tc>
                <a:tc>
                  <a:txBody>
                    <a:bodyPr/>
                    <a:lstStyle/>
                    <a:p>
                      <a:pPr algn="ctr" fontAlgn="ctr">
                        <a:buClrTx/>
                        <a:buSzTx/>
                        <a:buFontTx/>
                        <a:buNone/>
                      </a:pPr>
                      <a:r>
                        <a:rPr lang="en-US" altLang="zh-CN" sz="1200" b="0" dirty="0">
                          <a:effectLst/>
                          <a:latin typeface="Microsoft YaHei" panose="020B0503020204020204" charset="-122"/>
                          <a:ea typeface="Microsoft YaHei" panose="020B0503020204020204" charset="-122"/>
                        </a:rPr>
                        <a:t>96.20</a:t>
                      </a:r>
                      <a:endParaRPr lang="en-US" altLang="zh-CN" sz="1200" b="0" dirty="0">
                        <a:effectLst/>
                        <a:latin typeface="Microsoft YaHei" panose="020B0503020204020204" charset="-122"/>
                        <a:ea typeface="Microsoft YaHei" panose="020B0503020204020204" charset="-122"/>
                      </a:endParaRPr>
                    </a:p>
                  </a:txBody>
                  <a:tcPr marL="12700" marR="12700" marT="12700" anchor="ctr"/>
                </a:tc>
                <a:tc>
                  <a:txBody>
                    <a:bodyPr/>
                    <a:lstStyle/>
                    <a:p>
                      <a:pPr algn="ctr" fontAlgn="ctr">
                        <a:buClrTx/>
                        <a:buSzTx/>
                        <a:buFontTx/>
                      </a:pPr>
                      <a:r>
                        <a:rPr lang="en-US" altLang="zh-CN" sz="1200" u="none" strike="noStrike" dirty="0">
                          <a:effectLst/>
                          <a:latin typeface="Microsoft YaHei" panose="020B0503020204020204" charset="-122"/>
                          <a:ea typeface="Microsoft YaHei" panose="020B0503020204020204" charset="-122"/>
                        </a:rPr>
                        <a:t>36.00 </a:t>
                      </a:r>
                      <a:endParaRPr lang="en-US" altLang="zh-CN" sz="1200" b="0" i="0" u="none" strike="noStrike" dirty="0">
                        <a:effectLst/>
                        <a:latin typeface="Microsoft YaHei" panose="020B0503020204020204" charset="-122"/>
                        <a:ea typeface="Microsoft YaHei" panose="020B0503020204020204" charset="-122"/>
                      </a:endParaRPr>
                    </a:p>
                  </a:txBody>
                  <a:tcPr marL="9525" marR="9525" marT="9525" marB="0" anchor="ctr"/>
                </a:tc>
              </a:tr>
            </a:tbl>
          </a:graphicData>
        </a:graphic>
      </p:graphicFrame>
      <p:sp>
        <p:nvSpPr>
          <p:cNvPr id="6" name="文本框 5"/>
          <p:cNvSpPr txBox="1"/>
          <p:nvPr/>
        </p:nvSpPr>
        <p:spPr>
          <a:xfrm>
            <a:off x="0" y="4207200"/>
            <a:ext cx="5591286" cy="890693"/>
          </a:xfrm>
          <a:prstGeom prst="rect">
            <a:avLst/>
          </a:prstGeom>
          <a:noFill/>
        </p:spPr>
        <p:txBody>
          <a:bodyPr wrap="square">
            <a:spAutoFit/>
          </a:bodyPr>
          <a:lstStyle/>
          <a:p>
            <a:pPr algn="just">
              <a:lnSpc>
                <a:spcPct val="150000"/>
              </a:lnSpc>
            </a:pPr>
            <a:r>
              <a:rPr lang="zh-CN" altLang="en-US" sz="1200" kern="100" dirty="0">
                <a:latin typeface="Microsoft YaHei" panose="020B0503020204020204" charset="-122"/>
                <a:ea typeface="Microsoft YaHei" panose="020B0503020204020204" charset="-122"/>
                <a:cs typeface="Times New Roman" panose="02020603050405020304" pitchFamily="18" charset="0"/>
              </a:rPr>
              <a:t>中国动力电池产量占全球产量的</a:t>
            </a:r>
            <a:r>
              <a:rPr lang="en-US" altLang="zh-CN" sz="1200" kern="100" dirty="0">
                <a:latin typeface="Microsoft YaHei" panose="020B0503020204020204" charset="-122"/>
                <a:ea typeface="Microsoft YaHei" panose="020B0503020204020204" charset="-122"/>
                <a:cs typeface="Times New Roman" panose="02020603050405020304" pitchFamily="18" charset="0"/>
              </a:rPr>
              <a:t>55%</a:t>
            </a:r>
            <a:r>
              <a:rPr lang="zh-CN" altLang="en-US" sz="1200" kern="100" dirty="0">
                <a:latin typeface="Microsoft YaHei" panose="020B0503020204020204" charset="-122"/>
                <a:ea typeface="Microsoft YaHei" panose="020B0503020204020204" charset="-122"/>
                <a:cs typeface="Times New Roman" panose="02020603050405020304" pitchFamily="18" charset="0"/>
              </a:rPr>
              <a:t>左右。</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2021</a:t>
            </a:r>
            <a:r>
              <a:rPr lang="zh-CN" altLang="en-US" sz="1200" kern="100" dirty="0">
                <a:latin typeface="Microsoft YaHei" panose="020B0503020204020204" charset="-122"/>
                <a:ea typeface="Microsoft YaHei" panose="020B0503020204020204" charset="-122"/>
                <a:cs typeface="Times New Roman" panose="02020603050405020304" pitchFamily="18" charset="0"/>
              </a:rPr>
              <a:t>年，</a:t>
            </a:r>
            <a:r>
              <a:rPr lang="en-US" altLang="zh-CN" sz="1200" kern="100" dirty="0">
                <a:latin typeface="Microsoft YaHei" panose="020B0503020204020204" charset="-122"/>
                <a:ea typeface="Microsoft YaHei" panose="020B0503020204020204" charset="-122"/>
                <a:cs typeface="Times New Roman" panose="02020603050405020304" pitchFamily="18" charset="0"/>
              </a:rPr>
              <a:t>2022</a:t>
            </a:r>
            <a:r>
              <a:rPr lang="zh-CN" altLang="en-US" sz="1200" kern="100" dirty="0">
                <a:latin typeface="Microsoft YaHei" panose="020B0503020204020204" charset="-122"/>
                <a:ea typeface="Microsoft YaHei" panose="020B0503020204020204" charset="-122"/>
                <a:cs typeface="Times New Roman" panose="02020603050405020304" pitchFamily="18" charset="0"/>
              </a:rPr>
              <a:t>年动力电池月均产量持续增长，目前已逼近</a:t>
            </a:r>
            <a:r>
              <a:rPr lang="en-US" altLang="zh-CN" sz="1200" kern="100" dirty="0">
                <a:latin typeface="Microsoft YaHei" panose="020B0503020204020204" charset="-122"/>
                <a:ea typeface="Microsoft YaHei" panose="020B0503020204020204" charset="-122"/>
                <a:cs typeface="Times New Roman" panose="02020603050405020304" pitchFamily="18" charset="0"/>
              </a:rPr>
              <a:t>40GWh</a:t>
            </a:r>
            <a:r>
              <a:rPr lang="zh-CN" altLang="en-US" sz="1200" kern="100" dirty="0">
                <a:latin typeface="Microsoft YaHei" panose="020B0503020204020204" charset="-122"/>
                <a:ea typeface="Microsoft YaHei" panose="020B0503020204020204" charset="-122"/>
                <a:cs typeface="Times New Roman" panose="02020603050405020304" pitchFamily="18" charset="0"/>
              </a:rPr>
              <a:t>；</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zh-CN" altLang="en-US" sz="1200" kern="100" dirty="0">
                <a:latin typeface="Microsoft YaHei" panose="020B0503020204020204" charset="-122"/>
                <a:ea typeface="Microsoft YaHei" panose="020B0503020204020204" charset="-122"/>
                <a:cs typeface="Times New Roman" panose="02020603050405020304" pitchFamily="18" charset="0"/>
              </a:rPr>
              <a:t>镍钴锂三元电池产量占比震荡下行，目前仅占四成左右。</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4"/>
          <p:cNvSpPr>
            <a:spLocks noGrp="1"/>
          </p:cNvSpPr>
          <p:nvPr>
            <p:ph type="title"/>
          </p:nvPr>
        </p:nvSpPr>
        <p:spPr>
          <a:xfrm>
            <a:off x="0" y="324057"/>
            <a:ext cx="9144000" cy="486085"/>
          </a:xfrm>
        </p:spPr>
        <p:txBody>
          <a:bodyPr/>
          <a:lstStyle/>
          <a:p>
            <a:r>
              <a:rPr>
                <a:latin typeface="Microsoft YaHei" panose="020B0503020204020204" charset="-122"/>
                <a:ea typeface="Microsoft YaHei" panose="020B0503020204020204" charset="-122"/>
                <a:sym typeface="+mn-ea"/>
              </a:rPr>
              <a:t>印尼占全球镍产量的近四成</a:t>
            </a:r>
            <a:endParaRPr>
              <a:latin typeface="Microsoft YaHei" panose="020B0503020204020204" charset="-122"/>
              <a:ea typeface="Microsoft YaHei" panose="020B0503020204020204" charset="-122"/>
              <a:sym typeface="+mn-ea"/>
            </a:endParaRPr>
          </a:p>
        </p:txBody>
      </p:sp>
      <p:graphicFrame>
        <p:nvGraphicFramePr>
          <p:cNvPr id="3" name="表格 2"/>
          <p:cNvGraphicFramePr>
            <a:graphicFrameLocks noGrp="1"/>
          </p:cNvGraphicFramePr>
          <p:nvPr>
            <p:custDataLst>
              <p:tags r:id="rId1"/>
            </p:custDataLst>
          </p:nvPr>
        </p:nvGraphicFramePr>
        <p:xfrm>
          <a:off x="0" y="921600"/>
          <a:ext cx="9144001" cy="3419289"/>
        </p:xfrm>
        <a:graphic>
          <a:graphicData uri="http://schemas.openxmlformats.org/drawingml/2006/table">
            <a:tbl>
              <a:tblPr>
                <a:tableStyleId>{5C22544A-7EE6-4342-B048-85BDC9FD1C3A}</a:tableStyleId>
              </a:tblPr>
              <a:tblGrid>
                <a:gridCol w="1573595"/>
                <a:gridCol w="1109587"/>
                <a:gridCol w="1109587"/>
                <a:gridCol w="1432375"/>
                <a:gridCol w="1497941"/>
                <a:gridCol w="1089412"/>
                <a:gridCol w="1331504"/>
              </a:tblGrid>
              <a:tr h="379921">
                <a:tc>
                  <a:txBody>
                    <a:bodyPr/>
                    <a:lstStyle/>
                    <a:p>
                      <a:pPr algn="ctr" fontAlgn="ctr"/>
                      <a:r>
                        <a:rPr lang="zh-CN" altLang="en-US" sz="1200" u="none" strike="noStrike" dirty="0">
                          <a:effectLst/>
                          <a:latin typeface="Microsoft YaHei" panose="020B0503020204020204" charset="-122"/>
                          <a:ea typeface="Microsoft YaHei" panose="020B0503020204020204" charset="-122"/>
                        </a:rPr>
                        <a:t>年度</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印尼产量</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全球产量</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印尼占比</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印尼增量</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全球增量</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增量占比（</a:t>
                      </a:r>
                      <a:r>
                        <a:rPr lang="en-US" altLang="zh-CN" sz="1200" b="1" u="none" strike="noStrike" dirty="0">
                          <a:solidFill>
                            <a:srgbClr val="FF0000"/>
                          </a:solidFill>
                          <a:effectLst/>
                          <a:latin typeface="Microsoft YaHei" panose="020B0503020204020204" charset="-122"/>
                          <a:ea typeface="Microsoft YaHei" panose="020B0503020204020204" charset="-122"/>
                        </a:rPr>
                        <a:t>%</a:t>
                      </a:r>
                      <a:r>
                        <a:rPr lang="zh-CN" altLang="en-US" sz="1200" b="1" u="none" strike="noStrike" dirty="0">
                          <a:solidFill>
                            <a:srgbClr val="FF0000"/>
                          </a:solidFill>
                          <a:effectLst/>
                          <a:latin typeface="Microsoft YaHei" panose="020B0503020204020204" charset="-122"/>
                          <a:ea typeface="Microsoft YaHei" panose="020B0503020204020204" charset="-122"/>
                        </a:rPr>
                        <a:t>）</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u="none" strike="noStrike">
                          <a:effectLst/>
                          <a:latin typeface="Microsoft YaHei" panose="020B0503020204020204" charset="-122"/>
                          <a:ea typeface="Microsoft YaHei" panose="020B0503020204020204" charset="-122"/>
                        </a:rPr>
                        <a:t>2015</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197.3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1.27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2016</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8.8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198.4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4.44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6.30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1.04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605.77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b="1" u="none" strike="noStrike">
                          <a:solidFill>
                            <a:srgbClr val="FF0000"/>
                          </a:solidFill>
                          <a:effectLst/>
                          <a:latin typeface="Microsoft YaHei" panose="020B0503020204020204" charset="-122"/>
                          <a:ea typeface="Microsoft YaHei" panose="020B0503020204020204" charset="-122"/>
                        </a:rPr>
                        <a:t>2017</a:t>
                      </a:r>
                      <a:r>
                        <a:rPr lang="zh-CN" altLang="en-US" sz="1200" b="1" u="none" strike="noStrike">
                          <a:solidFill>
                            <a:srgbClr val="FF0000"/>
                          </a:solidFill>
                          <a:effectLst/>
                          <a:latin typeface="Microsoft YaHei" panose="020B0503020204020204" charset="-122"/>
                          <a:ea typeface="Microsoft YaHei" panose="020B0503020204020204" charset="-122"/>
                        </a:rPr>
                        <a:t>年</a:t>
                      </a:r>
                      <a:endParaRPr lang="zh-CN" altLang="en-US"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a:solidFill>
                            <a:srgbClr val="FF0000"/>
                          </a:solidFill>
                          <a:effectLst/>
                          <a:latin typeface="Microsoft YaHei" panose="020B0503020204020204" charset="-122"/>
                          <a:ea typeface="Microsoft YaHei" panose="020B0503020204020204" charset="-122"/>
                        </a:rPr>
                        <a:t>19.0 </a:t>
                      </a:r>
                      <a:endParaRPr lang="en-US" altLang="zh-CN"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a:solidFill>
                            <a:srgbClr val="FF0000"/>
                          </a:solidFill>
                          <a:effectLst/>
                          <a:latin typeface="Microsoft YaHei" panose="020B0503020204020204" charset="-122"/>
                          <a:ea typeface="Microsoft YaHei" panose="020B0503020204020204" charset="-122"/>
                        </a:rPr>
                        <a:t>207.7 </a:t>
                      </a:r>
                      <a:endParaRPr lang="en-US" altLang="zh-CN"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a:solidFill>
                            <a:srgbClr val="FF0000"/>
                          </a:solidFill>
                          <a:effectLst/>
                          <a:latin typeface="Microsoft YaHei" panose="020B0503020204020204" charset="-122"/>
                          <a:ea typeface="Microsoft YaHei" panose="020B0503020204020204" charset="-122"/>
                        </a:rPr>
                        <a:t>9.15 </a:t>
                      </a:r>
                      <a:endParaRPr lang="en-US" altLang="zh-CN"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10.20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a:solidFill>
                            <a:srgbClr val="FF0000"/>
                          </a:solidFill>
                          <a:effectLst/>
                          <a:latin typeface="Microsoft YaHei" panose="020B0503020204020204" charset="-122"/>
                          <a:ea typeface="Microsoft YaHei" panose="020B0503020204020204" charset="-122"/>
                        </a:rPr>
                        <a:t>9.30 </a:t>
                      </a:r>
                      <a:endParaRPr lang="en-US" altLang="zh-CN"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109.68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u="none" strike="noStrike">
                          <a:effectLst/>
                          <a:latin typeface="Microsoft YaHei" panose="020B0503020204020204" charset="-122"/>
                          <a:ea typeface="Microsoft YaHei" panose="020B0503020204020204" charset="-122"/>
                        </a:rPr>
                        <a:t>2018</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26.0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220.5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11.79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12.88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54.35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u="none" strike="noStrike">
                          <a:effectLst/>
                          <a:latin typeface="Microsoft YaHei" panose="020B0503020204020204" charset="-122"/>
                          <a:ea typeface="Microsoft YaHei" panose="020B0503020204020204" charset="-122"/>
                        </a:rPr>
                        <a:t>2019</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237.0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14.99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9.52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16.47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57.77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u="none" strike="noStrike">
                          <a:effectLst/>
                          <a:latin typeface="Microsoft YaHei" panose="020B0503020204020204" charset="-122"/>
                          <a:ea typeface="Microsoft YaHei" panose="020B0503020204020204" charset="-122"/>
                        </a:rPr>
                        <a:t>2020</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57.2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248.0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23.06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21.66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196.95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2021</a:t>
                      </a:r>
                      <a:r>
                        <a:rPr lang="zh-CN" altLang="en-US" sz="1200" b="1" u="none" strike="noStrike" dirty="0">
                          <a:solidFill>
                            <a:srgbClr val="FF0000"/>
                          </a:solidFill>
                          <a:effectLst/>
                          <a:latin typeface="Microsoft YaHei" panose="020B0503020204020204" charset="-122"/>
                          <a:ea typeface="Microsoft YaHei" panose="020B0503020204020204" charset="-122"/>
                        </a:rPr>
                        <a:t>年</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84.2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261.1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32.25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27.02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13.12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205.95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379921">
                <a:tc>
                  <a:txBody>
                    <a:bodyPr/>
                    <a:lstStyle/>
                    <a:p>
                      <a:pPr algn="ctr" fontAlgn="ctr"/>
                      <a:r>
                        <a:rPr lang="en-US" altLang="zh-CN" sz="1200" u="none" strike="noStrike" dirty="0">
                          <a:effectLst/>
                          <a:latin typeface="Microsoft YaHei" panose="020B0503020204020204" charset="-122"/>
                          <a:ea typeface="Microsoft YaHei" panose="020B0503020204020204" charset="-122"/>
                        </a:rPr>
                        <a:t>2022</a:t>
                      </a:r>
                      <a:r>
                        <a:rPr lang="zh-CN" altLang="en-US" sz="1200" u="none" strike="noStrike" dirty="0">
                          <a:effectLst/>
                          <a:latin typeface="Microsoft YaHei" panose="020B0503020204020204" charset="-122"/>
                          <a:ea typeface="Microsoft YaHei" panose="020B0503020204020204" charset="-122"/>
                        </a:rPr>
                        <a:t>年（预计）</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116.0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304.0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38.16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31.80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42.88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74.16 </a:t>
                      </a:r>
                      <a:endParaRPr lang="en-US" altLang="zh-CN" sz="1200" b="1"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
        <p:nvSpPr>
          <p:cNvPr id="4" name="文本框 3"/>
          <p:cNvSpPr txBox="1"/>
          <p:nvPr/>
        </p:nvSpPr>
        <p:spPr>
          <a:xfrm>
            <a:off x="0" y="4542444"/>
            <a:ext cx="9144635" cy="276999"/>
          </a:xfrm>
          <a:prstGeom prst="rect">
            <a:avLst/>
          </a:prstGeom>
          <a:noFill/>
        </p:spPr>
        <p:txBody>
          <a:bodyPr wrap="square">
            <a:spAutoFit/>
          </a:bodyPr>
          <a:lstStyle/>
          <a:p>
            <a:pPr algn="ctr"/>
            <a:r>
              <a:rPr lang="en-US" altLang="zh-CN" sz="1200" b="1" kern="100" dirty="0">
                <a:latin typeface="Microsoft YaHei" panose="020B0503020204020204" charset="-122"/>
                <a:ea typeface="Microsoft YaHei" panose="020B0503020204020204" charset="-122"/>
                <a:cs typeface="Times New Roman" panose="02020603050405020304" pitchFamily="18" charset="0"/>
              </a:rPr>
              <a:t>2016</a:t>
            </a:r>
            <a:r>
              <a:rPr lang="zh-CN" altLang="en-US" sz="1200" b="1" kern="100" dirty="0">
                <a:latin typeface="Microsoft YaHei" panose="020B0503020204020204" charset="-122"/>
                <a:ea typeface="Microsoft YaHei" panose="020B0503020204020204" charset="-122"/>
                <a:cs typeface="Times New Roman" panose="02020603050405020304" pitchFamily="18" charset="0"/>
              </a:rPr>
              <a:t>年以来，全球精炼镍的增长，主要由印尼提供。</a:t>
            </a:r>
            <a:endParaRPr lang="zh-CN" altLang="en-US" sz="1200" b="1" kern="100" dirty="0">
              <a:latin typeface="Microsoft YaHei" panose="020B0503020204020204" charset="-122"/>
              <a:ea typeface="Microsoft YaHei" panose="020B0503020204020204" charset="-122"/>
              <a:cs typeface="Times New Roman" panose="02020603050405020304" pitchFamily="18" charset="0"/>
            </a:endParaRPr>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4"/>
          <p:cNvSpPr>
            <a:spLocks noGrp="1"/>
          </p:cNvSpPr>
          <p:nvPr>
            <p:ph type="title"/>
          </p:nvPr>
        </p:nvSpPr>
        <p:spPr>
          <a:xfrm>
            <a:off x="0" y="324057"/>
            <a:ext cx="9144000" cy="486085"/>
          </a:xfrm>
        </p:spPr>
        <p:txBody>
          <a:bodyPr/>
          <a:lstStyle/>
          <a:p>
            <a:r>
              <a:rPr>
                <a:latin typeface="Microsoft YaHei" panose="020B0503020204020204" charset="-122"/>
                <a:ea typeface="Microsoft YaHei" panose="020B0503020204020204" charset="-122"/>
                <a:sym typeface="+mn-ea"/>
              </a:rPr>
              <a:t>印尼对全球镍供应链稳定性的核心作用</a:t>
            </a:r>
            <a:endParaRPr>
              <a:latin typeface="Microsoft YaHei" panose="020B0503020204020204" charset="-122"/>
              <a:ea typeface="Microsoft YaHei" panose="020B0503020204020204" charset="-122"/>
              <a:sym typeface="+mn-ea"/>
            </a:endParaRPr>
          </a:p>
        </p:txBody>
      </p:sp>
      <p:pic>
        <p:nvPicPr>
          <p:cNvPr id="4" name="图片 3"/>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00" y="921600"/>
            <a:ext cx="3383999" cy="3240000"/>
          </a:xfrm>
          <a:prstGeom prst="rect">
            <a:avLst/>
          </a:prstGeom>
        </p:spPr>
      </p:pic>
      <p:sp>
        <p:nvSpPr>
          <p:cNvPr id="8" name="文本框 7"/>
          <p:cNvSpPr txBox="1"/>
          <p:nvPr/>
        </p:nvSpPr>
        <p:spPr>
          <a:xfrm>
            <a:off x="5956051" y="4161600"/>
            <a:ext cx="2991896" cy="461665"/>
          </a:xfrm>
          <a:prstGeom prst="rect">
            <a:avLst/>
          </a:prstGeom>
          <a:solidFill>
            <a:schemeClr val="bg1"/>
          </a:solidFill>
        </p:spPr>
        <p:txBody>
          <a:bodyPr wrap="square">
            <a:spAutoFit/>
          </a:bodyPr>
          <a:lstStyle/>
          <a:p>
            <a:r>
              <a:rPr lang="zh-CN" altLang="en-US" sz="1200" dirty="0">
                <a:latin typeface="Microsoft YaHei" panose="020B0503020204020204" charset="-122"/>
                <a:ea typeface="Microsoft YaHei" panose="020B0503020204020204" charset="-122"/>
              </a:rPr>
              <a:t>红土镍矿表层矿因含镍低，</a:t>
            </a:r>
            <a:r>
              <a:rPr lang="zh-CN" altLang="zh-CN" sz="1200" dirty="0">
                <a:latin typeface="Microsoft YaHei" panose="020B0503020204020204" charset="-122"/>
                <a:ea typeface="Microsoft YaHei" panose="020B0503020204020204" charset="-122"/>
              </a:rPr>
              <a:t>冶炼传统不锈钢</a:t>
            </a:r>
            <a:r>
              <a:rPr lang="zh-CN" altLang="en-US" sz="1200" dirty="0">
                <a:latin typeface="Microsoft YaHei" panose="020B0503020204020204" charset="-122"/>
                <a:ea typeface="Microsoft YaHei" panose="020B0503020204020204" charset="-122"/>
              </a:rPr>
              <a:t>的</a:t>
            </a:r>
            <a:r>
              <a:rPr lang="zh-CN" altLang="zh-CN" sz="1200" dirty="0">
                <a:latin typeface="Microsoft YaHei" panose="020B0503020204020204" charset="-122"/>
                <a:ea typeface="Microsoft YaHei" panose="020B0503020204020204" charset="-122"/>
              </a:rPr>
              <a:t>价值较低，</a:t>
            </a:r>
            <a:r>
              <a:rPr lang="zh-CN" altLang="en-US" sz="1200" dirty="0">
                <a:latin typeface="Microsoft YaHei" panose="020B0503020204020204" charset="-122"/>
                <a:ea typeface="Microsoft YaHei" panose="020B0503020204020204" charset="-122"/>
              </a:rPr>
              <a:t>普遍</a:t>
            </a:r>
            <a:r>
              <a:rPr lang="zh-CN" altLang="zh-CN" sz="1200" dirty="0">
                <a:latin typeface="Microsoft YaHei" panose="020B0503020204020204" charset="-122"/>
                <a:ea typeface="Microsoft YaHei" panose="020B0503020204020204" charset="-122"/>
              </a:rPr>
              <a:t>废弃</a:t>
            </a:r>
            <a:endParaRPr lang="en-US" altLang="zh-CN" sz="1200" dirty="0">
              <a:latin typeface="Microsoft YaHei" panose="020B0503020204020204" charset="-122"/>
              <a:ea typeface="Microsoft YaHei" panose="020B0503020204020204" charset="-122"/>
            </a:endParaRPr>
          </a:p>
        </p:txBody>
      </p:sp>
      <p:sp>
        <p:nvSpPr>
          <p:cNvPr id="9" name="文本框 8"/>
          <p:cNvSpPr txBox="1"/>
          <p:nvPr/>
        </p:nvSpPr>
        <p:spPr>
          <a:xfrm>
            <a:off x="1497204" y="4221900"/>
            <a:ext cx="2990949" cy="276999"/>
          </a:xfrm>
          <a:prstGeom prst="rect">
            <a:avLst/>
          </a:prstGeom>
          <a:solidFill>
            <a:schemeClr val="bg1"/>
          </a:solidFill>
        </p:spPr>
        <p:txBody>
          <a:bodyPr wrap="square">
            <a:spAutoFit/>
          </a:bodyPr>
          <a:lstStyle/>
          <a:p>
            <a:r>
              <a:rPr lang="zh-CN" altLang="en-US" sz="1200" dirty="0">
                <a:latin typeface="Microsoft YaHei" panose="020B0503020204020204" charset="-122"/>
                <a:ea typeface="Microsoft YaHei" panose="020B0503020204020204" charset="-122"/>
              </a:rPr>
              <a:t>印尼镍矿探明储量呈现增加态势</a:t>
            </a:r>
            <a:endParaRPr lang="en-US" altLang="zh-CN" sz="1200" dirty="0">
              <a:latin typeface="Microsoft YaHei" panose="020B0503020204020204" charset="-122"/>
              <a:ea typeface="Microsoft YaHei" panose="020B0503020204020204"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21600"/>
            <a:ext cx="9144000" cy="4425761"/>
          </a:xfrm>
          <a:prstGeom prst="rect">
            <a:avLst/>
          </a:prstGeom>
        </p:spPr>
      </p:pic>
      <p:sp>
        <p:nvSpPr>
          <p:cNvPr id="7"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印尼在全球的地理位置</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4"/>
          <p:cNvSpPr>
            <a:spLocks noGrp="1"/>
          </p:cNvSpPr>
          <p:nvPr>
            <p:ph type="title"/>
          </p:nvPr>
        </p:nvSpPr>
        <p:spPr>
          <a:xfrm>
            <a:off x="0" y="324057"/>
            <a:ext cx="9144000" cy="486085"/>
          </a:xfrm>
        </p:spPr>
        <p:txBody>
          <a:bodyPr/>
          <a:lstStyle/>
          <a:p>
            <a:r>
              <a:rPr>
                <a:latin typeface="Microsoft YaHei" panose="020B0503020204020204" charset="-122"/>
                <a:ea typeface="Microsoft YaHei" panose="020B0503020204020204" charset="-122"/>
                <a:sym typeface="+mn-ea"/>
              </a:rPr>
              <a:t>印尼镍产业深刻影响全球镍价形成机制</a:t>
            </a:r>
            <a:endParaRPr>
              <a:latin typeface="Microsoft YaHei" panose="020B0503020204020204" charset="-122"/>
              <a:ea typeface="Microsoft YaHei" panose="020B0503020204020204" charset="-122"/>
              <a:sym typeface="+mn-ea"/>
            </a:endParaRPr>
          </a:p>
        </p:txBody>
      </p:sp>
      <p:pic>
        <p:nvPicPr>
          <p:cNvPr id="3" name="图片 2"/>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sp>
        <p:nvSpPr>
          <p:cNvPr id="6" name="文本框 5"/>
          <p:cNvSpPr txBox="1"/>
          <p:nvPr/>
        </p:nvSpPr>
        <p:spPr>
          <a:xfrm>
            <a:off x="20097" y="4359068"/>
            <a:ext cx="9144635" cy="460375"/>
          </a:xfrm>
          <a:prstGeom prst="rect">
            <a:avLst/>
          </a:prstGeom>
          <a:noFill/>
        </p:spPr>
        <p:txBody>
          <a:bodyPr wrap="square">
            <a:spAutoFit/>
          </a:bodyPr>
          <a:lstStyle/>
          <a:p>
            <a:pPr algn="just"/>
            <a:r>
              <a:rPr lang="en-US" altLang="zh-CN" sz="1200" b="1" kern="100" dirty="0">
                <a:latin typeface="Microsoft YaHei" panose="020B0503020204020204" charset="-122"/>
                <a:ea typeface="Microsoft YaHei" panose="020B0503020204020204" charset="-122"/>
                <a:cs typeface="Times New Roman" panose="02020603050405020304" pitchFamily="18" charset="0"/>
              </a:rPr>
              <a:t>       </a:t>
            </a:r>
            <a:r>
              <a:rPr lang="zh-CN" sz="1200" kern="100" dirty="0">
                <a:latin typeface="Microsoft YaHei" panose="020B0503020204020204" charset="-122"/>
                <a:ea typeface="Microsoft YaHei" panose="020B0503020204020204" charset="-122"/>
                <a:cs typeface="Times New Roman" panose="02020603050405020304" pitchFamily="18" charset="0"/>
              </a:rPr>
              <a:t>印尼、中国所生产的镍生铁已占到全球精炼镍产量五成以上，全球镍价形成机制也正在调整</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需引入新的交易品种</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二级镍（镍生铁），这将是的镍价形成机制更趋完善，减少发生极端单边行情的风险。</a:t>
            </a:r>
            <a:endParaRPr lang="zh-CN" altLang="en-US" sz="1200" kern="100" dirty="0">
              <a:latin typeface="Microsoft YaHei" panose="020B0503020204020204" charset="-122"/>
              <a:ea typeface="Microsoft YaHei" panose="020B0503020204020204" charset="-122"/>
              <a:cs typeface="Times New Roman" panose="02020603050405020304" pitchFamily="18" charset="0"/>
            </a:endParaRPr>
          </a:p>
        </p:txBody>
      </p:sp>
      <p:graphicFrame>
        <p:nvGraphicFramePr>
          <p:cNvPr id="4" name="表格 3"/>
          <p:cNvGraphicFramePr>
            <a:graphicFrameLocks noGrp="1"/>
          </p:cNvGraphicFramePr>
          <p:nvPr/>
        </p:nvGraphicFramePr>
        <p:xfrm>
          <a:off x="5760000" y="921600"/>
          <a:ext cx="3384001" cy="3240000"/>
        </p:xfrm>
        <a:graphic>
          <a:graphicData uri="http://schemas.openxmlformats.org/drawingml/2006/table">
            <a:tbl>
              <a:tblPr>
                <a:tableStyleId>{5C22544A-7EE6-4342-B048-85BDC9FD1C3A}</a:tableStyleId>
              </a:tblPr>
              <a:tblGrid>
                <a:gridCol w="731235"/>
                <a:gridCol w="618806"/>
                <a:gridCol w="556797"/>
                <a:gridCol w="722056"/>
                <a:gridCol w="755107"/>
              </a:tblGrid>
              <a:tr h="282857">
                <a:tc rowSpan="2">
                  <a:txBody>
                    <a:bodyPr/>
                    <a:lstStyle/>
                    <a:p>
                      <a:pPr algn="ctr" fontAlgn="ctr"/>
                      <a:r>
                        <a:rPr lang="zh-CN" altLang="en-US" sz="1200" u="none" strike="noStrike" dirty="0">
                          <a:effectLst/>
                          <a:latin typeface="Microsoft YaHei" panose="020B0503020204020204" charset="-122"/>
                          <a:ea typeface="Microsoft YaHei" panose="020B0503020204020204" charset="-122"/>
                        </a:rPr>
                        <a:t>年度</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gridSpan="2">
                  <a:txBody>
                    <a:bodyPr/>
                    <a:lstStyle/>
                    <a:p>
                      <a:pPr algn="ctr" fontAlgn="ctr"/>
                      <a:r>
                        <a:rPr lang="zh-CN" altLang="en-US" sz="1200" u="none" strike="noStrike" dirty="0">
                          <a:effectLst/>
                          <a:latin typeface="Microsoft YaHei" panose="020B0503020204020204" charset="-122"/>
                          <a:ea typeface="Microsoft YaHei" panose="020B0503020204020204" charset="-122"/>
                        </a:rPr>
                        <a:t>镍铁产量（万吨）</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hMerge="1">
                  <a:tcP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全球精炼镍产量（万吨）</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rowSpan="2">
                  <a:txBody>
                    <a:bodyPr/>
                    <a:lstStyle/>
                    <a:p>
                      <a:pPr algn="ctr" fontAlgn="ctr"/>
                      <a:r>
                        <a:rPr lang="zh-CN" altLang="en-US" sz="1200" u="none" strike="noStrike">
                          <a:effectLst/>
                          <a:latin typeface="Microsoft YaHei" panose="020B0503020204020204" charset="-122"/>
                          <a:ea typeface="Microsoft YaHei" panose="020B0503020204020204" charset="-122"/>
                        </a:rPr>
                        <a:t>中国</a:t>
                      </a:r>
                      <a:r>
                        <a:rPr lang="en-US" altLang="zh-CN" sz="1200" u="none" strike="noStrike">
                          <a:effectLst/>
                          <a:latin typeface="Microsoft YaHei" panose="020B0503020204020204" charset="-122"/>
                          <a:ea typeface="Microsoft YaHei" panose="020B0503020204020204" charset="-122"/>
                        </a:rPr>
                        <a:t>+</a:t>
                      </a:r>
                      <a:r>
                        <a:rPr lang="zh-CN" altLang="en-US" sz="1200" u="none" strike="noStrike">
                          <a:effectLst/>
                          <a:latin typeface="Microsoft YaHei" panose="020B0503020204020204" charset="-122"/>
                          <a:ea typeface="Microsoft YaHei" panose="020B0503020204020204" charset="-122"/>
                        </a:rPr>
                        <a:t>印尼       产量占比（</a:t>
                      </a:r>
                      <a:r>
                        <a:rPr lang="en-US" altLang="zh-CN" sz="1200" u="none" strike="noStrike">
                          <a:effectLst/>
                          <a:latin typeface="Microsoft YaHei" panose="020B0503020204020204" charset="-122"/>
                          <a:ea typeface="Microsoft YaHei" panose="020B0503020204020204" charset="-122"/>
                        </a:rPr>
                        <a:t>%</a:t>
                      </a:r>
                      <a:r>
                        <a:rPr lang="zh-CN" altLang="en-US" sz="1200" u="none" strike="noStrike">
                          <a:effectLst/>
                          <a:latin typeface="Microsoft YaHei" panose="020B0503020204020204" charset="-122"/>
                          <a:ea typeface="Microsoft YaHei" panose="020B0503020204020204" charset="-122"/>
                        </a:rPr>
                        <a:t>）</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470572">
                <a:tc vMerge="1">
                  <a:tcP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印尼</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中国</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vMerge="1">
                  <a:tcPr/>
                </a:tc>
                <a:tc vMerge="1">
                  <a:tcP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2015</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38.4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197.3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20.74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2016</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8.8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37.9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198.4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23.55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2017</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19.0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40.6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207.7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28.69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2018</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26.0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48.8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220.5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33.90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2019</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35.5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65.9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237.0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42.79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2020</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57.2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54.0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248.0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44.83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82857">
                <a:tc>
                  <a:txBody>
                    <a:bodyPr/>
                    <a:lstStyle/>
                    <a:p>
                      <a:pPr algn="ctr" fontAlgn="ctr"/>
                      <a:r>
                        <a:rPr lang="en-US" altLang="zh-CN" sz="1200" u="none" strike="noStrike">
                          <a:effectLst/>
                          <a:latin typeface="Microsoft YaHei" panose="020B0503020204020204" charset="-122"/>
                          <a:ea typeface="Microsoft YaHei" panose="020B0503020204020204" charset="-122"/>
                        </a:rPr>
                        <a:t>2021</a:t>
                      </a:r>
                      <a:r>
                        <a:rPr lang="zh-CN" altLang="en-US" sz="1200" u="none" strike="noStrike">
                          <a:effectLst/>
                          <a:latin typeface="Microsoft YaHei" panose="020B0503020204020204" charset="-122"/>
                          <a:ea typeface="Microsoft YaHei" panose="020B0503020204020204" charset="-122"/>
                        </a:rPr>
                        <a:t>年</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84.2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43.9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261.1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49.05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506572">
                <a:tc>
                  <a:txBody>
                    <a:bodyPr/>
                    <a:lstStyle/>
                    <a:p>
                      <a:pPr algn="ctr" fontAlgn="ctr"/>
                      <a:r>
                        <a:rPr lang="en-US" altLang="zh-CN" sz="1200" u="none" strike="noStrike">
                          <a:effectLst/>
                          <a:latin typeface="Microsoft YaHei" panose="020B0503020204020204" charset="-122"/>
                          <a:ea typeface="Microsoft YaHei" panose="020B0503020204020204" charset="-122"/>
                        </a:rPr>
                        <a:t>2022</a:t>
                      </a:r>
                      <a:r>
                        <a:rPr lang="zh-CN" altLang="en-US" sz="1200" u="none" strike="noStrike">
                          <a:effectLst/>
                          <a:latin typeface="Microsoft YaHei" panose="020B0503020204020204" charset="-122"/>
                          <a:ea typeface="Microsoft YaHei" panose="020B0503020204020204" charset="-122"/>
                        </a:rPr>
                        <a:t>年（预计）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116.0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44.0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304.0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52.63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p:nvPr/>
        </p:nvSpPr>
        <p:spPr>
          <a:xfrm>
            <a:off x="1088168" y="164387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6" name="Rectangle 39"/>
          <p:cNvSpPr/>
          <p:nvPr/>
        </p:nvSpPr>
        <p:spPr>
          <a:xfrm>
            <a:off x="1002443" y="17076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27" name="Text Box 40"/>
          <p:cNvSpPr txBox="1"/>
          <p:nvPr/>
        </p:nvSpPr>
        <p:spPr>
          <a:xfrm>
            <a:off x="1093248" y="17622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1</a:t>
            </a:r>
            <a:endParaRPr lang="en-US" altLang="zh-CN" sz="1200" dirty="0">
              <a:latin typeface="Arial" panose="020B0604020202020204" pitchFamily="34" charset="0"/>
              <a:ea typeface="SimSun" panose="02010600030101010101" pitchFamily="2" charset="-122"/>
            </a:endParaRPr>
          </a:p>
        </p:txBody>
      </p:sp>
      <p:sp>
        <p:nvSpPr>
          <p:cNvPr id="28" name="Text Box 41"/>
          <p:cNvSpPr txBox="1"/>
          <p:nvPr/>
        </p:nvSpPr>
        <p:spPr>
          <a:xfrm>
            <a:off x="1688243" y="1722362"/>
            <a:ext cx="4951730" cy="246221"/>
          </a:xfrm>
          <a:prstGeom prst="rect">
            <a:avLst/>
          </a:prstGeom>
          <a:noFill/>
          <a:ln w="6350">
            <a:noFill/>
          </a:ln>
        </p:spPr>
        <p:txBody>
          <a:bodyPr wrap="square" lIns="0" tIns="0" rIns="0" bIns="0" anchor="ctr" anchorCtr="0">
            <a:spAutoFit/>
          </a:bodyPr>
          <a:lstStyle/>
          <a:p>
            <a:pPr eaLnBrk="0" hangingPunct="0"/>
            <a:r>
              <a:rPr lang="en-US" altLang="zh-CN" sz="1600" dirty="0">
                <a:latin typeface="Microsoft YaHei" panose="020B0503020204020204" charset="-122"/>
                <a:ea typeface="Microsoft YaHei" panose="020B0503020204020204" charset="-122"/>
              </a:rPr>
              <a:t>印尼</a:t>
            </a:r>
            <a:r>
              <a:rPr lang="zh-CN" altLang="en-US" sz="1600" dirty="0">
                <a:latin typeface="Microsoft YaHei" panose="020B0503020204020204" charset="-122"/>
                <a:ea typeface="Microsoft YaHei" panose="020B0503020204020204" charset="-122"/>
              </a:rPr>
              <a:t>国情国力及</a:t>
            </a:r>
            <a:r>
              <a:rPr lang="en-US" altLang="zh-CN" sz="1600" dirty="0" err="1">
                <a:latin typeface="Microsoft YaHei" panose="020B0503020204020204" charset="-122"/>
                <a:ea typeface="Microsoft YaHei" panose="020B0503020204020204" charset="-122"/>
              </a:rPr>
              <a:t>经济社会发展</a:t>
            </a:r>
            <a:r>
              <a:rPr lang="zh-CN" altLang="en-US" sz="1600" dirty="0">
                <a:latin typeface="Microsoft YaHei" panose="020B0503020204020204" charset="-122"/>
                <a:ea typeface="Microsoft YaHei" panose="020B0503020204020204" charset="-122"/>
              </a:rPr>
              <a:t>战略</a:t>
            </a:r>
            <a:endParaRPr lang="en-US" altLang="zh-CN" sz="1600" dirty="0">
              <a:latin typeface="Microsoft YaHei" panose="020B0503020204020204" charset="-122"/>
              <a:ea typeface="Microsoft YaHei" panose="020B0503020204020204" charset="-122"/>
            </a:endParaRPr>
          </a:p>
        </p:txBody>
      </p:sp>
      <p:sp>
        <p:nvSpPr>
          <p:cNvPr id="29" name="AutoShape 42"/>
          <p:cNvSpPr/>
          <p:nvPr/>
        </p:nvSpPr>
        <p:spPr>
          <a:xfrm>
            <a:off x="1412018" y="2394831"/>
            <a:ext cx="5596890" cy="40305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0" name="Rectangle 43"/>
          <p:cNvSpPr/>
          <p:nvPr/>
        </p:nvSpPr>
        <p:spPr>
          <a:xfrm>
            <a:off x="1412018" y="24569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1" name="Text Box 44"/>
          <p:cNvSpPr txBox="1"/>
          <p:nvPr/>
        </p:nvSpPr>
        <p:spPr>
          <a:xfrm>
            <a:off x="1502823" y="250650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2</a:t>
            </a:r>
            <a:endParaRPr lang="en-US" altLang="zh-CN" sz="1200" dirty="0">
              <a:latin typeface="Arial" panose="020B0604020202020204" pitchFamily="34" charset="0"/>
              <a:ea typeface="SimSun" panose="02010600030101010101" pitchFamily="2" charset="-122"/>
            </a:endParaRPr>
          </a:p>
        </p:txBody>
      </p:sp>
      <p:sp>
        <p:nvSpPr>
          <p:cNvPr id="32" name="AutoShape 45"/>
          <p:cNvSpPr/>
          <p:nvPr/>
        </p:nvSpPr>
        <p:spPr>
          <a:xfrm>
            <a:off x="1821593" y="3140441"/>
            <a:ext cx="5596890" cy="402818"/>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3" name="Rectangle 46"/>
          <p:cNvSpPr/>
          <p:nvPr/>
        </p:nvSpPr>
        <p:spPr>
          <a:xfrm>
            <a:off x="1821593" y="3203102"/>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4" name="Text Box 47"/>
          <p:cNvSpPr txBox="1"/>
          <p:nvPr/>
        </p:nvSpPr>
        <p:spPr>
          <a:xfrm>
            <a:off x="1912398" y="3252632"/>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3</a:t>
            </a:r>
            <a:endParaRPr lang="en-US" altLang="zh-CN" sz="1200" dirty="0">
              <a:latin typeface="Arial" panose="020B0604020202020204" pitchFamily="34" charset="0"/>
              <a:ea typeface="SimSun" panose="02010600030101010101" pitchFamily="2" charset="-122"/>
            </a:endParaRPr>
          </a:p>
        </p:txBody>
      </p:sp>
      <p:sp>
        <p:nvSpPr>
          <p:cNvPr id="35" name="AutoShape 48"/>
          <p:cNvSpPr/>
          <p:nvPr/>
        </p:nvSpPr>
        <p:spPr>
          <a:xfrm>
            <a:off x="2231168" y="388542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6" name="Rectangle 49"/>
          <p:cNvSpPr/>
          <p:nvPr/>
        </p:nvSpPr>
        <p:spPr>
          <a:xfrm>
            <a:off x="2231168" y="394795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7" name="Text Box 50"/>
          <p:cNvSpPr txBox="1"/>
          <p:nvPr/>
        </p:nvSpPr>
        <p:spPr>
          <a:xfrm>
            <a:off x="2321973" y="39974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4</a:t>
            </a:r>
            <a:endParaRPr lang="en-US" altLang="zh-CN" sz="1200" dirty="0">
              <a:latin typeface="Arial" panose="020B0604020202020204" pitchFamily="34" charset="0"/>
              <a:ea typeface="SimSun" panose="02010600030101010101" pitchFamily="2" charset="-122"/>
            </a:endParaRPr>
          </a:p>
        </p:txBody>
      </p:sp>
      <p:sp>
        <p:nvSpPr>
          <p:cNvPr id="38" name="Text Box 54"/>
          <p:cNvSpPr txBox="1"/>
          <p:nvPr/>
        </p:nvSpPr>
        <p:spPr>
          <a:xfrm>
            <a:off x="1940973" y="2472932"/>
            <a:ext cx="4951095" cy="246221"/>
          </a:xfrm>
          <a:prstGeom prst="rect">
            <a:avLst/>
          </a:prstGeom>
          <a:noFill/>
          <a:ln w="6350">
            <a:noFill/>
          </a:ln>
        </p:spPr>
        <p:txBody>
          <a:bodyPr wrap="square" lIns="0" tIns="0" rIns="0" bIns="0" anchor="ctr" anchorCtr="0">
            <a:spAutoFit/>
          </a:bodyPr>
          <a:lstStyle/>
          <a:p>
            <a:pPr eaLnBrk="0" hangingPunct="0"/>
            <a:r>
              <a:rPr lang="en-US" altLang="zh-CN" sz="1600" dirty="0">
                <a:latin typeface="Microsoft YaHei" panose="020B0503020204020204" charset="-122"/>
                <a:ea typeface="Microsoft YaHei" panose="020B0503020204020204" charset="-122"/>
                <a:cs typeface="Microsoft YaHei" panose="020B0503020204020204" charset="-122"/>
              </a:rPr>
              <a:t>中国与印尼</a:t>
            </a:r>
            <a:r>
              <a:rPr lang="zh-CN" altLang="en-US" sz="1600" dirty="0">
                <a:latin typeface="Microsoft YaHei" panose="020B0503020204020204" charset="-122"/>
                <a:ea typeface="Microsoft YaHei" panose="020B0503020204020204" charset="-122"/>
                <a:cs typeface="Microsoft YaHei" panose="020B0503020204020204" charset="-122"/>
              </a:rPr>
              <a:t>政经关系</a:t>
            </a:r>
            <a:r>
              <a:rPr lang="en-US" altLang="zh-CN" sz="1600" dirty="0">
                <a:latin typeface="Microsoft YaHei" panose="020B0503020204020204" charset="-122"/>
                <a:ea typeface="Microsoft YaHei" panose="020B0503020204020204" charset="-122"/>
                <a:cs typeface="Microsoft YaHei" panose="020B0503020204020204" charset="-122"/>
              </a:rPr>
              <a:t>--</a:t>
            </a:r>
            <a:r>
              <a:rPr lang="zh-CN" altLang="en-US" sz="1600" dirty="0">
                <a:latin typeface="Microsoft YaHei" panose="020B0503020204020204" charset="-122"/>
                <a:ea typeface="Microsoft YaHei" panose="020B0503020204020204" charset="-122"/>
                <a:cs typeface="Microsoft YaHei" panose="020B0503020204020204" charset="-122"/>
              </a:rPr>
              <a:t>全面战略伙伴关系</a:t>
            </a:r>
            <a:endParaRPr lang="en-US" altLang="zh-CN" sz="1600" dirty="0">
              <a:latin typeface="Microsoft YaHei" panose="020B0503020204020204" charset="-122"/>
              <a:ea typeface="Microsoft YaHei" panose="020B0503020204020204" charset="-122"/>
              <a:cs typeface="Microsoft YaHei" panose="020B0503020204020204" charset="-122"/>
            </a:endParaRPr>
          </a:p>
        </p:txBody>
      </p:sp>
      <p:sp>
        <p:nvSpPr>
          <p:cNvPr id="39" name="Text Box 55"/>
          <p:cNvSpPr txBox="1"/>
          <p:nvPr/>
        </p:nvSpPr>
        <p:spPr>
          <a:xfrm>
            <a:off x="2521998" y="3218025"/>
            <a:ext cx="4951095" cy="245745"/>
          </a:xfrm>
          <a:prstGeom prst="rect">
            <a:avLst/>
          </a:prstGeom>
          <a:noFill/>
          <a:ln w="6350">
            <a:noFill/>
          </a:ln>
        </p:spPr>
        <p:txBody>
          <a:bodyPr wrap="square" lIns="0" tIns="0" rIns="0" bIns="0" anchor="ctr" anchorCtr="0">
            <a:spAutoFit/>
          </a:bodyPr>
          <a:lstStyle/>
          <a:p>
            <a:pPr eaLnBrk="0" hangingPunct="0"/>
            <a:r>
              <a:rPr lang="zh-CN" altLang="en-US" sz="1600" dirty="0">
                <a:solidFill>
                  <a:schemeClr val="tx1"/>
                </a:solidFill>
                <a:latin typeface="Microsoft YaHei" panose="020B0503020204020204" charset="-122"/>
                <a:ea typeface="Microsoft YaHei" panose="020B0503020204020204" charset="-122"/>
              </a:rPr>
              <a:t>镍产业国际地位：</a:t>
            </a:r>
            <a:r>
              <a:rPr lang="en-US" altLang="zh-CN" sz="1600" dirty="0" err="1">
                <a:solidFill>
                  <a:schemeClr val="tx1"/>
                </a:solidFill>
                <a:latin typeface="Microsoft YaHei" panose="020B0503020204020204" charset="-122"/>
                <a:ea typeface="Microsoft YaHei" panose="020B0503020204020204" charset="-122"/>
              </a:rPr>
              <a:t>全球镍供需的印尼力量</a:t>
            </a:r>
            <a:endParaRPr lang="en-US" altLang="zh-CN" sz="1600" dirty="0" err="1">
              <a:solidFill>
                <a:schemeClr val="tx1"/>
              </a:solidFill>
              <a:latin typeface="Microsoft YaHei" panose="020B0503020204020204" charset="-122"/>
              <a:ea typeface="Microsoft YaHei" panose="020B0503020204020204" charset="-122"/>
            </a:endParaRPr>
          </a:p>
        </p:txBody>
      </p:sp>
      <p:sp>
        <p:nvSpPr>
          <p:cNvPr id="40" name="Text Box 56"/>
          <p:cNvSpPr txBox="1"/>
          <p:nvPr/>
        </p:nvSpPr>
        <p:spPr>
          <a:xfrm>
            <a:off x="2874423" y="3963515"/>
            <a:ext cx="4951095" cy="245745"/>
          </a:xfrm>
          <a:prstGeom prst="rect">
            <a:avLst/>
          </a:prstGeom>
          <a:noFill/>
          <a:ln w="6350">
            <a:noFill/>
          </a:ln>
        </p:spPr>
        <p:txBody>
          <a:bodyPr wrap="square" lIns="0" tIns="0" rIns="0" bIns="0" anchor="ctr" anchorCtr="0">
            <a:spAutoFit/>
          </a:bodyPr>
          <a:lstStyle/>
          <a:p>
            <a:pPr eaLnBrk="0" hangingPunct="0"/>
            <a:r>
              <a:rPr lang="en-US" altLang="zh-CN" sz="1600" b="1" dirty="0" err="1">
                <a:solidFill>
                  <a:srgbClr val="FF0000"/>
                </a:solidFill>
                <a:latin typeface="Microsoft YaHei" panose="020B0503020204020204" charset="-122"/>
                <a:ea typeface="Microsoft YaHei" panose="020B0503020204020204" charset="-122"/>
              </a:rPr>
              <a:t>印尼镍产业链进入高质量发展新阶段</a:t>
            </a:r>
            <a:endParaRPr lang="en-US" altLang="zh-CN" sz="1600" b="1" dirty="0" err="1">
              <a:solidFill>
                <a:srgbClr val="FF0000"/>
              </a:solidFill>
              <a:latin typeface="Microsoft YaHei" panose="020B0503020204020204" charset="-122"/>
              <a:ea typeface="Microsoft YaHei" panose="020B0503020204020204" charset="-122"/>
            </a:endParaRPr>
          </a:p>
        </p:txBody>
      </p:sp>
      <p:sp>
        <p:nvSpPr>
          <p:cNvPr id="41"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印尼镍产业链进入高质量发展新阶段</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8" name="标题 5"/>
          <p:cNvSpPr>
            <a:spLocks noGrp="1"/>
          </p:cNvSpPr>
          <p:nvPr>
            <p:ph type="title"/>
          </p:nvPr>
        </p:nvSpPr>
        <p:spPr>
          <a:xfrm>
            <a:off x="0" y="326892"/>
            <a:ext cx="9144000" cy="486085"/>
          </a:xfrm>
        </p:spPr>
        <p:txBody>
          <a:bodyPr/>
          <a:lstStyle/>
          <a:p>
            <a:pPr algn="l"/>
            <a:r>
              <a:rPr lang="zh-CN" altLang="en-US" dirty="0">
                <a:latin typeface="Microsoft YaHei" panose="020B0503020204020204" charset="-122"/>
                <a:ea typeface="Microsoft YaHei" panose="020B0503020204020204" charset="-122"/>
              </a:rPr>
              <a:t>动力电池、不锈钢促进印尼镍产业高质量发展</a:t>
            </a:r>
            <a:endParaRPr lang="zh-CN" altLang="en-US" dirty="0">
              <a:latin typeface="Microsoft YaHei" panose="020B0503020204020204" charset="-122"/>
              <a:ea typeface="Microsoft YaHei" panose="020B0503020204020204" charset="-122"/>
            </a:endParaRPr>
          </a:p>
        </p:txBody>
      </p:sp>
      <p:sp>
        <p:nvSpPr>
          <p:cNvPr id="2" name="文本框 1"/>
          <p:cNvSpPr txBox="1"/>
          <p:nvPr/>
        </p:nvSpPr>
        <p:spPr>
          <a:xfrm>
            <a:off x="1" y="974250"/>
            <a:ext cx="9144000" cy="3246120"/>
          </a:xfrm>
          <a:prstGeom prst="rect">
            <a:avLst/>
          </a:prstGeom>
          <a:noFill/>
        </p:spPr>
        <p:txBody>
          <a:bodyPr wrap="square">
            <a:spAutoFit/>
          </a:bodyPr>
          <a:lstStyle/>
          <a:p>
            <a:pPr algn="just" fontAlgn="auto">
              <a:lnSpc>
                <a:spcPct val="150000"/>
              </a:lnSpc>
              <a:spcBef>
                <a:spcPts val="300"/>
              </a:spcBef>
              <a:spcAft>
                <a:spcPts val="300"/>
              </a:spcAft>
            </a:pP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1.印尼镍产业链国际地位进一步</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提升</a:t>
            </a:r>
            <a:endPar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spcBef>
                <a:spcPts val="300"/>
              </a:spcBef>
              <a:spcAft>
                <a:spcPts val="300"/>
              </a:spcAft>
            </a:pP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2.</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印尼</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镍生产端产业集中度会逐步</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增加</a:t>
            </a:r>
            <a:endPar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spcBef>
                <a:spcPts val="300"/>
              </a:spcBef>
              <a:spcAft>
                <a:spcPts val="300"/>
              </a:spcAft>
            </a:pPr>
            <a:r>
              <a:rPr 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3</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印尼</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镍</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及不锈钢产品的单位能耗，碳排放量降低</a:t>
            </a:r>
            <a:endPar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endParaRPr>
          </a:p>
          <a:p>
            <a:pPr algn="just" fontAlgn="auto">
              <a:lnSpc>
                <a:spcPct val="150000"/>
              </a:lnSpc>
              <a:spcBef>
                <a:spcPts val="300"/>
              </a:spcBef>
              <a:spcAft>
                <a:spcPts val="300"/>
              </a:spcAft>
            </a:pPr>
            <a:r>
              <a:rPr 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4</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印尼</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不锈钢产业迎来规模和质量“双发展”新机遇</a:t>
            </a:r>
            <a:endPar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spcBef>
                <a:spcPts val="300"/>
              </a:spcBef>
              <a:spcAft>
                <a:spcPts val="300"/>
              </a:spcAft>
            </a:pPr>
            <a:r>
              <a:rPr 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5</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印尼</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rPr>
              <a:t>动力电池产业链由镍钴金属原料供应向电池制造拓展</a:t>
            </a:r>
            <a:endPar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spcBef>
                <a:spcPts val="300"/>
              </a:spcBef>
              <a:spcAft>
                <a:spcPts val="300"/>
              </a:spcAft>
            </a:pPr>
            <a:r>
              <a:rPr 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6</a:t>
            </a:r>
            <a:r>
              <a:rPr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a:t>
            </a:r>
            <a:r>
              <a:rPr 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印尼镍产业链发展模式给其他金属产业发展带来积极</a:t>
            </a:r>
            <a:r>
              <a:rPr lang="en-US" alt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a:t>
            </a:r>
            <a:r>
              <a:rPr lang="zh-CN" alt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示范</a:t>
            </a:r>
            <a:r>
              <a:rPr lang="en-US" altLang="zh-CN"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a:t>
            </a:r>
            <a:r>
              <a:rPr lang="zh-CN" alt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rPr>
              <a:t>效应</a:t>
            </a:r>
            <a:endParaRPr lang="zh-CN" altLang="en-US" sz="2000" b="1" kern="100" dirty="0">
              <a:solidFill>
                <a:srgbClr val="FF0000"/>
              </a:solidFill>
              <a:effectLst/>
              <a:latin typeface="Microsoft YaHei" panose="020B0503020204020204" charset="-122"/>
              <a:ea typeface="Microsoft YaHei" panose="020B0503020204020204" charset="-122"/>
              <a:cs typeface="Times New Roman" panose="02020603050405020304" pitchFamily="18" charset="0"/>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标题 5"/>
          <p:cNvSpPr>
            <a:spLocks noGrp="1"/>
          </p:cNvSpPr>
          <p:nvPr>
            <p:ph type="title"/>
          </p:nvPr>
        </p:nvSpPr>
        <p:spPr>
          <a:xfrm>
            <a:off x="0" y="326892"/>
            <a:ext cx="9144000" cy="486085"/>
          </a:xfrm>
        </p:spPr>
        <p:txBody>
          <a:bodyPr/>
          <a:lstStyle/>
          <a:p>
            <a:pPr algn="l"/>
            <a:r>
              <a:rPr lang="zh-CN" altLang="en-US" dirty="0">
                <a:latin typeface="Microsoft YaHei" panose="020B0503020204020204" charset="-122"/>
                <a:ea typeface="Microsoft YaHei" panose="020B0503020204020204" charset="-122"/>
              </a:rPr>
              <a:t>附一：参考资料</a:t>
            </a:r>
            <a:endParaRPr lang="zh-CN" altLang="en-US" dirty="0">
              <a:latin typeface="Microsoft YaHei" panose="020B0503020204020204" charset="-122"/>
              <a:ea typeface="Microsoft YaHei" panose="020B0503020204020204" charset="-122"/>
            </a:endParaRPr>
          </a:p>
        </p:txBody>
      </p:sp>
      <p:sp>
        <p:nvSpPr>
          <p:cNvPr id="10" name="文本框 9"/>
          <p:cNvSpPr txBox="1"/>
          <p:nvPr/>
        </p:nvSpPr>
        <p:spPr>
          <a:xfrm>
            <a:off x="0" y="1076374"/>
            <a:ext cx="9144000" cy="3969385"/>
          </a:xfrm>
          <a:prstGeom prst="rect">
            <a:avLst/>
          </a:prstGeom>
          <a:noFill/>
        </p:spPr>
        <p:txBody>
          <a:bodyPr wrap="square">
            <a:spAutoFit/>
          </a:bodyPr>
          <a:lstStyle/>
          <a:p>
            <a:pPr algn="just" fontAlgn="auto">
              <a:lnSpc>
                <a:spcPct val="150000"/>
              </a:lnSpc>
            </a:pPr>
            <a:r>
              <a:rPr altLang="zh-CN" sz="1200" b="1" kern="100" dirty="0">
                <a:latin typeface="Microsoft YaHei" panose="020B0503020204020204" charset="-122"/>
                <a:ea typeface="Microsoft YaHei" panose="020B0503020204020204" charset="-122"/>
                <a:cs typeface="Times New Roman" panose="02020603050405020304" pitchFamily="18" charset="0"/>
              </a:rPr>
              <a:t>数据来源：</a:t>
            </a:r>
            <a:endParaRPr altLang="zh-CN" sz="1200" b="1"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altLang="zh-CN" sz="1200" kern="100" dirty="0">
                <a:latin typeface="Microsoft YaHei" panose="020B0503020204020204" charset="-122"/>
                <a:ea typeface="Microsoft YaHei" panose="020B0503020204020204" charset="-122"/>
                <a:cs typeface="Times New Roman" panose="02020603050405020304" pitchFamily="18" charset="0"/>
              </a:rPr>
              <a:t>1.中国国家统计局，中国海关；</a:t>
            </a:r>
            <a:r>
              <a:rPr lang="zh-CN" altLang="en-US" sz="1200" kern="100" dirty="0">
                <a:latin typeface="Microsoft YaHei" panose="020B0503020204020204" charset="-122"/>
                <a:ea typeface="Microsoft YaHei" panose="020B0503020204020204" charset="-122"/>
                <a:cs typeface="Times New Roman" panose="02020603050405020304" pitchFamily="18" charset="0"/>
              </a:rPr>
              <a:t>中国人民银行；</a:t>
            </a:r>
            <a:r>
              <a:rPr altLang="zh-CN" sz="1200" kern="100" dirty="0" err="1">
                <a:latin typeface="Microsoft YaHei" panose="020B0503020204020204" charset="-122"/>
                <a:ea typeface="Microsoft YaHei" panose="020B0503020204020204" charset="-122"/>
                <a:cs typeface="Times New Roman" panose="02020603050405020304" pitchFamily="18" charset="0"/>
              </a:rPr>
              <a:t>世界银行</a:t>
            </a:r>
            <a:r>
              <a:rPr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印尼国家统计局（系统），印尼投资协调署；</a:t>
            </a:r>
            <a:endParaRPr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altLang="zh-CN" sz="1200" kern="100" dirty="0">
                <a:latin typeface="Microsoft YaHei" panose="020B0503020204020204" charset="-122"/>
                <a:ea typeface="Microsoft YaHei" panose="020B0503020204020204" charset="-122"/>
                <a:cs typeface="Times New Roman" panose="02020603050405020304" pitchFamily="18" charset="0"/>
              </a:rPr>
              <a:t>2.世界钢铁工业协会，世界不锈钢论坛，国际镍研究机构；</a:t>
            </a:r>
            <a:r>
              <a:rPr lang="zh-CN" altLang="en-US" sz="1200" kern="100" dirty="0">
                <a:latin typeface="Microsoft YaHei" panose="020B0503020204020204" charset="-122"/>
                <a:ea typeface="Microsoft YaHei" panose="020B0503020204020204" charset="-122"/>
                <a:cs typeface="Times New Roman" panose="02020603050405020304" pitchFamily="18" charset="0"/>
              </a:rPr>
              <a:t>中国汽车动力电池产业创新联盟；中国银行外汇牌价系统；</a:t>
            </a:r>
            <a:endParaRPr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3</a:t>
            </a:r>
            <a:r>
              <a:rPr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上海期货交易所，香港交易所；</a:t>
            </a:r>
            <a:r>
              <a:rPr altLang="zh-CN" sz="1200" kern="100" dirty="0" err="1">
                <a:latin typeface="Microsoft YaHei" panose="020B0503020204020204" charset="-122"/>
                <a:ea typeface="Microsoft YaHei" panose="020B0503020204020204" charset="-122"/>
                <a:cs typeface="Times New Roman" panose="02020603050405020304" pitchFamily="18" charset="0"/>
              </a:rPr>
              <a:t>mysteel网；中联钢联合钢铁网</a:t>
            </a:r>
            <a:r>
              <a:rPr altLang="zh-CN" sz="1200" kern="100" dirty="0">
                <a:latin typeface="Microsoft YaHei" panose="020B0503020204020204" charset="-122"/>
                <a:ea typeface="Microsoft YaHei" panose="020B0503020204020204" charset="-122"/>
                <a:cs typeface="Times New Roman" panose="02020603050405020304" pitchFamily="18" charset="0"/>
              </a:rPr>
              <a:t>。</a:t>
            </a:r>
            <a:endParaRPr lang="en-US" altLang="zh-CN" sz="1200" b="1"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endParaRPr altLang="zh-CN" sz="1200" b="1" kern="100" dirty="0" err="1">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altLang="zh-CN" sz="1200" b="1" kern="100" dirty="0" err="1">
                <a:latin typeface="Microsoft YaHei" panose="020B0503020204020204" charset="-122"/>
                <a:ea typeface="Microsoft YaHei" panose="020B0503020204020204" charset="-122"/>
                <a:cs typeface="Times New Roman" panose="02020603050405020304" pitchFamily="18" charset="0"/>
              </a:rPr>
              <a:t>资料来源</a:t>
            </a:r>
            <a:r>
              <a:rPr altLang="zh-CN" sz="1200" b="1" kern="100" dirty="0">
                <a:latin typeface="Microsoft YaHei" panose="020B0503020204020204" charset="-122"/>
                <a:ea typeface="Microsoft YaHei" panose="020B0503020204020204" charset="-122"/>
                <a:cs typeface="Times New Roman" panose="02020603050405020304" pitchFamily="18" charset="0"/>
              </a:rPr>
              <a:t>：</a:t>
            </a:r>
            <a:endParaRPr altLang="zh-CN" sz="1200" b="1"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altLang="zh-CN" sz="1200" kern="100" dirty="0">
                <a:latin typeface="Microsoft YaHei" panose="020B0503020204020204" charset="-122"/>
                <a:ea typeface="Microsoft YaHei" panose="020B0503020204020204" charset="-122"/>
                <a:cs typeface="Times New Roman" panose="02020603050405020304" pitchFamily="18" charset="0"/>
              </a:rPr>
              <a:t>1.市场公开信息</a:t>
            </a:r>
            <a:endParaRPr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2.</a:t>
            </a:r>
            <a:r>
              <a:rPr lang="zh-CN" altLang="en-US" sz="1200" kern="100" dirty="0">
                <a:latin typeface="Microsoft YaHei" panose="020B0503020204020204" charset="-122"/>
                <a:ea typeface="Microsoft YaHei" panose="020B0503020204020204" charset="-122"/>
                <a:cs typeface="Times New Roman" panose="02020603050405020304" pitchFamily="18" charset="0"/>
              </a:rPr>
              <a:t>中国驻印尼大使馆（网站）</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3.《2022 </a:t>
            </a:r>
            <a:r>
              <a:rPr lang="zh-CN" altLang="en-US" sz="1200" kern="100" dirty="0">
                <a:latin typeface="Microsoft YaHei" panose="020B0503020204020204" charset="-122"/>
                <a:ea typeface="Microsoft YaHei" panose="020B0503020204020204" charset="-122"/>
                <a:cs typeface="Times New Roman" panose="02020603050405020304" pitchFamily="18" charset="0"/>
              </a:rPr>
              <a:t>年人民币国际化报告</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（中国人民银行）</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4.《2020</a:t>
            </a:r>
            <a:r>
              <a:rPr lang="zh-CN" altLang="en-US" sz="1200" kern="100" dirty="0">
                <a:latin typeface="Microsoft YaHei" panose="020B0503020204020204" charset="-122"/>
                <a:ea typeface="Microsoft YaHei" panose="020B0503020204020204" charset="-122"/>
                <a:cs typeface="Times New Roman" panose="02020603050405020304" pitchFamily="18" charset="0"/>
              </a:rPr>
              <a:t>年对外投资合作国别（地区）指南</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印度尼西亚</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（中国 商务部）</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5.《</a:t>
            </a:r>
            <a:r>
              <a:rPr lang="zh-CN" altLang="en-US" sz="1200" kern="100" dirty="0">
                <a:latin typeface="Microsoft YaHei" panose="020B0503020204020204" charset="-122"/>
                <a:ea typeface="Microsoft YaHei" panose="020B0503020204020204" charset="-122"/>
                <a:cs typeface="Times New Roman" panose="02020603050405020304" pitchFamily="18" charset="0"/>
              </a:rPr>
              <a:t>中国印尼综合产业园区青山园区</a:t>
            </a:r>
            <a:r>
              <a:rPr lang="en-US" altLang="zh-CN" sz="1200" kern="100" dirty="0">
                <a:latin typeface="Microsoft YaHei" panose="020B0503020204020204" charset="-122"/>
                <a:ea typeface="Microsoft YaHei" panose="020B0503020204020204" charset="-122"/>
                <a:cs typeface="Times New Roman" panose="02020603050405020304" pitchFamily="18" charset="0"/>
              </a:rPr>
              <a:t>2016</a:t>
            </a:r>
            <a:r>
              <a:rPr lang="zh-CN" altLang="en-US" sz="1200" kern="100" dirty="0">
                <a:latin typeface="Microsoft YaHei" panose="020B0503020204020204" charset="-122"/>
                <a:ea typeface="Microsoft YaHei" panose="020B0503020204020204" charset="-122"/>
                <a:cs typeface="Times New Roman" panose="02020603050405020304" pitchFamily="18" charset="0"/>
              </a:rPr>
              <a:t>年报告</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（青山实业）</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a:p>
            <a:pPr algn="just">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6.《</a:t>
            </a:r>
            <a:r>
              <a:rPr lang="zh-CN" altLang="en-US" sz="1200" kern="100" dirty="0">
                <a:latin typeface="Microsoft YaHei" panose="020B0503020204020204" charset="-122"/>
                <a:ea typeface="Microsoft YaHei" panose="020B0503020204020204" charset="-122"/>
                <a:cs typeface="Times New Roman" panose="02020603050405020304" pitchFamily="18" charset="0"/>
              </a:rPr>
              <a:t>印度尼西亚统计年鉴</a:t>
            </a:r>
            <a:r>
              <a:rPr lang="en-US" altLang="zh-CN" sz="1200" kern="100" dirty="0">
                <a:latin typeface="Microsoft YaHei" panose="020B0503020204020204" charset="-122"/>
                <a:ea typeface="Microsoft YaHei" panose="020B0503020204020204" charset="-122"/>
                <a:cs typeface="Times New Roman" panose="02020603050405020304" pitchFamily="18" charset="0"/>
              </a:rPr>
              <a:t>2022</a:t>
            </a:r>
            <a:r>
              <a:rPr lang="zh-CN" altLang="en-US" sz="1200" kern="100" dirty="0">
                <a:latin typeface="Microsoft YaHei" panose="020B0503020204020204" charset="-122"/>
                <a:ea typeface="Microsoft YaHei" panose="020B0503020204020204" charset="-122"/>
                <a:cs typeface="Times New Roman" panose="02020603050405020304" pitchFamily="18" charset="0"/>
              </a:rPr>
              <a:t>年</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endParaRPr lang="zh-CN" altLang="en-US" sz="1200"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7.《</a:t>
            </a:r>
            <a:r>
              <a:rPr lang="zh-CN" altLang="en-US" sz="1200" kern="100" dirty="0">
                <a:latin typeface="Microsoft YaHei" panose="020B0503020204020204" charset="-122"/>
                <a:ea typeface="Microsoft YaHei" panose="020B0503020204020204" charset="-122"/>
                <a:cs typeface="Times New Roman" panose="02020603050405020304" pitchFamily="18" charset="0"/>
              </a:rPr>
              <a:t>长寿建筑用不锈钢</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r>
              <a:rPr lang="zh-CN" altLang="en-US" sz="1200" kern="100" dirty="0">
                <a:latin typeface="Microsoft YaHei" panose="020B0503020204020204" charset="-122"/>
                <a:ea typeface="Microsoft YaHei" panose="020B0503020204020204" charset="-122"/>
                <a:cs typeface="Times New Roman" panose="02020603050405020304" pitchFamily="18" charset="0"/>
              </a:rPr>
              <a:t>（王 平  赵永璞 ）</a:t>
            </a:r>
            <a:endParaRPr lang="zh-CN" altLang="en-US" sz="1200" kern="100" dirty="0">
              <a:latin typeface="Microsoft YaHei" panose="020B0503020204020204" charset="-122"/>
              <a:ea typeface="Microsoft YaHei" panose="020B0503020204020204" charset="-122"/>
              <a:cs typeface="Times New Roman" panose="02020603050405020304" pitchFamily="18" charset="0"/>
            </a:endParaRPr>
          </a:p>
          <a:p>
            <a:pPr algn="just" fontAlgn="auto">
              <a:lnSpc>
                <a:spcPct val="150000"/>
              </a:lnSpc>
            </a:pPr>
            <a:r>
              <a:rPr lang="en-US" altLang="zh-CN" sz="1200" kern="100" dirty="0">
                <a:latin typeface="Microsoft YaHei" panose="020B0503020204020204" charset="-122"/>
                <a:ea typeface="Microsoft YaHei" panose="020B0503020204020204" charset="-122"/>
                <a:cs typeface="Times New Roman" panose="02020603050405020304" pitchFamily="18" charset="0"/>
              </a:rPr>
              <a:t>8</a:t>
            </a:r>
            <a:r>
              <a:rPr altLang="zh-CN" sz="1200" kern="100" dirty="0">
                <a:latin typeface="Microsoft YaHei" panose="020B0503020204020204" charset="-122"/>
                <a:ea typeface="Microsoft YaHei" panose="020B0503020204020204" charset="-122"/>
                <a:cs typeface="Times New Roman" panose="02020603050405020304" pitchFamily="18" charset="0"/>
              </a:rPr>
              <a:t>.《全球镍供应链依然会保持稳定运行态势》（海漠）</a:t>
            </a:r>
            <a:endParaRPr lang="zh-CN" altLang="zh-CN" sz="1200" kern="100" dirty="0">
              <a:latin typeface="Microsoft YaHei" panose="020B0503020204020204" charset="-122"/>
              <a:ea typeface="Microsoft YaHei" panose="020B0503020204020204" charset="-122"/>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9685" y="937895"/>
          <a:ext cx="5864860" cy="4168140"/>
        </p:xfrm>
        <a:graphic>
          <a:graphicData uri="http://schemas.openxmlformats.org/drawingml/2006/table">
            <a:tbl>
              <a:tblPr firstRow="1" bandRow="1">
                <a:tableStyleId>{5C22544A-7EE6-4342-B048-85BDC9FD1C3A}</a:tableStyleId>
              </a:tblPr>
              <a:tblGrid>
                <a:gridCol w="670560"/>
                <a:gridCol w="1565275"/>
                <a:gridCol w="3629025"/>
              </a:tblGrid>
              <a:tr h="236855">
                <a:tc>
                  <a:txBody>
                    <a:bodyPr/>
                    <a:lstStyle/>
                    <a:p>
                      <a:pPr indent="0" algn="ctr">
                        <a:buNone/>
                      </a:pPr>
                      <a:r>
                        <a:rPr lang="zh-CN" sz="1200" b="1" dirty="0">
                          <a:solidFill>
                            <a:srgbClr val="000000"/>
                          </a:solidFill>
                          <a:latin typeface="Microsoft YaHei" panose="020B0503020204020204" charset="-122"/>
                          <a:ea typeface="Microsoft YaHei" panose="020B0503020204020204" charset="-122"/>
                        </a:rPr>
                        <a:t>序号</a:t>
                      </a:r>
                      <a:endParaRPr lang="zh-CN" altLang="en-US" sz="1200" b="1"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1" dirty="0">
                          <a:solidFill>
                            <a:srgbClr val="000000"/>
                          </a:solidFill>
                          <a:latin typeface="Microsoft YaHei" panose="020B0503020204020204" charset="-122"/>
                          <a:ea typeface="Microsoft YaHei" panose="020B0503020204020204" charset="-122"/>
                        </a:rPr>
                        <a:t>中类产业</a:t>
                      </a:r>
                      <a:endParaRPr lang="zh-CN" altLang="en-US" sz="1200" b="1"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1">
                          <a:solidFill>
                            <a:srgbClr val="000000"/>
                          </a:solidFill>
                          <a:latin typeface="Microsoft YaHei" panose="020B0503020204020204" charset="-122"/>
                          <a:ea typeface="Microsoft YaHei" panose="020B0503020204020204" charset="-122"/>
                        </a:rPr>
                        <a:t>代表产品大类</a:t>
                      </a:r>
                      <a:endParaRPr lang="zh-CN" altLang="en-US" sz="1200" b="1">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5425">
                <a:tc>
                  <a:txBody>
                    <a:bodyPr/>
                    <a:lstStyle/>
                    <a:p>
                      <a:pPr indent="0" algn="ctr">
                        <a:buNone/>
                      </a:pPr>
                      <a:r>
                        <a:rPr lang="en-US" sz="1200" b="0">
                          <a:solidFill>
                            <a:srgbClr val="000000"/>
                          </a:solidFill>
                          <a:latin typeface="Microsoft YaHei" panose="020B0503020204020204" charset="-122"/>
                          <a:ea typeface="Microsoft YaHei" panose="020B0503020204020204" charset="-122"/>
                        </a:rPr>
                        <a:t>1</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镍钴矿采选</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镍原矿，镍精矿，镍块矿；钴原矿；钴精矿；</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790">
                <a:tc>
                  <a:txBody>
                    <a:bodyPr/>
                    <a:lstStyle/>
                    <a:p>
                      <a:pPr indent="0" algn="ctr">
                        <a:buNone/>
                      </a:pPr>
                      <a:r>
                        <a:rPr lang="en-US" sz="1200" b="0">
                          <a:solidFill>
                            <a:srgbClr val="000000"/>
                          </a:solidFill>
                          <a:latin typeface="Microsoft YaHei" panose="020B0503020204020204" charset="-122"/>
                          <a:ea typeface="Microsoft YaHei" panose="020B0503020204020204" charset="-122"/>
                        </a:rPr>
                        <a:t>2</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其他稀有金属矿采选</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锂矿：锂辉石精矿、锂云母精矿、低铁锂辉石精矿、锂原矿；</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790">
                <a:tc rowSpan="2">
                  <a:txBody>
                    <a:bodyPr/>
                    <a:lstStyle/>
                    <a:p>
                      <a:pPr indent="0" algn="ctr">
                        <a:buNone/>
                      </a:pPr>
                      <a:r>
                        <a:rPr lang="en-US" sz="1200" b="0">
                          <a:solidFill>
                            <a:srgbClr val="000000"/>
                          </a:solidFill>
                          <a:latin typeface="Microsoft YaHei" panose="020B0503020204020204" charset="-122"/>
                          <a:ea typeface="Microsoft YaHei" panose="020B0503020204020204" charset="-122"/>
                        </a:rPr>
                        <a:t>3</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200" b="0">
                          <a:solidFill>
                            <a:srgbClr val="000000"/>
                          </a:solidFill>
                          <a:latin typeface="Microsoft YaHei" panose="020B0503020204020204" charset="-122"/>
                          <a:ea typeface="Microsoft YaHei" panose="020B0503020204020204" charset="-122"/>
                        </a:rPr>
                        <a:t>炼钢</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合金结构钢，高温合金钢，精密合金钢，耐蚀合金钢；</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542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铬镍系不锈钢、耐热不锈钢；</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5425">
                <a:tc>
                  <a:txBody>
                    <a:bodyPr/>
                    <a:lstStyle/>
                    <a:p>
                      <a:pPr indent="0" algn="ctr">
                        <a:buNone/>
                      </a:pPr>
                      <a:r>
                        <a:rPr lang="en-US" sz="1200" b="0">
                          <a:solidFill>
                            <a:srgbClr val="000000"/>
                          </a:solidFill>
                          <a:latin typeface="Microsoft YaHei" panose="020B0503020204020204" charset="-122"/>
                          <a:ea typeface="Microsoft YaHei" panose="020B0503020204020204" charset="-122"/>
                        </a:rPr>
                        <a:t>4</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钢压延加工</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铁镍基耐蚀合金，镍基耐蚀合金；</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155">
                <a:tc>
                  <a:txBody>
                    <a:bodyPr/>
                    <a:lstStyle/>
                    <a:p>
                      <a:pPr indent="0" algn="ctr">
                        <a:buNone/>
                      </a:pPr>
                      <a:r>
                        <a:rPr lang="en-US" sz="1200" b="0">
                          <a:solidFill>
                            <a:srgbClr val="000000"/>
                          </a:solidFill>
                          <a:latin typeface="Microsoft YaHei" panose="020B0503020204020204" charset="-122"/>
                          <a:ea typeface="Microsoft YaHei" panose="020B0503020204020204" charset="-122"/>
                        </a:rPr>
                        <a:t>5</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铁合金冶炼</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镍铁，镍生铁；</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rowSpan="2">
                  <a:txBody>
                    <a:bodyPr/>
                    <a:lstStyle/>
                    <a:p>
                      <a:pPr indent="0" algn="ctr">
                        <a:buNone/>
                      </a:pPr>
                      <a:r>
                        <a:rPr lang="en-US" sz="1200" b="0">
                          <a:solidFill>
                            <a:srgbClr val="000000"/>
                          </a:solidFill>
                          <a:latin typeface="Microsoft YaHei" panose="020B0503020204020204" charset="-122"/>
                          <a:ea typeface="Microsoft YaHei" panose="020B0503020204020204" charset="-122"/>
                        </a:rPr>
                        <a:t>6</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200" b="0">
                          <a:solidFill>
                            <a:srgbClr val="000000"/>
                          </a:solidFill>
                          <a:latin typeface="Microsoft YaHei" panose="020B0503020204020204" charset="-122"/>
                          <a:ea typeface="Microsoft YaHei" panose="020B0503020204020204" charset="-122"/>
                        </a:rPr>
                        <a:t>镍钴冶炼</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高冰镍，水淬镍，电镍，镍盐；</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79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钴：氧化钴、金属钴（电解钴、电积钴）、钴铁、其他钴盐；</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155">
                <a:tc>
                  <a:txBody>
                    <a:bodyPr/>
                    <a:lstStyle/>
                    <a:p>
                      <a:pPr indent="0" algn="ctr">
                        <a:buNone/>
                      </a:pPr>
                      <a:r>
                        <a:rPr lang="en-US" sz="1200" b="0">
                          <a:solidFill>
                            <a:srgbClr val="000000"/>
                          </a:solidFill>
                          <a:latin typeface="Microsoft YaHei" panose="020B0503020204020204" charset="-122"/>
                          <a:ea typeface="Microsoft YaHei" panose="020B0503020204020204" charset="-122"/>
                        </a:rPr>
                        <a:t>7</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有色金属合金制造</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镍合金，硬质合金；</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a:txBody>
                    <a:bodyPr/>
                    <a:lstStyle/>
                    <a:p>
                      <a:pPr indent="0" algn="ctr">
                        <a:buNone/>
                      </a:pPr>
                      <a:r>
                        <a:rPr lang="en-US" sz="1200" b="0">
                          <a:solidFill>
                            <a:srgbClr val="000000"/>
                          </a:solidFill>
                          <a:latin typeface="Microsoft YaHei" panose="020B0503020204020204" charset="-122"/>
                          <a:ea typeface="Microsoft YaHei" panose="020B0503020204020204" charset="-122"/>
                        </a:rPr>
                        <a:t>8</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其他有色金属压延加工</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镍材，镍粉及片状粉末；</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790">
                <a:tc rowSpan="3">
                  <a:txBody>
                    <a:bodyPr/>
                    <a:lstStyle/>
                    <a:p>
                      <a:pPr indent="0" algn="ctr">
                        <a:buNone/>
                      </a:pPr>
                      <a:r>
                        <a:rPr lang="en-US" sz="1200" b="0">
                          <a:solidFill>
                            <a:srgbClr val="000000"/>
                          </a:solidFill>
                          <a:latin typeface="Microsoft YaHei" panose="020B0503020204020204" charset="-122"/>
                          <a:ea typeface="Microsoft YaHei" panose="020B0503020204020204" charset="-122"/>
                        </a:rPr>
                        <a:t>9</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200" b="0">
                          <a:solidFill>
                            <a:srgbClr val="000000"/>
                          </a:solidFill>
                          <a:latin typeface="Microsoft YaHei" panose="020B0503020204020204" charset="-122"/>
                          <a:ea typeface="Microsoft YaHei" panose="020B0503020204020204" charset="-122"/>
                        </a:rPr>
                        <a:t>锂离子电池制造</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新能源汽车用能量型锂离子电池；</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79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新能源汽车用功率型锂离子电池；</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542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新能源汽车用能量、功率兼顾型锂离子电池；</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4790">
                <a:tc>
                  <a:txBody>
                    <a:bodyPr/>
                    <a:lstStyle/>
                    <a:p>
                      <a:pPr indent="0" algn="ctr">
                        <a:buNone/>
                      </a:pPr>
                      <a:r>
                        <a:rPr lang="en-US" sz="1200" b="0">
                          <a:solidFill>
                            <a:srgbClr val="000000"/>
                          </a:solidFill>
                          <a:latin typeface="Microsoft YaHei" panose="020B0503020204020204" charset="-122"/>
                          <a:ea typeface="Microsoft YaHei" panose="020B0503020204020204" charset="-122"/>
                        </a:rPr>
                        <a:t>10</a:t>
                      </a:r>
                      <a:endParaRPr lang="en-US"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Microsoft YaHei" panose="020B0503020204020204" charset="-122"/>
                          <a:ea typeface="Microsoft YaHei" panose="020B0503020204020204" charset="-122"/>
                        </a:rPr>
                        <a:t>金属废料</a:t>
                      </a:r>
                      <a:endParaRPr lang="zh-CN" sz="1200" b="0">
                        <a:solidFill>
                          <a:srgbClr val="000000"/>
                        </a:solidFill>
                        <a:latin typeface="Microsoft YaHei" panose="020B0503020204020204" charset="-122"/>
                        <a:ea typeface="Microsoft YaHei" panose="020B0503020204020204" charset="-122"/>
                      </a:endParaRPr>
                    </a:p>
                    <a:p>
                      <a:pPr indent="0" algn="ctr">
                        <a:buNone/>
                      </a:pPr>
                      <a:r>
                        <a:rPr lang="zh-CN" sz="1200" b="0">
                          <a:solidFill>
                            <a:srgbClr val="000000"/>
                          </a:solidFill>
                          <a:latin typeface="Microsoft YaHei" panose="020B0503020204020204" charset="-122"/>
                          <a:ea typeface="Microsoft YaHei" panose="020B0503020204020204" charset="-122"/>
                        </a:rPr>
                        <a:t>和碎屑加工处理</a:t>
                      </a:r>
                      <a:endParaRPr lang="zh-CN" altLang="en-US" sz="1200" b="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dirty="0">
                          <a:solidFill>
                            <a:srgbClr val="000000"/>
                          </a:solidFill>
                          <a:latin typeface="Microsoft YaHei" panose="020B0503020204020204" charset="-122"/>
                          <a:ea typeface="Microsoft YaHei" panose="020B0503020204020204" charset="-122"/>
                        </a:rPr>
                        <a:t>废电池：废原电池、废蓄电池、原电池废碎料、蓄电池废碎料；</a:t>
                      </a:r>
                      <a:endParaRPr lang="zh-CN" altLang="en-US" sz="1200" b="0" dirty="0">
                        <a:solidFill>
                          <a:srgbClr val="000000"/>
                        </a:solidFill>
                        <a:latin typeface="Microsoft YaHei" panose="020B0503020204020204" charset="-122"/>
                        <a:ea typeface="Microsoft YaHei"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8" name="标题 5"/>
          <p:cNvSpPr>
            <a:spLocks noGrp="1"/>
          </p:cNvSpPr>
          <p:nvPr>
            <p:ph type="title"/>
          </p:nvPr>
        </p:nvSpPr>
        <p:spPr>
          <a:xfrm>
            <a:off x="0" y="326892"/>
            <a:ext cx="9144000" cy="486085"/>
          </a:xfrm>
        </p:spPr>
        <p:txBody>
          <a:bodyPr/>
          <a:lstStyle/>
          <a:p>
            <a:pPr algn="l"/>
            <a:r>
              <a:rPr lang="zh-CN" altLang="en-US" dirty="0">
                <a:latin typeface="Microsoft YaHei" panose="020B0503020204020204" charset="-122"/>
                <a:ea typeface="Microsoft YaHei" panose="020B0503020204020204" charset="-122"/>
              </a:rPr>
              <a:t>附二：镍钴锂产业研究</a:t>
            </a:r>
            <a:endParaRPr lang="zh-CN" altLang="en-US" dirty="0">
              <a:latin typeface="Microsoft YaHei" panose="020B0503020204020204" charset="-122"/>
              <a:ea typeface="Microsoft YaHei" panose="020B0503020204020204" charset="-122"/>
            </a:endParaRPr>
          </a:p>
        </p:txBody>
      </p:sp>
      <p:sp>
        <p:nvSpPr>
          <p:cNvPr id="9" name="文本框 8"/>
          <p:cNvSpPr txBox="1"/>
          <p:nvPr/>
        </p:nvSpPr>
        <p:spPr>
          <a:xfrm>
            <a:off x="5963920" y="3865245"/>
            <a:ext cx="2945765" cy="645160"/>
          </a:xfrm>
          <a:prstGeom prst="rect">
            <a:avLst/>
          </a:prstGeom>
          <a:noFill/>
        </p:spPr>
        <p:txBody>
          <a:bodyPr wrap="square">
            <a:spAutoFit/>
          </a:bodyPr>
          <a:lstStyle/>
          <a:p>
            <a:pPr algn="just">
              <a:buClrTx/>
              <a:buSzTx/>
              <a:buFontTx/>
            </a:pPr>
            <a:r>
              <a:rPr lang="zh-CN" sz="1200" kern="100" dirty="0">
                <a:effectLst/>
                <a:latin typeface="Microsoft YaHei" panose="020B0503020204020204" charset="-122"/>
                <a:ea typeface="Microsoft YaHei" panose="020B0503020204020204" charset="-122"/>
                <a:cs typeface="Times New Roman" panose="02020603050405020304" pitchFamily="18" charset="0"/>
              </a:rPr>
              <a:t>主要业务形式：镍钴锂不锈钢产业链的信息咨询</a:t>
            </a:r>
            <a:r>
              <a:rPr lang="zh-CN" sz="1200" kern="100" dirty="0">
                <a:effectLst/>
                <a:latin typeface="Microsoft YaHei" panose="020B0503020204020204" charset="-122"/>
                <a:ea typeface="Microsoft YaHei" panose="020B0503020204020204" charset="-122"/>
                <a:cs typeface="Times New Roman" panose="02020603050405020304" pitchFamily="18" charset="0"/>
                <a:sym typeface="+mn-ea"/>
              </a:rPr>
              <a:t>、产业咨询、</a:t>
            </a:r>
            <a:r>
              <a:rPr lang="zh-CN" sz="1200" kern="100" dirty="0">
                <a:effectLst/>
                <a:latin typeface="Microsoft YaHei" panose="020B0503020204020204" charset="-122"/>
                <a:ea typeface="Microsoft YaHei" panose="020B0503020204020204" charset="-122"/>
                <a:cs typeface="Times New Roman" panose="02020603050405020304" pitchFamily="18" charset="0"/>
              </a:rPr>
              <a:t>学术会议</a:t>
            </a:r>
            <a:r>
              <a:rPr lang="zh-CN" sz="1200" kern="100" dirty="0">
                <a:effectLst/>
                <a:latin typeface="Microsoft YaHei" panose="020B0503020204020204" charset="-122"/>
                <a:ea typeface="Microsoft YaHei" panose="020B0503020204020204" charset="-122"/>
                <a:cs typeface="Times New Roman" panose="02020603050405020304" pitchFamily="18" charset="0"/>
                <a:sym typeface="+mn-ea"/>
              </a:rPr>
              <a:t>、</a:t>
            </a:r>
            <a:r>
              <a:rPr lang="zh-CN" sz="1200" kern="100" dirty="0">
                <a:effectLst/>
                <a:latin typeface="Microsoft YaHei" panose="020B0503020204020204" charset="-122"/>
                <a:ea typeface="Microsoft YaHei" panose="020B0503020204020204" charset="-122"/>
                <a:cs typeface="Times New Roman" panose="02020603050405020304" pitchFamily="18" charset="0"/>
              </a:rPr>
              <a:t>技术培训</a:t>
            </a:r>
            <a:r>
              <a:rPr lang="zh-CN" sz="1200" kern="100" dirty="0">
                <a:effectLst/>
                <a:latin typeface="Microsoft YaHei" panose="020B0503020204020204" charset="-122"/>
                <a:ea typeface="Microsoft YaHei" panose="020B0503020204020204" charset="-122"/>
                <a:cs typeface="Times New Roman" panose="02020603050405020304" pitchFamily="18" charset="0"/>
                <a:sym typeface="+mn-ea"/>
              </a:rPr>
              <a:t>、</a:t>
            </a:r>
            <a:r>
              <a:rPr lang="zh-CN" sz="1200" kern="100" dirty="0">
                <a:effectLst/>
                <a:latin typeface="Microsoft YaHei" panose="020B0503020204020204" charset="-122"/>
                <a:ea typeface="Microsoft YaHei" panose="020B0503020204020204" charset="-122"/>
                <a:cs typeface="Times New Roman" panose="02020603050405020304" pitchFamily="18" charset="0"/>
              </a:rPr>
              <a:t>标准编制</a:t>
            </a:r>
            <a:r>
              <a:rPr lang="en-US" altLang="zh-CN" sz="1200" kern="100" dirty="0">
                <a:latin typeface="Microsoft YaHei" panose="020B0503020204020204" charset="-122"/>
                <a:ea typeface="Microsoft YaHei" panose="020B0503020204020204" charset="-122"/>
                <a:cs typeface="Times New Roman" panose="02020603050405020304" pitchFamily="18" charset="0"/>
              </a:rPr>
              <a:t>。</a:t>
            </a:r>
            <a:endParaRPr lang="en-US" altLang="zh-CN" sz="1200" kern="100" dirty="0">
              <a:latin typeface="Microsoft YaHei" panose="020B0503020204020204" charset="-122"/>
              <a:ea typeface="Microsoft YaHei" panose="020B0503020204020204" charset="-122"/>
              <a:cs typeface="Times New Roman" panose="02020603050405020304" pitchFamily="18" charset="0"/>
            </a:endParaRPr>
          </a:p>
        </p:txBody>
      </p:sp>
      <p:pic>
        <p:nvPicPr>
          <p:cNvPr id="3" name="图片 2" descr="微信图片_20220926113422"/>
          <p:cNvPicPr>
            <a:picLocks noChangeAspect="1"/>
          </p:cNvPicPr>
          <p:nvPr/>
        </p:nvPicPr>
        <p:blipFill>
          <a:blip r:embed="rId2"/>
          <a:stretch>
            <a:fillRect/>
          </a:stretch>
        </p:blipFill>
        <p:spPr>
          <a:xfrm>
            <a:off x="5963285" y="937895"/>
            <a:ext cx="3180715" cy="24593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318" y="1200395"/>
            <a:ext cx="9142730" cy="1476375"/>
          </a:xfrm>
          <a:prstGeom prst="rect">
            <a:avLst/>
          </a:prstGeom>
          <a:noFill/>
        </p:spPr>
        <p:txBody>
          <a:bodyPr wrap="square">
            <a:spAutoFit/>
          </a:bodyPr>
          <a:lstStyle/>
          <a:p>
            <a:pPr algn="ctr">
              <a:spcBef>
                <a:spcPts val="600"/>
              </a:spcBef>
              <a:spcAft>
                <a:spcPts val="600"/>
              </a:spcAft>
              <a:buClrTx/>
              <a:buSzTx/>
              <a:buFontTx/>
            </a:pPr>
            <a:r>
              <a:rPr lang="zh-CN" sz="4000" b="1" kern="100"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cs typeface="Times New Roman" panose="02020603050405020304" pitchFamily="18" charset="0"/>
              </a:rPr>
              <a:t>谢谢聆听</a:t>
            </a:r>
            <a:endParaRPr lang="zh-CN" sz="4000" b="1" kern="100"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cs typeface="Times New Roman" panose="02020603050405020304" pitchFamily="18" charset="0"/>
            </a:endParaRPr>
          </a:p>
          <a:p>
            <a:pPr algn="ctr">
              <a:spcBef>
                <a:spcPts val="600"/>
              </a:spcBef>
              <a:spcAft>
                <a:spcPts val="600"/>
              </a:spcAft>
              <a:buClrTx/>
              <a:buSzTx/>
              <a:buFontTx/>
            </a:pPr>
            <a:r>
              <a:rPr lang="zh-CN" altLang="en-US" sz="4000" b="1" kern="100"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cs typeface="Times New Roman" panose="02020603050405020304" pitchFamily="18" charset="0"/>
              </a:rPr>
              <a:t>请您批评指正</a:t>
            </a:r>
            <a:endParaRPr lang="zh-CN" altLang="en-US" sz="4000" b="1" kern="100" dirty="0">
              <a:solidFill>
                <a:schemeClr val="tx1"/>
              </a:solidFill>
              <a:effectLst>
                <a:outerShdw blurRad="38100" dist="19050" dir="2700000" algn="tl" rotWithShape="0">
                  <a:schemeClr val="dk1">
                    <a:alpha val="40000"/>
                  </a:schemeClr>
                </a:outerShdw>
              </a:effectLst>
              <a:latin typeface="Microsoft YaHei" panose="020B0503020204020204" charset="-122"/>
              <a:ea typeface="Microsoft YaHei" panose="020B0503020204020204" charset="-122"/>
              <a:cs typeface="Times New Roman" panose="02020603050405020304" pitchFamily="18" charset="0"/>
            </a:endParaRPr>
          </a:p>
        </p:txBody>
      </p:sp>
      <p:pic>
        <p:nvPicPr>
          <p:cNvPr id="2" name="图片 1" descr="程波微信（二维码）"/>
          <p:cNvPicPr>
            <a:picLocks noChangeAspect="1"/>
          </p:cNvPicPr>
          <p:nvPr/>
        </p:nvPicPr>
        <p:blipFill>
          <a:blip r:embed="rId1"/>
          <a:stretch>
            <a:fillRect/>
          </a:stretch>
        </p:blipFill>
        <p:spPr>
          <a:xfrm>
            <a:off x="2042160" y="2927985"/>
            <a:ext cx="2098040" cy="1917065"/>
          </a:xfrm>
          <a:prstGeom prst="rect">
            <a:avLst/>
          </a:prstGeom>
        </p:spPr>
      </p:pic>
      <p:pic>
        <p:nvPicPr>
          <p:cNvPr id="3" name="图片 2" descr="中冶有色"/>
          <p:cNvPicPr>
            <a:picLocks noChangeAspect="1"/>
          </p:cNvPicPr>
          <p:nvPr/>
        </p:nvPicPr>
        <p:blipFill>
          <a:blip r:embed="rId2"/>
          <a:stretch>
            <a:fillRect/>
          </a:stretch>
        </p:blipFill>
        <p:spPr>
          <a:xfrm>
            <a:off x="5113020" y="2927985"/>
            <a:ext cx="1790700" cy="1800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p:nvPr/>
        </p:nvPicPr>
        <p:blipFill>
          <a:blip r:embed="rId1">
            <a:extLst>
              <a:ext uri="{28A0092B-C50C-407E-A947-70E740481C1C}">
                <a14:useLocalDpi xmlns:a14="http://schemas.microsoft.com/office/drawing/2010/main" val="0"/>
              </a:ext>
            </a:extLst>
          </a:blip>
          <a:stretch>
            <a:fillRect/>
          </a:stretch>
        </p:blipFill>
        <p:spPr>
          <a:xfrm>
            <a:off x="0" y="921600"/>
            <a:ext cx="5760000" cy="3240000"/>
          </a:xfrm>
          <a:prstGeom prst="rect">
            <a:avLst/>
          </a:prstGeom>
        </p:spPr>
      </p:pic>
      <p:graphicFrame>
        <p:nvGraphicFramePr>
          <p:cNvPr id="6" name="表格 5"/>
          <p:cNvGraphicFramePr>
            <a:graphicFrameLocks noGrp="1"/>
          </p:cNvGraphicFramePr>
          <p:nvPr>
            <p:custDataLst>
              <p:tags r:id="rId2"/>
            </p:custDataLst>
          </p:nvPr>
        </p:nvGraphicFramePr>
        <p:xfrm>
          <a:off x="0" y="4075704"/>
          <a:ext cx="9143934" cy="1067795"/>
        </p:xfrm>
        <a:graphic>
          <a:graphicData uri="http://schemas.openxmlformats.org/drawingml/2006/table">
            <a:tbl>
              <a:tblPr>
                <a:tableStyleId>{5C22544A-7EE6-4342-B048-85BDC9FD1C3A}</a:tableStyleId>
              </a:tblPr>
              <a:tblGrid>
                <a:gridCol w="1186180"/>
                <a:gridCol w="1136822"/>
                <a:gridCol w="1136822"/>
                <a:gridCol w="1136822"/>
                <a:gridCol w="1136822"/>
                <a:gridCol w="1136822"/>
                <a:gridCol w="1136822"/>
                <a:gridCol w="1136822"/>
              </a:tblGrid>
              <a:tr h="213559">
                <a:tc gridSpan="8">
                  <a:txBody>
                    <a:bodyPr/>
                    <a:lstStyle/>
                    <a:p>
                      <a:pPr marL="0" algn="ctr" defTabSz="685800" rtl="0" eaLnBrk="1" fontAlgn="ctr" latinLnBrk="0" hangingPunct="1"/>
                      <a:r>
                        <a:rPr lang="en-US" altLang="zh-CN" sz="1200" u="none" strike="noStrike" kern="1200" dirty="0">
                          <a:solidFill>
                            <a:schemeClr val="dk1"/>
                          </a:solidFill>
                          <a:effectLst/>
                          <a:latin typeface="Microsoft YaHei" panose="020B0503020204020204" charset="-122"/>
                          <a:ea typeface="Microsoft YaHei" panose="020B0503020204020204" charset="-122"/>
                          <a:cs typeface="+mn-cs"/>
                        </a:rPr>
                        <a:t>2020</a:t>
                      </a:r>
                      <a:r>
                        <a:rPr lang="zh-CN" altLang="en-US" sz="1200" u="none" strike="noStrike" kern="1200" dirty="0">
                          <a:solidFill>
                            <a:schemeClr val="dk1"/>
                          </a:solidFill>
                          <a:effectLst/>
                          <a:latin typeface="Microsoft YaHei" panose="020B0503020204020204" charset="-122"/>
                          <a:ea typeface="Microsoft YaHei" panose="020B0503020204020204" charset="-122"/>
                          <a:cs typeface="+mn-cs"/>
                        </a:rPr>
                        <a:t>年印尼部分产品产量及全球排名</a:t>
                      </a:r>
                      <a:endParaRPr lang="zh-CN" altLang="en-US" sz="1200" u="none" strike="noStrike" kern="1200" dirty="0">
                        <a:solidFill>
                          <a:schemeClr val="dk1"/>
                        </a:solidFill>
                        <a:effectLst/>
                        <a:latin typeface="Microsoft YaHei" panose="020B0503020204020204" charset="-122"/>
                        <a:ea typeface="Microsoft YaHei" panose="020B0503020204020204" charset="-122"/>
                        <a:cs typeface="+mn-cs"/>
                      </a:endParaRPr>
                    </a:p>
                  </a:txBody>
                  <a:tcPr marL="9525" marR="9525" marT="9525" marB="0" anchor="ctr"/>
                </a:tc>
                <a:tc hMerge="1">
                  <a:tcPr/>
                </a:tc>
                <a:tc hMerge="1">
                  <a:tcPr/>
                </a:tc>
                <a:tc hMerge="1">
                  <a:tcPr/>
                </a:tc>
                <a:tc hMerge="1">
                  <a:tcPr/>
                </a:tc>
                <a:tc hMerge="1">
                  <a:tcPr/>
                </a:tc>
                <a:tc hMerge="1">
                  <a:tcPr/>
                </a:tc>
                <a:tc hMerge="1">
                  <a:tcPr/>
                </a:tc>
              </a:tr>
              <a:tr h="213559">
                <a:tc>
                  <a:txBody>
                    <a:bodyPr/>
                    <a:lstStyle/>
                    <a:p>
                      <a:pPr algn="ctr" fontAlgn="ctr"/>
                      <a:r>
                        <a:rPr lang="zh-CN" altLang="en-US" sz="1200" u="none" strike="noStrike" dirty="0">
                          <a:effectLst/>
                          <a:latin typeface="Microsoft YaHei" panose="020B0503020204020204" charset="-122"/>
                          <a:ea typeface="Microsoft YaHei" panose="020B0503020204020204" charset="-122"/>
                        </a:rPr>
                        <a:t>商品类别</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a:solidFill>
                            <a:srgbClr val="FF0000"/>
                          </a:solidFill>
                          <a:effectLst/>
                          <a:latin typeface="Microsoft YaHei" panose="020B0503020204020204" charset="-122"/>
                          <a:ea typeface="Microsoft YaHei" panose="020B0503020204020204" charset="-122"/>
                        </a:rPr>
                        <a:t>镍矿</a:t>
                      </a:r>
                      <a:endParaRPr lang="zh-CN" altLang="en-US"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锡矿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煤矿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铝土矿</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黄金</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天然气</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原油</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559">
                <a:tc>
                  <a:txBody>
                    <a:bodyPr/>
                    <a:lstStyle/>
                    <a:p>
                      <a:pPr algn="ctr" fontAlgn="ctr"/>
                      <a:r>
                        <a:rPr lang="zh-CN" altLang="en-US" sz="1200" u="none" strike="noStrike" dirty="0">
                          <a:effectLst/>
                          <a:latin typeface="Microsoft YaHei" panose="020B0503020204020204" charset="-122"/>
                          <a:ea typeface="Microsoft YaHei" panose="020B0503020204020204" charset="-122"/>
                        </a:rPr>
                        <a:t>产量</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a:solidFill>
                            <a:srgbClr val="FF0000"/>
                          </a:solidFill>
                          <a:effectLst/>
                          <a:latin typeface="Microsoft YaHei" panose="020B0503020204020204" charset="-122"/>
                          <a:ea typeface="Microsoft YaHei" panose="020B0503020204020204" charset="-122"/>
                        </a:rPr>
                        <a:t>4,804 </a:t>
                      </a:r>
                      <a:endParaRPr lang="en-US" altLang="zh-CN" sz="1200" b="1" i="0" u="none" strike="noStrike">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65,127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5.66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2,586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65,890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692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2.59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213559">
                <a:tc>
                  <a:txBody>
                    <a:bodyPr/>
                    <a:lstStyle/>
                    <a:p>
                      <a:pPr algn="ctr" fontAlgn="ctr"/>
                      <a:r>
                        <a:rPr lang="zh-CN" altLang="en-US" sz="1200" u="none" strike="noStrike">
                          <a:effectLst/>
                          <a:latin typeface="Microsoft YaHei" panose="020B0503020204020204" charset="-122"/>
                          <a:ea typeface="Microsoft YaHei" panose="020B0503020204020204" charset="-122"/>
                        </a:rPr>
                        <a:t>单位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万吨</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吨</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亿吨</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万吨</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千克</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亿立方米</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亿桶</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r h="213559">
                <a:tc>
                  <a:txBody>
                    <a:bodyPr/>
                    <a:lstStyle/>
                    <a:p>
                      <a:pPr algn="ctr" fontAlgn="ctr"/>
                      <a:r>
                        <a:rPr lang="zh-CN" altLang="en-US" sz="1200" u="none" strike="noStrike">
                          <a:effectLst/>
                          <a:latin typeface="Microsoft YaHei" panose="020B0503020204020204" charset="-122"/>
                          <a:ea typeface="Microsoft YaHei" panose="020B0503020204020204" charset="-122"/>
                        </a:rPr>
                        <a:t>全球排名</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4</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7</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前</a:t>
                      </a:r>
                      <a:r>
                        <a:rPr lang="en-US" altLang="zh-CN" sz="1200" u="none" strike="noStrike">
                          <a:effectLst/>
                          <a:latin typeface="Microsoft YaHei" panose="020B0503020204020204" charset="-122"/>
                          <a:ea typeface="Microsoft YaHei" panose="020B0503020204020204" charset="-122"/>
                        </a:rPr>
                        <a:t>10</a:t>
                      </a:r>
                      <a:r>
                        <a:rPr lang="zh-CN" altLang="en-US" sz="1200" u="none" strike="noStrike">
                          <a:effectLst/>
                          <a:latin typeface="Microsoft YaHei" panose="020B0503020204020204" charset="-122"/>
                          <a:ea typeface="Microsoft YaHei" panose="020B0503020204020204" charset="-122"/>
                        </a:rPr>
                        <a:t>名以外</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a:effectLst/>
                          <a:latin typeface="Microsoft YaHei" panose="020B0503020204020204" charset="-122"/>
                          <a:ea typeface="Microsoft YaHei" panose="020B0503020204020204" charset="-122"/>
                        </a:rPr>
                        <a:t>前</a:t>
                      </a:r>
                      <a:r>
                        <a:rPr lang="en-US" altLang="zh-CN" sz="1200" u="none" strike="noStrike">
                          <a:effectLst/>
                          <a:latin typeface="Microsoft YaHei" panose="020B0503020204020204" charset="-122"/>
                          <a:ea typeface="Microsoft YaHei" panose="020B0503020204020204" charset="-122"/>
                        </a:rPr>
                        <a:t>15</a:t>
                      </a:r>
                      <a:r>
                        <a:rPr lang="zh-CN" altLang="en-US" sz="1200" u="none" strike="noStrike">
                          <a:effectLst/>
                          <a:latin typeface="Microsoft YaHei" panose="020B0503020204020204" charset="-122"/>
                          <a:ea typeface="Microsoft YaHei" panose="020B0503020204020204" charset="-122"/>
                        </a:rPr>
                        <a:t>名以外</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
        <p:nvSpPr>
          <p:cNvPr id="8" name="文本框 7"/>
          <p:cNvSpPr txBox="1"/>
          <p:nvPr/>
        </p:nvSpPr>
        <p:spPr>
          <a:xfrm>
            <a:off x="5760000" y="1074282"/>
            <a:ext cx="3384000" cy="2676525"/>
          </a:xfrm>
          <a:prstGeom prst="rect">
            <a:avLst/>
          </a:prstGeom>
          <a:solidFill>
            <a:schemeClr val="bg1"/>
          </a:solidFill>
        </p:spPr>
        <p:txBody>
          <a:bodyPr wrap="square" rtlCol="0">
            <a:spAutoFit/>
          </a:bodyPr>
          <a:lstStyle/>
          <a:p>
            <a:pPr algn="l">
              <a:lnSpc>
                <a:spcPct val="150000"/>
              </a:lnSpc>
            </a:pPr>
            <a:r>
              <a:rPr lang="zh-CN" altLang="en-US" sz="1600" b="1" dirty="0">
                <a:solidFill>
                  <a:srgbClr val="FF0000"/>
                </a:solidFill>
                <a:latin typeface="Microsoft YaHei" panose="020B0503020204020204" charset="-122"/>
                <a:ea typeface="Microsoft YaHei" panose="020B0503020204020204" charset="-122"/>
              </a:rPr>
              <a:t>人口数量：</a:t>
            </a:r>
            <a:r>
              <a:rPr lang="en-US" altLang="zh-CN" sz="1600" b="1" dirty="0">
                <a:solidFill>
                  <a:srgbClr val="FF0000"/>
                </a:solidFill>
                <a:latin typeface="Microsoft YaHei" panose="020B0503020204020204" charset="-122"/>
                <a:ea typeface="Microsoft YaHei" panose="020B0503020204020204" charset="-122"/>
              </a:rPr>
              <a:t>2.7</a:t>
            </a:r>
            <a:r>
              <a:rPr lang="zh-CN" altLang="en-US" sz="1600" b="1" dirty="0">
                <a:solidFill>
                  <a:srgbClr val="FF0000"/>
                </a:solidFill>
                <a:latin typeface="Microsoft YaHei" panose="020B0503020204020204" charset="-122"/>
                <a:ea typeface="Microsoft YaHei" panose="020B0503020204020204" charset="-122"/>
              </a:rPr>
              <a:t>亿  第</a:t>
            </a:r>
            <a:r>
              <a:rPr lang="en-US" altLang="zh-CN" sz="1600" b="1" dirty="0">
                <a:solidFill>
                  <a:srgbClr val="FF0000"/>
                </a:solidFill>
                <a:latin typeface="Microsoft YaHei" panose="020B0503020204020204" charset="-122"/>
                <a:ea typeface="Microsoft YaHei" panose="020B0503020204020204" charset="-122"/>
              </a:rPr>
              <a:t>4</a:t>
            </a:r>
            <a:r>
              <a:rPr lang="zh-CN" altLang="en-US" sz="1600" b="1" dirty="0">
                <a:solidFill>
                  <a:srgbClr val="FF0000"/>
                </a:solidFill>
                <a:latin typeface="Microsoft YaHei" panose="020B0503020204020204" charset="-122"/>
                <a:ea typeface="Microsoft YaHei" panose="020B0503020204020204" charset="-122"/>
              </a:rPr>
              <a:t>位</a:t>
            </a:r>
            <a:endParaRPr lang="en-US" altLang="zh-CN" sz="1600" b="1" dirty="0">
              <a:solidFill>
                <a:srgbClr val="FF0000"/>
              </a:solidFill>
              <a:latin typeface="Microsoft YaHei" panose="020B0503020204020204" charset="-122"/>
              <a:ea typeface="Microsoft YaHei" panose="020B0503020204020204" charset="-122"/>
            </a:endParaRPr>
          </a:p>
          <a:p>
            <a:pPr algn="l">
              <a:lnSpc>
                <a:spcPct val="150000"/>
              </a:lnSpc>
            </a:pPr>
            <a:endParaRPr lang="en-US" altLang="zh-CN" sz="800" b="1" dirty="0">
              <a:latin typeface="Microsoft YaHei" panose="020B0503020204020204" charset="-122"/>
              <a:ea typeface="Microsoft YaHei" panose="020B0503020204020204" charset="-122"/>
            </a:endParaRPr>
          </a:p>
          <a:p>
            <a:pPr algn="l">
              <a:lnSpc>
                <a:spcPct val="150000"/>
              </a:lnSpc>
            </a:pPr>
            <a:r>
              <a:rPr lang="zh-CN" altLang="en-US" sz="1600" b="1" dirty="0">
                <a:latin typeface="Microsoft YaHei" panose="020B0503020204020204" charset="-122"/>
                <a:ea typeface="Microsoft YaHei" panose="020B0503020204020204" charset="-122"/>
              </a:rPr>
              <a:t>陆地面积：</a:t>
            </a:r>
            <a:r>
              <a:rPr lang="en-US" altLang="zh-CN" sz="1600" b="1" dirty="0">
                <a:latin typeface="Microsoft YaHei" panose="020B0503020204020204" charset="-122"/>
                <a:ea typeface="Microsoft YaHei" panose="020B0503020204020204" charset="-122"/>
              </a:rPr>
              <a:t>191.7</a:t>
            </a:r>
            <a:r>
              <a:rPr lang="zh-CN" altLang="en-US" sz="1600" b="1" dirty="0">
                <a:latin typeface="Microsoft YaHei" panose="020B0503020204020204" charset="-122"/>
                <a:ea typeface="Microsoft YaHei" panose="020B0503020204020204" charset="-122"/>
              </a:rPr>
              <a:t>万</a:t>
            </a:r>
            <a:r>
              <a:rPr lang="en-US" altLang="zh-CN" sz="1600" b="1" dirty="0">
                <a:latin typeface="Microsoft YaHei" panose="020B0503020204020204" charset="-122"/>
                <a:ea typeface="Microsoft YaHei" panose="020B0503020204020204" charset="-122"/>
              </a:rPr>
              <a:t>km²     </a:t>
            </a:r>
            <a:r>
              <a:rPr lang="zh-CN" altLang="en-US" sz="1600" b="1" dirty="0">
                <a:latin typeface="Microsoft YaHei" panose="020B0503020204020204" charset="-122"/>
                <a:ea typeface="Microsoft YaHei" panose="020B0503020204020204" charset="-122"/>
              </a:rPr>
              <a:t>第</a:t>
            </a:r>
            <a:r>
              <a:rPr lang="en-US" altLang="zh-CN" sz="1600" b="1" dirty="0">
                <a:latin typeface="Microsoft YaHei" panose="020B0503020204020204" charset="-122"/>
                <a:ea typeface="Microsoft YaHei" panose="020B0503020204020204" charset="-122"/>
              </a:rPr>
              <a:t>14</a:t>
            </a:r>
            <a:r>
              <a:rPr lang="zh-CN" altLang="en-US" sz="1600" b="1" dirty="0">
                <a:latin typeface="Microsoft YaHei" panose="020B0503020204020204" charset="-122"/>
                <a:ea typeface="Microsoft YaHei" panose="020B0503020204020204" charset="-122"/>
              </a:rPr>
              <a:t>位</a:t>
            </a:r>
            <a:endParaRPr lang="en-US" altLang="zh-CN" sz="1600" b="1" dirty="0">
              <a:latin typeface="Microsoft YaHei" panose="020B0503020204020204" charset="-122"/>
              <a:ea typeface="Microsoft YaHei" panose="020B0503020204020204" charset="-122"/>
            </a:endParaRPr>
          </a:p>
          <a:p>
            <a:pPr algn="l">
              <a:lnSpc>
                <a:spcPct val="150000"/>
              </a:lnSpc>
            </a:pPr>
            <a:endParaRPr lang="en-US" altLang="zh-CN" sz="800" b="1" dirty="0">
              <a:latin typeface="Microsoft YaHei" panose="020B0503020204020204" charset="-122"/>
              <a:ea typeface="Microsoft YaHei" panose="020B0503020204020204" charset="-122"/>
            </a:endParaRPr>
          </a:p>
          <a:p>
            <a:pPr algn="l">
              <a:lnSpc>
                <a:spcPct val="150000"/>
              </a:lnSpc>
            </a:pPr>
            <a:r>
              <a:rPr lang="zh-CN" altLang="en-US" sz="1600" b="1" dirty="0">
                <a:latin typeface="Microsoft YaHei" panose="020B0503020204020204" charset="-122"/>
                <a:ea typeface="Microsoft YaHei" panose="020B0503020204020204" charset="-122"/>
              </a:rPr>
              <a:t>海洋面积：</a:t>
            </a:r>
            <a:r>
              <a:rPr lang="en-US" altLang="zh-CN" sz="1600" b="1" dirty="0">
                <a:latin typeface="Microsoft YaHei" panose="020B0503020204020204" charset="-122"/>
                <a:ea typeface="Microsoft YaHei" panose="020B0503020204020204" charset="-122"/>
              </a:rPr>
              <a:t>316.6</a:t>
            </a:r>
            <a:r>
              <a:rPr lang="zh-CN" altLang="en-US" sz="1600" b="1" dirty="0">
                <a:latin typeface="Microsoft YaHei" panose="020B0503020204020204" charset="-122"/>
                <a:ea typeface="Microsoft YaHei" panose="020B0503020204020204" charset="-122"/>
              </a:rPr>
              <a:t>万</a:t>
            </a:r>
            <a:r>
              <a:rPr lang="en-US" altLang="zh-CN" sz="1600" b="1" dirty="0">
                <a:latin typeface="Microsoft YaHei" panose="020B0503020204020204" charset="-122"/>
                <a:ea typeface="Microsoft YaHei" panose="020B0503020204020204" charset="-122"/>
              </a:rPr>
              <a:t>km²     </a:t>
            </a:r>
            <a:r>
              <a:rPr lang="zh-CN" altLang="en-US" sz="1600" b="1" dirty="0">
                <a:latin typeface="Microsoft YaHei" panose="020B0503020204020204" charset="-122"/>
                <a:ea typeface="Microsoft YaHei" panose="020B0503020204020204" charset="-122"/>
              </a:rPr>
              <a:t>第</a:t>
            </a:r>
            <a:r>
              <a:rPr lang="en-US" altLang="zh-CN" sz="1600" b="1" dirty="0">
                <a:latin typeface="Microsoft YaHei" panose="020B0503020204020204" charset="-122"/>
                <a:ea typeface="Microsoft YaHei" panose="020B0503020204020204" charset="-122"/>
              </a:rPr>
              <a:t>5</a:t>
            </a:r>
            <a:r>
              <a:rPr lang="zh-CN" altLang="en-US" sz="1600" b="1" dirty="0">
                <a:latin typeface="Microsoft YaHei" panose="020B0503020204020204" charset="-122"/>
                <a:ea typeface="Microsoft YaHei" panose="020B0503020204020204" charset="-122"/>
              </a:rPr>
              <a:t>位</a:t>
            </a:r>
            <a:endParaRPr lang="en-US" altLang="zh-CN" sz="1600" b="1" dirty="0">
              <a:latin typeface="Microsoft YaHei" panose="020B0503020204020204" charset="-122"/>
              <a:ea typeface="Microsoft YaHei" panose="020B0503020204020204" charset="-122"/>
            </a:endParaRPr>
          </a:p>
          <a:p>
            <a:pPr algn="l">
              <a:lnSpc>
                <a:spcPct val="150000"/>
              </a:lnSpc>
            </a:pPr>
            <a:endParaRPr lang="en-US" altLang="zh-CN" sz="800" b="1" dirty="0">
              <a:latin typeface="Microsoft YaHei" panose="020B0503020204020204" charset="-122"/>
              <a:ea typeface="Microsoft YaHei" panose="020B0503020204020204" charset="-122"/>
            </a:endParaRPr>
          </a:p>
          <a:p>
            <a:pPr algn="l">
              <a:lnSpc>
                <a:spcPct val="150000"/>
              </a:lnSpc>
            </a:pPr>
            <a:r>
              <a:rPr lang="zh-CN" altLang="en-US" sz="1600" b="1" dirty="0">
                <a:solidFill>
                  <a:srgbClr val="FF0000"/>
                </a:solidFill>
                <a:latin typeface="Microsoft YaHei" panose="020B0503020204020204" charset="-122"/>
                <a:ea typeface="Microsoft YaHei" panose="020B0503020204020204" charset="-122"/>
              </a:rPr>
              <a:t>海陆面积：</a:t>
            </a:r>
            <a:r>
              <a:rPr lang="en-US" altLang="zh-CN" sz="1600" b="1" dirty="0">
                <a:solidFill>
                  <a:srgbClr val="FF0000"/>
                </a:solidFill>
                <a:latin typeface="Microsoft YaHei" panose="020B0503020204020204" charset="-122"/>
                <a:ea typeface="Microsoft YaHei" panose="020B0503020204020204" charset="-122"/>
              </a:rPr>
              <a:t>607.0</a:t>
            </a:r>
            <a:r>
              <a:rPr lang="zh-CN" altLang="en-US" sz="1600" b="1" dirty="0">
                <a:solidFill>
                  <a:srgbClr val="FF0000"/>
                </a:solidFill>
                <a:latin typeface="Microsoft YaHei" panose="020B0503020204020204" charset="-122"/>
                <a:ea typeface="Microsoft YaHei" panose="020B0503020204020204" charset="-122"/>
              </a:rPr>
              <a:t>万</a:t>
            </a:r>
            <a:r>
              <a:rPr lang="en-US" altLang="zh-CN" sz="1600" b="1" dirty="0">
                <a:solidFill>
                  <a:srgbClr val="FF0000"/>
                </a:solidFill>
                <a:latin typeface="Microsoft YaHei" panose="020B0503020204020204" charset="-122"/>
                <a:ea typeface="Microsoft YaHei" panose="020B0503020204020204" charset="-122"/>
              </a:rPr>
              <a:t>km²      </a:t>
            </a:r>
            <a:r>
              <a:rPr lang="zh-CN" altLang="en-US" sz="1600" b="1" dirty="0">
                <a:solidFill>
                  <a:srgbClr val="FF0000"/>
                </a:solidFill>
                <a:latin typeface="Microsoft YaHei" panose="020B0503020204020204" charset="-122"/>
                <a:ea typeface="Microsoft YaHei" panose="020B0503020204020204" charset="-122"/>
              </a:rPr>
              <a:t>第</a:t>
            </a:r>
            <a:r>
              <a:rPr lang="en-US" altLang="zh-CN" sz="1600" b="1" dirty="0">
                <a:solidFill>
                  <a:srgbClr val="FF0000"/>
                </a:solidFill>
                <a:latin typeface="Microsoft YaHei" panose="020B0503020204020204" charset="-122"/>
                <a:ea typeface="Microsoft YaHei" panose="020B0503020204020204" charset="-122"/>
              </a:rPr>
              <a:t>7</a:t>
            </a:r>
            <a:r>
              <a:rPr lang="zh-CN" altLang="en-US" sz="1600" b="1" dirty="0">
                <a:solidFill>
                  <a:srgbClr val="FF0000"/>
                </a:solidFill>
                <a:latin typeface="Microsoft YaHei" panose="020B0503020204020204" charset="-122"/>
                <a:ea typeface="Microsoft YaHei" panose="020B0503020204020204" charset="-122"/>
              </a:rPr>
              <a:t>位</a:t>
            </a:r>
            <a:endParaRPr lang="en-US" altLang="zh-CN" sz="1600" b="1" dirty="0">
              <a:solidFill>
                <a:srgbClr val="FF0000"/>
              </a:solidFill>
              <a:latin typeface="Microsoft YaHei" panose="020B0503020204020204" charset="-122"/>
              <a:ea typeface="Microsoft YaHei" panose="020B0503020204020204" charset="-122"/>
            </a:endParaRPr>
          </a:p>
          <a:p>
            <a:pPr algn="l">
              <a:lnSpc>
                <a:spcPct val="150000"/>
              </a:lnSpc>
            </a:pPr>
            <a:endParaRPr lang="en-US" altLang="zh-CN" sz="800" b="1" dirty="0">
              <a:latin typeface="Microsoft YaHei" panose="020B0503020204020204" charset="-122"/>
              <a:ea typeface="Microsoft YaHei" panose="020B0503020204020204" charset="-122"/>
            </a:endParaRPr>
          </a:p>
          <a:p>
            <a:pPr algn="l">
              <a:lnSpc>
                <a:spcPct val="150000"/>
              </a:lnSpc>
            </a:pPr>
            <a:r>
              <a:rPr lang="zh-CN" altLang="en-US" sz="1600" b="1" dirty="0">
                <a:solidFill>
                  <a:srgbClr val="FF0000"/>
                </a:solidFill>
                <a:latin typeface="Microsoft YaHei" panose="020B0503020204020204" charset="-122"/>
                <a:ea typeface="Microsoft YaHei" panose="020B0503020204020204" charset="-122"/>
              </a:rPr>
              <a:t>经济规模：</a:t>
            </a:r>
            <a:r>
              <a:rPr lang="en-US" altLang="zh-CN" sz="1600" b="1" dirty="0">
                <a:solidFill>
                  <a:srgbClr val="FF0000"/>
                </a:solidFill>
                <a:latin typeface="Microsoft YaHei" panose="020B0503020204020204" charset="-122"/>
                <a:ea typeface="Microsoft YaHei" panose="020B0503020204020204" charset="-122"/>
              </a:rPr>
              <a:t>1.19</a:t>
            </a:r>
            <a:r>
              <a:rPr lang="zh-CN" altLang="en-US" sz="1600" b="1" dirty="0">
                <a:solidFill>
                  <a:srgbClr val="FF0000"/>
                </a:solidFill>
                <a:latin typeface="Microsoft YaHei" panose="020B0503020204020204" charset="-122"/>
                <a:ea typeface="Microsoft YaHei" panose="020B0503020204020204" charset="-122"/>
              </a:rPr>
              <a:t>万亿美元    第</a:t>
            </a:r>
            <a:r>
              <a:rPr lang="en-US" altLang="zh-CN" sz="1600" b="1" dirty="0">
                <a:solidFill>
                  <a:srgbClr val="FF0000"/>
                </a:solidFill>
                <a:latin typeface="Microsoft YaHei" panose="020B0503020204020204" charset="-122"/>
                <a:ea typeface="Microsoft YaHei" panose="020B0503020204020204" charset="-122"/>
              </a:rPr>
              <a:t>16</a:t>
            </a:r>
            <a:r>
              <a:rPr lang="zh-CN" altLang="en-US" sz="1600" b="1" dirty="0">
                <a:solidFill>
                  <a:srgbClr val="FF0000"/>
                </a:solidFill>
                <a:latin typeface="Microsoft YaHei" panose="020B0503020204020204" charset="-122"/>
                <a:ea typeface="Microsoft YaHei" panose="020B0503020204020204" charset="-122"/>
              </a:rPr>
              <a:t>位</a:t>
            </a:r>
            <a:endParaRPr lang="zh-CN" altLang="en-US" sz="1600" b="1" dirty="0">
              <a:solidFill>
                <a:srgbClr val="FF0000"/>
              </a:solidFill>
              <a:latin typeface="Microsoft YaHei" panose="020B0503020204020204" charset="-122"/>
              <a:ea typeface="Microsoft YaHei" panose="020B0503020204020204" charset="-122"/>
            </a:endParaRPr>
          </a:p>
        </p:txBody>
      </p:sp>
      <p:sp>
        <p:nvSpPr>
          <p:cNvPr id="2" name="椭圆 1"/>
          <p:cNvSpPr/>
          <p:nvPr/>
        </p:nvSpPr>
        <p:spPr>
          <a:xfrm>
            <a:off x="3274828" y="2785192"/>
            <a:ext cx="382773" cy="350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印尼的国情国力</a:t>
            </a:r>
            <a:r>
              <a:rPr lang="en-US" altLang="zh-CN" dirty="0">
                <a:latin typeface="Microsoft YaHei" panose="020B0503020204020204" charset="-122"/>
                <a:ea typeface="Microsoft YaHei" panose="020B0503020204020204" charset="-122"/>
              </a:rPr>
              <a:t>—</a:t>
            </a:r>
            <a:r>
              <a:rPr lang="zh-CN" altLang="en-US" dirty="0">
                <a:latin typeface="Microsoft YaHei" panose="020B0503020204020204" charset="-122"/>
                <a:ea typeface="Microsoft YaHei" panose="020B0503020204020204" charset="-122"/>
              </a:rPr>
              <a:t>总量与排名</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0" y="921600"/>
          <a:ext cx="9144000" cy="4221900"/>
        </p:xfrm>
        <a:graphic>
          <a:graphicData uri="http://schemas.openxmlformats.org/drawingml/2006/table">
            <a:tbl>
              <a:tblPr>
                <a:tableStyleId>{5C22544A-7EE6-4342-B048-85BDC9FD1C3A}</a:tableStyleId>
              </a:tblPr>
              <a:tblGrid>
                <a:gridCol w="2276878"/>
                <a:gridCol w="996133"/>
                <a:gridCol w="671388"/>
                <a:gridCol w="758959"/>
                <a:gridCol w="889368"/>
                <a:gridCol w="925032"/>
                <a:gridCol w="1516994"/>
                <a:gridCol w="1109248"/>
              </a:tblGrid>
              <a:tr h="469100">
                <a:tc>
                  <a:txBody>
                    <a:bodyPr/>
                    <a:lstStyle/>
                    <a:p>
                      <a:pPr algn="ctr" fontAlgn="ctr"/>
                      <a:r>
                        <a:rPr lang="zh-CN" altLang="en-US" sz="1200" u="none" strike="noStrike" dirty="0">
                          <a:effectLst/>
                          <a:latin typeface="Microsoft YaHei" panose="020B0503020204020204" charset="-122"/>
                          <a:ea typeface="Microsoft YaHei" panose="020B0503020204020204" charset="-122"/>
                        </a:rPr>
                        <a:t>岛屿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省级</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行政区</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面积</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b="0" i="0" u="none" strike="noStrike" dirty="0">
                          <a:solidFill>
                            <a:srgbClr val="000000"/>
                          </a:solidFill>
                          <a:effectLst/>
                          <a:latin typeface="Microsoft YaHei" panose="020B0503020204020204" charset="-122"/>
                          <a:ea typeface="Microsoft YaHei" panose="020B0503020204020204" charset="-122"/>
                        </a:rPr>
                        <a:t>（万</a:t>
                      </a:r>
                      <a:r>
                        <a:rPr lang="en-US" altLang="zh-CN" sz="1200" b="0" i="0" u="none" strike="noStrike" dirty="0">
                          <a:solidFill>
                            <a:srgbClr val="000000"/>
                          </a:solidFill>
                          <a:effectLst/>
                          <a:latin typeface="Microsoft YaHei" panose="020B0503020204020204" charset="-122"/>
                          <a:ea typeface="Microsoft YaHei" panose="020B0503020204020204" charset="-122"/>
                        </a:rPr>
                        <a:t>km²</a:t>
                      </a:r>
                      <a:r>
                        <a:rPr lang="zh-CN" altLang="en-US" sz="1200" b="0" i="0" u="none" strike="noStrike" dirty="0">
                          <a:solidFill>
                            <a:srgbClr val="000000"/>
                          </a:solidFill>
                          <a:effectLst/>
                          <a:latin typeface="Microsoft YaHei" panose="020B0503020204020204" charset="-122"/>
                          <a:ea typeface="Microsoft YaHei" panose="020B0503020204020204" charset="-122"/>
                        </a:rPr>
                        <a:t>）</a:t>
                      </a:r>
                      <a:r>
                        <a:rPr lang="en-US" altLang="zh-CN" sz="1200" b="0" i="0" u="none" strike="noStrike" dirty="0">
                          <a:solidFill>
                            <a:srgbClr val="000000"/>
                          </a:solidFill>
                          <a:effectLst/>
                          <a:latin typeface="Microsoft YaHei" panose="020B0503020204020204" charset="-122"/>
                          <a:ea typeface="Microsoft YaHei" panose="020B0503020204020204" charset="-122"/>
                        </a:rPr>
                        <a:t>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人口</a:t>
                      </a:r>
                      <a:endParaRPr lang="en-US" altLang="zh-CN" sz="1200" u="none" strike="noStrike" dirty="0">
                        <a:effectLst/>
                        <a:latin typeface="Microsoft YaHei" panose="020B0503020204020204" charset="-122"/>
                        <a:ea typeface="Microsoft YaHei" panose="020B0503020204020204" charset="-122"/>
                      </a:endParaRPr>
                    </a:p>
                    <a:p>
                      <a:pPr algn="ctr" fontAlgn="ctr"/>
                      <a:r>
                        <a:rPr lang="en-US" altLang="zh-CN" sz="1200" u="none" strike="noStrike" dirty="0">
                          <a:effectLst/>
                          <a:latin typeface="Microsoft YaHei" panose="020B0503020204020204" charset="-122"/>
                          <a:ea typeface="Microsoft YaHei" panose="020B0503020204020204" charset="-122"/>
                        </a:rPr>
                        <a:t>(</a:t>
                      </a:r>
                      <a:r>
                        <a:rPr lang="zh-CN" altLang="en-US" sz="1200" u="none" strike="noStrike" dirty="0">
                          <a:effectLst/>
                          <a:latin typeface="Microsoft YaHei" panose="020B0503020204020204" charset="-122"/>
                          <a:ea typeface="Microsoft YaHei" panose="020B0503020204020204" charset="-122"/>
                        </a:rPr>
                        <a:t>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人口</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占比</a:t>
                      </a:r>
                      <a:r>
                        <a:rPr lang="en-US" altLang="zh-CN" sz="1200" u="none" strike="noStrike" dirty="0">
                          <a:effectLst/>
                          <a:latin typeface="Microsoft YaHei" panose="020B0503020204020204" charset="-122"/>
                          <a:ea typeface="Microsoft YaHei" panose="020B0503020204020204" charset="-122"/>
                        </a:rPr>
                        <a:t>(%)</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人口密度    </a:t>
                      </a:r>
                      <a:r>
                        <a:rPr lang="en-US" altLang="zh-CN" sz="1200" u="none" strike="noStrike" dirty="0">
                          <a:effectLst/>
                          <a:latin typeface="Microsoft YaHei" panose="020B0503020204020204" charset="-122"/>
                          <a:ea typeface="Microsoft YaHei" panose="020B0503020204020204" charset="-122"/>
                        </a:rPr>
                        <a:t>(</a:t>
                      </a:r>
                      <a:r>
                        <a:rPr lang="zh-CN" altLang="en-US" sz="1200" u="none" strike="noStrike" dirty="0">
                          <a:effectLst/>
                          <a:latin typeface="Microsoft YaHei" panose="020B0503020204020204" charset="-122"/>
                          <a:ea typeface="Microsoft YaHei" panose="020B0503020204020204" charset="-122"/>
                        </a:rPr>
                        <a:t>人</a:t>
                      </a:r>
                      <a:r>
                        <a:rPr lang="en-US" altLang="zh-CN" sz="1200" u="none" strike="noStrike" dirty="0">
                          <a:effectLst/>
                          <a:latin typeface="Microsoft YaHei" panose="020B0503020204020204" charset="-122"/>
                          <a:ea typeface="Microsoft YaHei" panose="020B0503020204020204" charset="-122"/>
                        </a:rPr>
                        <a:t>/</a:t>
                      </a:r>
                      <a:r>
                        <a:rPr lang="en-US" altLang="zh-CN" sz="1200" dirty="0">
                          <a:solidFill>
                            <a:srgbClr val="000000"/>
                          </a:solidFill>
                          <a:effectLst/>
                          <a:latin typeface="Microsoft YaHei" panose="020B0503020204020204" charset="-122"/>
                          <a:ea typeface="Microsoft YaHei" panose="020B0503020204020204" charset="-122"/>
                          <a:sym typeface="+mn-ea"/>
                        </a:rPr>
                        <a:t>km²</a:t>
                      </a:r>
                      <a:r>
                        <a:rPr lang="en-US" altLang="zh-CN" sz="1200" b="0" i="0" u="none" strike="noStrike" dirty="0">
                          <a:solidFill>
                            <a:srgbClr val="000000"/>
                          </a:solidFill>
                          <a:effectLst/>
                          <a:latin typeface="Microsoft YaHei" panose="020B0503020204020204" charset="-122"/>
                          <a:ea typeface="Microsoft YaHei" panose="020B0503020204020204" charset="-122"/>
                        </a:rPr>
                        <a:t>)</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地区</a:t>
                      </a:r>
                      <a:r>
                        <a:rPr lang="en-US" altLang="zh-CN" sz="1200" u="none" strike="noStrike" dirty="0">
                          <a:effectLst/>
                          <a:latin typeface="Microsoft YaHei" panose="020B0503020204020204" charset="-122"/>
                          <a:ea typeface="Microsoft YaHei" panose="020B0503020204020204" charset="-122"/>
                        </a:rPr>
                        <a:t>GDP</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（万亿印尼卢比）</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zh-CN" altLang="en-US" sz="1200" u="none" strike="noStrike" dirty="0">
                          <a:effectLst/>
                          <a:latin typeface="Microsoft YaHei" panose="020B0503020204020204" charset="-122"/>
                          <a:ea typeface="Microsoft YaHei" panose="020B0503020204020204" charset="-122"/>
                        </a:rPr>
                        <a:t>地区</a:t>
                      </a:r>
                      <a:r>
                        <a:rPr lang="en-US" sz="1200" u="none" strike="noStrike" dirty="0">
                          <a:effectLst/>
                          <a:latin typeface="Microsoft YaHei" panose="020B0503020204020204" charset="-122"/>
                          <a:ea typeface="Microsoft YaHei" panose="020B0503020204020204" charset="-122"/>
                        </a:rPr>
                        <a:t>GDP</a:t>
                      </a:r>
                      <a:endParaRPr lang="en-US"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占比</a:t>
                      </a:r>
                      <a:r>
                        <a:rPr lang="en-US" altLang="zh-CN" sz="1200" u="none" strike="noStrike" dirty="0">
                          <a:effectLst/>
                          <a:latin typeface="Microsoft YaHei" panose="020B0503020204020204" charset="-122"/>
                          <a:ea typeface="Microsoft YaHei" panose="020B0503020204020204" charset="-122"/>
                        </a:rPr>
                        <a:t>(%)</a:t>
                      </a:r>
                      <a:endParaRPr 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苏门答腊岛及其附属岛屿</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10</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48.08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0.59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21.68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123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3,679.16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21.70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爪洼岛及其附属岛屿</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6</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12.94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1.53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55.97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1,180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9,814.99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57.89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b="1" u="none" strike="noStrike" dirty="0">
                          <a:solidFill>
                            <a:srgbClr val="FF0000"/>
                          </a:solidFill>
                          <a:effectLst/>
                          <a:latin typeface="Microsoft YaHei" panose="020B0503020204020204" charset="-122"/>
                          <a:ea typeface="Microsoft YaHei" panose="020B0503020204020204" charset="-122"/>
                        </a:rPr>
                        <a:t>加里曼丹岛及其附属岛屿</a:t>
                      </a:r>
                      <a:endParaRPr lang="zh-CN" altLang="en-US"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54.42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0.17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6.16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31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1,399.73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b="1" u="none" strike="noStrike" dirty="0">
                          <a:solidFill>
                            <a:srgbClr val="FF0000"/>
                          </a:solidFill>
                          <a:effectLst/>
                          <a:latin typeface="Microsoft YaHei" panose="020B0503020204020204" charset="-122"/>
                          <a:ea typeface="Microsoft YaHei" panose="020B0503020204020204" charset="-122"/>
                        </a:rPr>
                        <a:t>8.26 </a:t>
                      </a:r>
                      <a:endParaRPr lang="en-US" altLang="zh-CN" sz="1200" b="1" i="0" u="none" strike="noStrike" dirty="0">
                        <a:solidFill>
                          <a:srgbClr val="FF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u="none" strike="noStrike">
                          <a:effectLst/>
                          <a:latin typeface="Microsoft YaHei" panose="020B0503020204020204" charset="-122"/>
                          <a:ea typeface="Microsoft YaHei" panose="020B0503020204020204" charset="-122"/>
                        </a:rPr>
                        <a:t>小巽他群岛</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7.31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0.15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5.55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207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470.84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2.78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u="none" strike="noStrike" dirty="0">
                          <a:effectLst/>
                          <a:latin typeface="Microsoft YaHei" panose="020B0503020204020204" charset="-122"/>
                          <a:ea typeface="Microsoft YaHei" panose="020B0503020204020204" charset="-122"/>
                        </a:rPr>
                        <a:t>苏拉维西及附属岛屿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6</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18.86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0.20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7.35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106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1,168.11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6.89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u="none" strike="noStrike">
                          <a:effectLst/>
                          <a:latin typeface="Microsoft YaHei" panose="020B0503020204020204" charset="-122"/>
                          <a:ea typeface="Microsoft YaHei" panose="020B0503020204020204" charset="-122"/>
                        </a:rPr>
                        <a:t>马鲁古群岛</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7.89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1.16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100.92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0.60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u="none" strike="noStrike" dirty="0">
                          <a:effectLst/>
                          <a:latin typeface="Microsoft YaHei" panose="020B0503020204020204" charset="-122"/>
                          <a:ea typeface="Microsoft YaHei" panose="020B0503020204020204" charset="-122"/>
                        </a:rPr>
                        <a:t>巴布亚岛（印尼部分）</a:t>
                      </a:r>
                      <a:endParaRPr lang="en-US" altLang="zh-CN" sz="1200" u="none" strike="noStrike" dirty="0">
                        <a:effectLst/>
                        <a:latin typeface="Microsoft YaHei" panose="020B0503020204020204" charset="-122"/>
                        <a:ea typeface="Microsoft YaHei" panose="020B0503020204020204" charset="-122"/>
                      </a:endParaRPr>
                    </a:p>
                    <a:p>
                      <a:pPr algn="ctr" fontAlgn="ctr"/>
                      <a:r>
                        <a:rPr lang="zh-CN" altLang="en-US" sz="1200" u="none" strike="noStrike" dirty="0">
                          <a:effectLst/>
                          <a:latin typeface="Microsoft YaHei" panose="020B0503020204020204" charset="-122"/>
                          <a:ea typeface="Microsoft YaHei" panose="020B0503020204020204" charset="-122"/>
                        </a:rPr>
                        <a:t>及附属岛屿</a:t>
                      </a:r>
                      <a:endParaRPr lang="zh-CN" altLang="en-US"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42.20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0.06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2.02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320.42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1.89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r h="469100">
                <a:tc>
                  <a:txBody>
                    <a:bodyPr/>
                    <a:lstStyle/>
                    <a:p>
                      <a:pPr algn="ctr" fontAlgn="ctr"/>
                      <a:r>
                        <a:rPr lang="zh-CN" altLang="en-US" sz="1200" u="none" strike="noStrike">
                          <a:effectLst/>
                          <a:latin typeface="Microsoft YaHei" panose="020B0503020204020204" charset="-122"/>
                          <a:ea typeface="Microsoft YaHei" panose="020B0503020204020204" charset="-122"/>
                        </a:rPr>
                        <a:t>合计</a:t>
                      </a:r>
                      <a:endParaRPr lang="zh-CN" altLang="en-US"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34</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191.69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2.73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99.88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142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a:effectLst/>
                          <a:latin typeface="Microsoft YaHei" panose="020B0503020204020204" charset="-122"/>
                          <a:ea typeface="Microsoft YaHei" panose="020B0503020204020204" charset="-122"/>
                        </a:rPr>
                        <a:t>16,954.17 </a:t>
                      </a:r>
                      <a:endParaRPr lang="en-US" altLang="zh-CN" sz="1200" b="0" i="0" u="none" strike="noStrike">
                        <a:solidFill>
                          <a:srgbClr val="000000"/>
                        </a:solidFill>
                        <a:effectLst/>
                        <a:latin typeface="Microsoft YaHei" panose="020B0503020204020204" charset="-122"/>
                        <a:ea typeface="Microsoft YaHei" panose="020B0503020204020204" charset="-122"/>
                      </a:endParaRPr>
                    </a:p>
                  </a:txBody>
                  <a:tcPr marL="9525" marR="9525" marT="9525" marB="0" anchor="ctr"/>
                </a:tc>
                <a:tc>
                  <a:txBody>
                    <a:bodyPr/>
                    <a:lstStyle/>
                    <a:p>
                      <a:pPr algn="ctr" fontAlgn="ctr"/>
                      <a:r>
                        <a:rPr lang="en-US" altLang="zh-CN" sz="1200" u="none" strike="noStrike" dirty="0">
                          <a:effectLst/>
                          <a:latin typeface="Microsoft YaHei" panose="020B0503020204020204" charset="-122"/>
                          <a:ea typeface="Microsoft YaHei" panose="020B0503020204020204" charset="-122"/>
                        </a:rPr>
                        <a:t>100.00 </a:t>
                      </a:r>
                      <a:endParaRPr lang="en-US" altLang="zh-CN" sz="1200" b="0" i="0" u="none" strike="noStrike" dirty="0">
                        <a:solidFill>
                          <a:srgbClr val="000000"/>
                        </a:solidFill>
                        <a:effectLst/>
                        <a:latin typeface="Microsoft YaHei" panose="020B0503020204020204" charset="-122"/>
                        <a:ea typeface="Microsoft YaHei" panose="020B0503020204020204" charset="-122"/>
                      </a:endParaRPr>
                    </a:p>
                  </a:txBody>
                  <a:tcPr marL="9525" marR="9525" marT="9525" marB="0" anchor="ctr"/>
                </a:tc>
              </a:tr>
            </a:tbl>
          </a:graphicData>
        </a:graphic>
      </p:graphicFrame>
      <p:sp>
        <p:nvSpPr>
          <p:cNvPr id="2"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印尼的国情国力</a:t>
            </a:r>
            <a:r>
              <a:rPr lang="en-US" altLang="zh-CN" dirty="0">
                <a:latin typeface="Microsoft YaHei" panose="020B0503020204020204" charset="-122"/>
                <a:ea typeface="Microsoft YaHei" panose="020B0503020204020204" charset="-122"/>
              </a:rPr>
              <a:t>—</a:t>
            </a:r>
            <a:r>
              <a:rPr lang="zh-CN" altLang="en-US" dirty="0">
                <a:latin typeface="Microsoft YaHei" panose="020B0503020204020204" charset="-122"/>
                <a:ea typeface="Microsoft YaHei" panose="020B0503020204020204" charset="-122"/>
              </a:rPr>
              <a:t>区域经济结构</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21601"/>
            <a:ext cx="9144000" cy="4221899"/>
          </a:xfrm>
          <a:prstGeom prst="rect">
            <a:avLst/>
          </a:prstGeom>
        </p:spPr>
      </p:pic>
      <p:sp>
        <p:nvSpPr>
          <p:cNvPr id="2"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印尼经济社会发展的地理逻辑</a:t>
            </a:r>
            <a:endParaRPr dirty="0">
              <a:latin typeface="Microsoft YaHei" panose="020B0503020204020204" charset="-122"/>
              <a:ea typeface="Microsoft YaHei"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6"/>
          <p:cNvGrpSpPr/>
          <p:nvPr/>
        </p:nvGrpSpPr>
        <p:grpSpPr bwMode="auto">
          <a:xfrm>
            <a:off x="1025925" y="1400793"/>
            <a:ext cx="7092149" cy="3742707"/>
            <a:chOff x="1496" y="1816"/>
            <a:chExt cx="3672" cy="2090"/>
          </a:xfrm>
        </p:grpSpPr>
        <p:sp>
          <p:nvSpPr>
            <p:cNvPr id="5" name="Text Box 100"/>
            <p:cNvSpPr txBox="1">
              <a:spLocks noChangeArrowheads="1"/>
            </p:cNvSpPr>
            <p:nvPr/>
          </p:nvSpPr>
          <p:spPr bwMode="auto">
            <a:xfrm>
              <a:off x="1496" y="1816"/>
              <a:ext cx="936" cy="432"/>
            </a:xfrm>
            <a:prstGeom prst="rect">
              <a:avLst/>
            </a:prstGeom>
            <a:solidFill>
              <a:srgbClr val="FFFFFF"/>
            </a:solidFill>
            <a:ln w="6350">
              <a:solidFill>
                <a:srgbClr val="000000"/>
              </a:solidFill>
              <a:miter lim="800000"/>
            </a:ln>
            <a:effectLst>
              <a:outerShdw dist="57148" dir="2700000" algn="ctr" rotWithShape="0">
                <a:srgbClr val="888888">
                  <a:alpha val="50000"/>
                </a:srgbClr>
              </a:outerShdw>
            </a:effectLst>
          </p:spPr>
          <p:txBody>
            <a:bodyPr lIns="45720" rIns="45720"/>
            <a:lstStyle/>
            <a:p>
              <a:pPr algn="ctr">
                <a:lnSpc>
                  <a:spcPts val="1000"/>
                </a:lnSpc>
              </a:pPr>
              <a:endParaRPr lang="en-US" altLang="zh-CN" sz="1600" b="1" dirty="0">
                <a:latin typeface="Microsoft YaHei" panose="020B0503020204020204" charset="-122"/>
                <a:ea typeface="Microsoft YaHei" panose="020B0503020204020204" charset="-122"/>
              </a:endParaRPr>
            </a:p>
            <a:p>
              <a:pPr algn="ctr">
                <a:lnSpc>
                  <a:spcPts val="1000"/>
                </a:lnSpc>
              </a:pPr>
              <a:r>
                <a:rPr lang="zh-CN" altLang="en-US" sz="1600" b="1" dirty="0">
                  <a:latin typeface="Microsoft YaHei" panose="020B0503020204020204" charset="-122"/>
                  <a:ea typeface="Microsoft YaHei" panose="020B0503020204020204" charset="-122"/>
                </a:rPr>
                <a:t>“全球海洋支点”</a:t>
              </a:r>
              <a:endParaRPr lang="en-US" altLang="zh-CN" sz="1600" b="1" dirty="0">
                <a:latin typeface="Microsoft YaHei" panose="020B0503020204020204" charset="-122"/>
                <a:ea typeface="Microsoft YaHei" panose="020B0503020204020204" charset="-122"/>
              </a:endParaRPr>
            </a:p>
            <a:p>
              <a:pPr algn="ctr">
                <a:lnSpc>
                  <a:spcPts val="1000"/>
                </a:lnSpc>
              </a:pPr>
              <a:endParaRPr lang="en-US" altLang="zh-CN" sz="1600" b="1" dirty="0">
                <a:latin typeface="Microsoft YaHei" panose="020B0503020204020204" charset="-122"/>
                <a:ea typeface="Microsoft YaHei" panose="020B0503020204020204" charset="-122"/>
              </a:endParaRPr>
            </a:p>
            <a:p>
              <a:pPr algn="ctr">
                <a:lnSpc>
                  <a:spcPts val="1000"/>
                </a:lnSpc>
              </a:pPr>
              <a:endParaRPr lang="en-US" altLang="zh-CN" sz="1600" b="1" dirty="0">
                <a:latin typeface="Microsoft YaHei" panose="020B0503020204020204" charset="-122"/>
                <a:ea typeface="Microsoft YaHei" panose="020B0503020204020204" charset="-122"/>
              </a:endParaRPr>
            </a:p>
            <a:p>
              <a:pPr algn="ctr">
                <a:lnSpc>
                  <a:spcPts val="1000"/>
                </a:lnSpc>
              </a:pPr>
              <a:r>
                <a:rPr lang="zh-CN" altLang="en-US" sz="1600" b="1" dirty="0">
                  <a:latin typeface="Microsoft YaHei" panose="020B0503020204020204" charset="-122"/>
                  <a:ea typeface="Microsoft YaHei" panose="020B0503020204020204" charset="-122"/>
                </a:rPr>
                <a:t>构想五大支柱</a:t>
              </a:r>
              <a:endParaRPr lang="en-US" altLang="zh-CN" sz="1600" b="1" dirty="0">
                <a:latin typeface="Microsoft YaHei" panose="020B0503020204020204" charset="-122"/>
                <a:ea typeface="Microsoft YaHei" panose="020B0503020204020204" charset="-122"/>
              </a:endParaRPr>
            </a:p>
          </p:txBody>
        </p:sp>
        <p:sp>
          <p:nvSpPr>
            <p:cNvPr id="6" name="Freeform 101"/>
            <p:cNvSpPr>
              <a:spLocks noChangeArrowheads="1"/>
            </p:cNvSpPr>
            <p:nvPr/>
          </p:nvSpPr>
          <p:spPr bwMode="auto">
            <a:xfrm>
              <a:off x="2576" y="1880"/>
              <a:ext cx="217" cy="289"/>
            </a:xfrm>
            <a:custGeom>
              <a:avLst/>
              <a:gdLst>
                <a:gd name="T0" fmla="*/ 0 w 217"/>
                <a:gd name="T1" fmla="*/ 58 h 289"/>
                <a:gd name="T2" fmla="*/ 72 w 217"/>
                <a:gd name="T3" fmla="*/ 58 h 289"/>
                <a:gd name="T4" fmla="*/ 72 w 217"/>
                <a:gd name="T5" fmla="*/ 0 h 289"/>
                <a:gd name="T6" fmla="*/ 216 w 217"/>
                <a:gd name="T7" fmla="*/ 144 h 289"/>
                <a:gd name="T8" fmla="*/ 72 w 217"/>
                <a:gd name="T9" fmla="*/ 288 h 289"/>
                <a:gd name="T10" fmla="*/ 72 w 217"/>
                <a:gd name="T11" fmla="*/ 230 h 289"/>
                <a:gd name="T12" fmla="*/ 0 w 217"/>
                <a:gd name="T13" fmla="*/ 230 h 289"/>
                <a:gd name="T14" fmla="*/ 0 w 217"/>
                <a:gd name="T15" fmla="*/ 144 h 289"/>
                <a:gd name="T16" fmla="*/ 0 w 217"/>
                <a:gd name="T17" fmla="*/ 5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89">
                  <a:moveTo>
                    <a:pt x="0" y="58"/>
                  </a:moveTo>
                  <a:lnTo>
                    <a:pt x="72" y="58"/>
                  </a:lnTo>
                  <a:lnTo>
                    <a:pt x="72" y="0"/>
                  </a:lnTo>
                  <a:lnTo>
                    <a:pt x="216" y="144"/>
                  </a:lnTo>
                  <a:lnTo>
                    <a:pt x="72" y="288"/>
                  </a:lnTo>
                  <a:lnTo>
                    <a:pt x="72" y="230"/>
                  </a:lnTo>
                  <a:lnTo>
                    <a:pt x="0" y="230"/>
                  </a:lnTo>
                  <a:lnTo>
                    <a:pt x="0" y="144"/>
                  </a:lnTo>
                  <a:lnTo>
                    <a:pt x="0" y="58"/>
                  </a:lnTo>
                  <a:close/>
                </a:path>
              </a:pathLst>
            </a:custGeom>
            <a:solidFill>
              <a:srgbClr val="BBBBBB"/>
            </a:solidFill>
            <a:ln w="6350">
              <a:solidFill>
                <a:srgbClr val="000000"/>
              </a:solidFill>
              <a:round/>
            </a:ln>
          </p:spPr>
          <p:txBody>
            <a:bodyPr/>
            <a:lstStyle/>
            <a:p>
              <a:pPr eaLnBrk="0" hangingPunct="0"/>
              <a:endParaRPr lang="zh-CN" altLang="en-US"/>
            </a:p>
          </p:txBody>
        </p:sp>
        <p:sp>
          <p:nvSpPr>
            <p:cNvPr id="7" name="Text Box 102"/>
            <p:cNvSpPr txBox="1">
              <a:spLocks noChangeArrowheads="1"/>
            </p:cNvSpPr>
            <p:nvPr/>
          </p:nvSpPr>
          <p:spPr bwMode="auto">
            <a:xfrm>
              <a:off x="2864" y="1816"/>
              <a:ext cx="936" cy="432"/>
            </a:xfrm>
            <a:prstGeom prst="rect">
              <a:avLst/>
            </a:prstGeom>
            <a:solidFill>
              <a:srgbClr val="FFFFFF"/>
            </a:solidFill>
            <a:ln w="6350">
              <a:solidFill>
                <a:srgbClr val="000000"/>
              </a:solidFill>
              <a:miter lim="800000"/>
            </a:ln>
            <a:effectLst>
              <a:outerShdw dist="57148" dir="2700000" algn="ctr" rotWithShape="0">
                <a:srgbClr val="888888">
                  <a:alpha val="50000"/>
                </a:srgbClr>
              </a:outerShdw>
            </a:effectLst>
          </p:spPr>
          <p:txBody>
            <a:bodyPr lIns="45720" rIns="45720"/>
            <a:lstStyle/>
            <a:p>
              <a:pPr algn="ctr">
                <a:lnSpc>
                  <a:spcPts val="1000"/>
                </a:lnSpc>
              </a:pPr>
              <a:endParaRPr lang="en-US" altLang="zh-CN" sz="1600" b="1" dirty="0">
                <a:solidFill>
                  <a:srgbClr val="FF0000"/>
                </a:solidFill>
                <a:latin typeface="Microsoft YaHei" panose="020B0503020204020204" charset="-122"/>
                <a:ea typeface="Microsoft YaHei" panose="020B0503020204020204" charset="-122"/>
              </a:endParaRPr>
            </a:p>
            <a:p>
              <a:pPr algn="ctr">
                <a:lnSpc>
                  <a:spcPts val="1000"/>
                </a:lnSpc>
              </a:pPr>
              <a:endParaRPr lang="en-US" altLang="zh-CN" sz="1600" b="1" dirty="0">
                <a:solidFill>
                  <a:srgbClr val="FF0000"/>
                </a:solidFill>
                <a:latin typeface="Microsoft YaHei" panose="020B0503020204020204" charset="-122"/>
                <a:ea typeface="Microsoft YaHei" panose="020B0503020204020204" charset="-122"/>
              </a:endParaRPr>
            </a:p>
            <a:p>
              <a:pPr algn="ctr">
                <a:lnSpc>
                  <a:spcPts val="1000"/>
                </a:lnSpc>
              </a:pPr>
              <a:r>
                <a:rPr lang="zh-CN" altLang="en-US" sz="1600" b="1" dirty="0">
                  <a:latin typeface="Microsoft YaHei" panose="020B0503020204020204" charset="-122"/>
                  <a:ea typeface="Microsoft YaHei" panose="020B0503020204020204" charset="-122"/>
                </a:rPr>
                <a:t>战略目标</a:t>
              </a:r>
              <a:endParaRPr lang="en-US" altLang="zh-CN" sz="1600" b="1" dirty="0">
                <a:latin typeface="Microsoft YaHei" panose="020B0503020204020204" charset="-122"/>
                <a:ea typeface="Microsoft YaHei" panose="020B0503020204020204" charset="-122"/>
              </a:endParaRPr>
            </a:p>
          </p:txBody>
        </p:sp>
        <p:sp>
          <p:nvSpPr>
            <p:cNvPr id="8" name="Freeform 103"/>
            <p:cNvSpPr>
              <a:spLocks noChangeArrowheads="1"/>
            </p:cNvSpPr>
            <p:nvPr/>
          </p:nvSpPr>
          <p:spPr bwMode="auto">
            <a:xfrm>
              <a:off x="3944" y="1880"/>
              <a:ext cx="217" cy="289"/>
            </a:xfrm>
            <a:custGeom>
              <a:avLst/>
              <a:gdLst>
                <a:gd name="T0" fmla="*/ 0 w 217"/>
                <a:gd name="T1" fmla="*/ 58 h 289"/>
                <a:gd name="T2" fmla="*/ 72 w 217"/>
                <a:gd name="T3" fmla="*/ 58 h 289"/>
                <a:gd name="T4" fmla="*/ 72 w 217"/>
                <a:gd name="T5" fmla="*/ 0 h 289"/>
                <a:gd name="T6" fmla="*/ 216 w 217"/>
                <a:gd name="T7" fmla="*/ 144 h 289"/>
                <a:gd name="T8" fmla="*/ 72 w 217"/>
                <a:gd name="T9" fmla="*/ 288 h 289"/>
                <a:gd name="T10" fmla="*/ 72 w 217"/>
                <a:gd name="T11" fmla="*/ 230 h 289"/>
                <a:gd name="T12" fmla="*/ 0 w 217"/>
                <a:gd name="T13" fmla="*/ 230 h 289"/>
                <a:gd name="T14" fmla="*/ 0 w 217"/>
                <a:gd name="T15" fmla="*/ 144 h 289"/>
                <a:gd name="T16" fmla="*/ 0 w 217"/>
                <a:gd name="T17" fmla="*/ 5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89">
                  <a:moveTo>
                    <a:pt x="0" y="58"/>
                  </a:moveTo>
                  <a:lnTo>
                    <a:pt x="72" y="58"/>
                  </a:lnTo>
                  <a:lnTo>
                    <a:pt x="72" y="0"/>
                  </a:lnTo>
                  <a:lnTo>
                    <a:pt x="216" y="144"/>
                  </a:lnTo>
                  <a:lnTo>
                    <a:pt x="72" y="288"/>
                  </a:lnTo>
                  <a:lnTo>
                    <a:pt x="72" y="230"/>
                  </a:lnTo>
                  <a:lnTo>
                    <a:pt x="0" y="230"/>
                  </a:lnTo>
                  <a:lnTo>
                    <a:pt x="0" y="144"/>
                  </a:lnTo>
                  <a:lnTo>
                    <a:pt x="0" y="58"/>
                  </a:lnTo>
                  <a:close/>
                </a:path>
              </a:pathLst>
            </a:custGeom>
            <a:solidFill>
              <a:srgbClr val="BBBBBB"/>
            </a:solidFill>
            <a:ln w="6350">
              <a:solidFill>
                <a:srgbClr val="000000"/>
              </a:solidFill>
              <a:round/>
            </a:ln>
          </p:spPr>
          <p:txBody>
            <a:bodyPr/>
            <a:lstStyle/>
            <a:p>
              <a:pPr eaLnBrk="0" hangingPunct="0"/>
              <a:endParaRPr lang="zh-CN" altLang="en-US"/>
            </a:p>
          </p:txBody>
        </p:sp>
        <p:sp>
          <p:nvSpPr>
            <p:cNvPr id="9" name="Text Box 104"/>
            <p:cNvSpPr txBox="1">
              <a:spLocks noChangeArrowheads="1"/>
            </p:cNvSpPr>
            <p:nvPr/>
          </p:nvSpPr>
          <p:spPr bwMode="auto">
            <a:xfrm>
              <a:off x="4232" y="1816"/>
              <a:ext cx="936" cy="432"/>
            </a:xfrm>
            <a:prstGeom prst="rect">
              <a:avLst/>
            </a:prstGeom>
            <a:solidFill>
              <a:srgbClr val="FFFFFF"/>
            </a:solidFill>
            <a:ln w="6350">
              <a:solidFill>
                <a:srgbClr val="000000"/>
              </a:solidFill>
              <a:miter lim="800000"/>
            </a:ln>
            <a:effectLst>
              <a:outerShdw dist="57148" dir="2700000" algn="ctr" rotWithShape="0">
                <a:srgbClr val="888888">
                  <a:alpha val="50000"/>
                </a:srgbClr>
              </a:outerShdw>
            </a:effectLst>
          </p:spPr>
          <p:txBody>
            <a:bodyPr lIns="45720" rIns="45720"/>
            <a:lstStyle/>
            <a:p>
              <a:pPr algn="ctr">
                <a:lnSpc>
                  <a:spcPts val="1000"/>
                </a:lnSpc>
              </a:pPr>
              <a:endParaRPr lang="en-US" altLang="zh-CN" sz="1600" dirty="0">
                <a:latin typeface="Arial" panose="020B0604020202020204" pitchFamily="34" charset="0"/>
                <a:ea typeface="SimSun" panose="02010600030101010101" pitchFamily="2" charset="-122"/>
              </a:endParaRPr>
            </a:p>
            <a:p>
              <a:pPr algn="ctr">
                <a:lnSpc>
                  <a:spcPts val="1000"/>
                </a:lnSpc>
              </a:pPr>
              <a:endParaRPr lang="en-US" altLang="zh-CN" sz="1600" dirty="0">
                <a:latin typeface="Arial" panose="020B0604020202020204" pitchFamily="34" charset="0"/>
                <a:ea typeface="SimSun" panose="02010600030101010101" pitchFamily="2" charset="-122"/>
              </a:endParaRPr>
            </a:p>
            <a:p>
              <a:pPr algn="ctr">
                <a:lnSpc>
                  <a:spcPts val="1000"/>
                </a:lnSpc>
              </a:pPr>
              <a:r>
                <a:rPr lang="zh-CN" altLang="en-US" sz="1600" b="1" dirty="0">
                  <a:latin typeface="Microsoft YaHei" panose="020B0503020204020204" charset="-122"/>
                  <a:ea typeface="Microsoft YaHei" panose="020B0503020204020204" charset="-122"/>
                </a:rPr>
                <a:t>相关政策</a:t>
              </a:r>
              <a:endParaRPr lang="en-US" altLang="zh-CN" sz="1600" b="1" dirty="0">
                <a:latin typeface="Microsoft YaHei" panose="020B0503020204020204" charset="-122"/>
                <a:ea typeface="Microsoft YaHei" panose="020B0503020204020204" charset="-122"/>
              </a:endParaRPr>
            </a:p>
          </p:txBody>
        </p:sp>
        <p:grpSp>
          <p:nvGrpSpPr>
            <p:cNvPr id="10" name="Group 105"/>
            <p:cNvGrpSpPr/>
            <p:nvPr/>
          </p:nvGrpSpPr>
          <p:grpSpPr bwMode="auto">
            <a:xfrm>
              <a:off x="1496" y="2383"/>
              <a:ext cx="936" cy="1513"/>
              <a:chOff x="1496" y="2383"/>
              <a:chExt cx="936" cy="1513"/>
            </a:xfrm>
          </p:grpSpPr>
          <p:sp>
            <p:nvSpPr>
              <p:cNvPr id="25" name="Rectangle 106"/>
              <p:cNvSpPr>
                <a:spLocks noChangeArrowheads="1"/>
              </p:cNvSpPr>
              <p:nvPr/>
            </p:nvSpPr>
            <p:spPr bwMode="auto">
              <a:xfrm>
                <a:off x="1496" y="2383"/>
                <a:ext cx="936" cy="1513"/>
              </a:xfrm>
              <a:prstGeom prst="rect">
                <a:avLst/>
              </a:prstGeom>
              <a:solidFill>
                <a:srgbClr val="FFFFFF"/>
              </a:solidFill>
              <a:ln>
                <a:noFill/>
              </a:ln>
              <a:effectLst>
                <a:outerShdw dist="57148" dir="2700000" algn="ctr" rotWithShape="0">
                  <a:srgbClr val="88888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endParaRPr lang="zh-CN" altLang="en-US"/>
              </a:p>
            </p:txBody>
          </p:sp>
          <p:sp>
            <p:nvSpPr>
              <p:cNvPr id="26" name="Line 107"/>
              <p:cNvSpPr>
                <a:spLocks noChangeShapeType="1"/>
              </p:cNvSpPr>
              <p:nvPr/>
            </p:nvSpPr>
            <p:spPr bwMode="auto">
              <a:xfrm>
                <a:off x="1496" y="3896"/>
                <a:ext cx="936"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108"/>
              <p:cNvSpPr>
                <a:spLocks noChangeShapeType="1"/>
              </p:cNvSpPr>
              <p:nvPr/>
            </p:nvSpPr>
            <p:spPr bwMode="auto">
              <a:xfrm>
                <a:off x="1496" y="2384"/>
                <a:ext cx="0" cy="1512"/>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Line 109"/>
              <p:cNvSpPr>
                <a:spLocks noChangeShapeType="1"/>
              </p:cNvSpPr>
              <p:nvPr/>
            </p:nvSpPr>
            <p:spPr bwMode="auto">
              <a:xfrm>
                <a:off x="1496" y="2384"/>
                <a:ext cx="936"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 name="Line 110"/>
              <p:cNvSpPr>
                <a:spLocks noChangeShapeType="1"/>
              </p:cNvSpPr>
              <p:nvPr/>
            </p:nvSpPr>
            <p:spPr bwMode="auto">
              <a:xfrm>
                <a:off x="2432" y="2384"/>
                <a:ext cx="0" cy="1512"/>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 name="Text Box 111"/>
              <p:cNvSpPr txBox="1">
                <a:spLocks noChangeArrowheads="1"/>
              </p:cNvSpPr>
              <p:nvPr/>
            </p:nvSpPr>
            <p:spPr bwMode="auto">
              <a:xfrm>
                <a:off x="1524" y="2412"/>
                <a:ext cx="880"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2700" rIns="0" bIns="0">
                <a:spAutoFit/>
              </a:bodyPr>
              <a:lstStyle/>
              <a:p>
                <a:pP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重塑印尼海洋文化</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维护并管理海外资源</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优先发展海上基础</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设施及互联互通</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通过海洋外交推动与</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其他国家的海洋合作</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发展印尼的海军防卫力量</a:t>
                </a:r>
                <a:endParaRPr lang="en-US" altLang="zh-CN" sz="1200" dirty="0">
                  <a:latin typeface="Microsoft YaHei" panose="020B0503020204020204" charset="-122"/>
                  <a:ea typeface="Microsoft YaHei" panose="020B0503020204020204" charset="-122"/>
                </a:endParaRPr>
              </a:p>
            </p:txBody>
          </p:sp>
        </p:grpSp>
        <p:grpSp>
          <p:nvGrpSpPr>
            <p:cNvPr id="11" name="Group 112"/>
            <p:cNvGrpSpPr/>
            <p:nvPr/>
          </p:nvGrpSpPr>
          <p:grpSpPr bwMode="auto">
            <a:xfrm>
              <a:off x="2864" y="2383"/>
              <a:ext cx="936" cy="1523"/>
              <a:chOff x="2864" y="2383"/>
              <a:chExt cx="936" cy="1523"/>
            </a:xfrm>
          </p:grpSpPr>
          <p:sp>
            <p:nvSpPr>
              <p:cNvPr id="19" name="Rectangle 113"/>
              <p:cNvSpPr>
                <a:spLocks noChangeArrowheads="1"/>
              </p:cNvSpPr>
              <p:nvPr/>
            </p:nvSpPr>
            <p:spPr bwMode="auto">
              <a:xfrm>
                <a:off x="2864" y="2383"/>
                <a:ext cx="936" cy="1513"/>
              </a:xfrm>
              <a:prstGeom prst="rect">
                <a:avLst/>
              </a:prstGeom>
              <a:solidFill>
                <a:srgbClr val="FFFFFF"/>
              </a:solidFill>
              <a:ln>
                <a:noFill/>
              </a:ln>
              <a:effectLst>
                <a:outerShdw dist="57148" dir="2700000" algn="ctr" rotWithShape="0">
                  <a:srgbClr val="88888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endParaRPr lang="zh-CN" altLang="en-US"/>
              </a:p>
            </p:txBody>
          </p:sp>
          <p:sp>
            <p:nvSpPr>
              <p:cNvPr id="20" name="Line 114"/>
              <p:cNvSpPr>
                <a:spLocks noChangeShapeType="1"/>
              </p:cNvSpPr>
              <p:nvPr/>
            </p:nvSpPr>
            <p:spPr bwMode="auto">
              <a:xfrm>
                <a:off x="2864" y="3896"/>
                <a:ext cx="936"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 name="Line 115"/>
              <p:cNvSpPr>
                <a:spLocks noChangeShapeType="1"/>
              </p:cNvSpPr>
              <p:nvPr/>
            </p:nvSpPr>
            <p:spPr bwMode="auto">
              <a:xfrm>
                <a:off x="2864" y="2384"/>
                <a:ext cx="0" cy="1512"/>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Line 116"/>
              <p:cNvSpPr>
                <a:spLocks noChangeShapeType="1"/>
              </p:cNvSpPr>
              <p:nvPr/>
            </p:nvSpPr>
            <p:spPr bwMode="auto">
              <a:xfrm>
                <a:off x="2864" y="2384"/>
                <a:ext cx="936"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Line 117"/>
              <p:cNvSpPr>
                <a:spLocks noChangeShapeType="1"/>
              </p:cNvSpPr>
              <p:nvPr/>
            </p:nvSpPr>
            <p:spPr bwMode="auto">
              <a:xfrm>
                <a:off x="3800" y="2384"/>
                <a:ext cx="0" cy="1512"/>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 name="Text Box 118"/>
              <p:cNvSpPr txBox="1">
                <a:spLocks noChangeArrowheads="1"/>
              </p:cNvSpPr>
              <p:nvPr/>
            </p:nvSpPr>
            <p:spPr bwMode="auto">
              <a:xfrm>
                <a:off x="2892" y="2412"/>
                <a:ext cx="880"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2700" rIns="0" bIns="0">
                <a:spAutoFit/>
              </a:bodyPr>
              <a:lstStyle/>
              <a:p>
                <a:pPr>
                  <a:spcBef>
                    <a:spcPts val="100"/>
                  </a:spcBef>
                  <a:spcAft>
                    <a:spcPts val="100"/>
                  </a:spcAft>
                </a:pPr>
                <a:r>
                  <a:rPr lang="zh-CN" altLang="en-US" sz="1200" dirty="0">
                    <a:latin typeface="Microsoft YaHei" panose="020B0503020204020204" charset="-122"/>
                    <a:ea typeface="Microsoft YaHei" panose="020B0503020204020204" charset="-122"/>
                  </a:rPr>
                  <a:t>充分利用和发挥印尼独特的海洋区位优势，加大对外招商引资力度，大力开发海洋资源，积极推动海洋基础设施建设，全面发展海洋经济</a:t>
                </a:r>
                <a:endParaRPr lang="en-US" altLang="zh-CN" sz="1200" dirty="0">
                  <a:latin typeface="Microsoft YaHei" panose="020B0503020204020204" charset="-122"/>
                  <a:ea typeface="Microsoft YaHei" panose="020B0503020204020204" charset="-122"/>
                </a:endParaRPr>
              </a:p>
              <a:p>
                <a:pPr>
                  <a:spcBef>
                    <a:spcPts val="100"/>
                  </a:spcBef>
                  <a:spcAft>
                    <a:spcPts val="100"/>
                  </a:spcAft>
                </a:pPr>
                <a:endParaRPr lang="en-US" altLang="zh-CN" sz="1200" dirty="0">
                  <a:latin typeface="Microsoft YaHei" panose="020B0503020204020204" charset="-122"/>
                  <a:ea typeface="Microsoft YaHei" panose="020B0503020204020204" charset="-122"/>
                </a:endParaRPr>
              </a:p>
              <a:p>
                <a:pPr>
                  <a:spcBef>
                    <a:spcPts val="100"/>
                  </a:spcBef>
                  <a:spcAft>
                    <a:spcPts val="100"/>
                  </a:spcAft>
                </a:pPr>
                <a:r>
                  <a:rPr lang="zh-CN" altLang="en-US" sz="1200" dirty="0">
                    <a:latin typeface="Microsoft YaHei" panose="020B0503020204020204" charset="-122"/>
                    <a:ea typeface="Microsoft YaHei" panose="020B0503020204020204" charset="-122"/>
                  </a:rPr>
                  <a:t>利用中等强国身份，重塑印</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亚太地区的海洋秩序</a:t>
                </a:r>
                <a:endParaRPr lang="en-US" altLang="zh-CN" sz="1200" dirty="0">
                  <a:latin typeface="Microsoft YaHei" panose="020B0503020204020204" charset="-122"/>
                  <a:ea typeface="Microsoft YaHei" panose="020B0503020204020204" charset="-122"/>
                </a:endParaRPr>
              </a:p>
              <a:p>
                <a:pPr>
                  <a:spcBef>
                    <a:spcPts val="100"/>
                  </a:spcBef>
                  <a:spcAft>
                    <a:spcPts val="100"/>
                  </a:spcAft>
                </a:pPr>
                <a:endParaRPr lang="en-US" altLang="zh-CN" sz="1200" dirty="0">
                  <a:latin typeface="Microsoft YaHei" panose="020B0503020204020204" charset="-122"/>
                  <a:ea typeface="Microsoft YaHei" panose="020B0503020204020204" charset="-122"/>
                </a:endParaRPr>
              </a:p>
              <a:p>
                <a:pPr>
                  <a:spcBef>
                    <a:spcPts val="100"/>
                  </a:spcBef>
                  <a:spcAft>
                    <a:spcPts val="100"/>
                  </a:spcAft>
                </a:pPr>
                <a:r>
                  <a:rPr lang="zh-CN" altLang="en-US" sz="1200" dirty="0">
                    <a:latin typeface="Microsoft YaHei" panose="020B0503020204020204" charset="-122"/>
                    <a:ea typeface="Microsoft YaHei" panose="020B0503020204020204" charset="-122"/>
                  </a:rPr>
                  <a:t>全面提高海军实力，努力维护印尼和东南亚的海洋安全</a:t>
                </a:r>
                <a:endParaRPr lang="en-US" altLang="zh-CN" sz="1200" dirty="0">
                  <a:latin typeface="Microsoft YaHei" panose="020B0503020204020204" charset="-122"/>
                  <a:ea typeface="Microsoft YaHei" panose="020B0503020204020204" charset="-122"/>
                </a:endParaRPr>
              </a:p>
              <a:p>
                <a:pPr>
                  <a:lnSpc>
                    <a:spcPts val="1000"/>
                  </a:lnSpc>
                  <a:spcBef>
                    <a:spcPts val="100"/>
                  </a:spcBef>
                  <a:spcAft>
                    <a:spcPts val="100"/>
                  </a:spcAft>
                </a:pPr>
                <a:endParaRPr lang="en-US" altLang="zh-CN" sz="1200" b="1" dirty="0">
                  <a:latin typeface="Microsoft YaHei" panose="020B0503020204020204" charset="-122"/>
                  <a:ea typeface="Microsoft YaHei" panose="020B0503020204020204" charset="-122"/>
                </a:endParaRPr>
              </a:p>
            </p:txBody>
          </p:sp>
        </p:grpSp>
        <p:grpSp>
          <p:nvGrpSpPr>
            <p:cNvPr id="12" name="Group 119"/>
            <p:cNvGrpSpPr/>
            <p:nvPr/>
          </p:nvGrpSpPr>
          <p:grpSpPr bwMode="auto">
            <a:xfrm>
              <a:off x="4232" y="2383"/>
              <a:ext cx="936" cy="1513"/>
              <a:chOff x="4232" y="2383"/>
              <a:chExt cx="936" cy="1513"/>
            </a:xfrm>
          </p:grpSpPr>
          <p:sp>
            <p:nvSpPr>
              <p:cNvPr id="13" name="Rectangle 120"/>
              <p:cNvSpPr>
                <a:spLocks noChangeArrowheads="1"/>
              </p:cNvSpPr>
              <p:nvPr/>
            </p:nvSpPr>
            <p:spPr bwMode="auto">
              <a:xfrm>
                <a:off x="4232" y="2383"/>
                <a:ext cx="936" cy="1513"/>
              </a:xfrm>
              <a:prstGeom prst="rect">
                <a:avLst/>
              </a:prstGeom>
              <a:solidFill>
                <a:srgbClr val="FFFFFF"/>
              </a:solidFill>
              <a:ln>
                <a:noFill/>
              </a:ln>
              <a:effectLst>
                <a:outerShdw dist="57148" dir="2700000" algn="ctr" rotWithShape="0">
                  <a:srgbClr val="888888">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endParaRPr lang="zh-CN" altLang="en-US"/>
              </a:p>
            </p:txBody>
          </p:sp>
          <p:sp>
            <p:nvSpPr>
              <p:cNvPr id="14" name="Line 121"/>
              <p:cNvSpPr>
                <a:spLocks noChangeShapeType="1"/>
              </p:cNvSpPr>
              <p:nvPr/>
            </p:nvSpPr>
            <p:spPr bwMode="auto">
              <a:xfrm>
                <a:off x="4232" y="3896"/>
                <a:ext cx="936"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Line 122"/>
              <p:cNvSpPr>
                <a:spLocks noChangeShapeType="1"/>
              </p:cNvSpPr>
              <p:nvPr/>
            </p:nvSpPr>
            <p:spPr bwMode="auto">
              <a:xfrm>
                <a:off x="4232" y="2384"/>
                <a:ext cx="0" cy="1512"/>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Line 123"/>
              <p:cNvSpPr>
                <a:spLocks noChangeShapeType="1"/>
              </p:cNvSpPr>
              <p:nvPr/>
            </p:nvSpPr>
            <p:spPr bwMode="auto">
              <a:xfrm>
                <a:off x="4232" y="2384"/>
                <a:ext cx="936"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124"/>
              <p:cNvSpPr>
                <a:spLocks noChangeShapeType="1"/>
              </p:cNvSpPr>
              <p:nvPr/>
            </p:nvSpPr>
            <p:spPr bwMode="auto">
              <a:xfrm>
                <a:off x="5168" y="2384"/>
                <a:ext cx="0" cy="1512"/>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Text Box 125"/>
              <p:cNvSpPr txBox="1">
                <a:spLocks noChangeArrowheads="1"/>
              </p:cNvSpPr>
              <p:nvPr/>
            </p:nvSpPr>
            <p:spPr bwMode="auto">
              <a:xfrm>
                <a:off x="4260" y="2412"/>
                <a:ext cx="880"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12700" rIns="0" bIns="0">
                <a:spAutoFit/>
              </a:bodyPr>
              <a:lstStyle/>
              <a:p>
                <a:pPr>
                  <a:lnSpc>
                    <a:spcPts val="1000"/>
                  </a:lnSpc>
                  <a:spcBef>
                    <a:spcPts val="100"/>
                  </a:spcBef>
                  <a:spcAft>
                    <a:spcPts val="100"/>
                  </a:spcAft>
                </a:pPr>
                <a:endParaRPr lang="en-US" altLang="zh-CN" sz="1200" b="1"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加入</a:t>
                </a:r>
                <a:r>
                  <a:rPr lang="en-US" altLang="zh-CN" sz="1200" dirty="0">
                    <a:latin typeface="Microsoft YaHei" panose="020B0503020204020204" charset="-122"/>
                    <a:ea typeface="Microsoft YaHei" panose="020B0503020204020204" charset="-122"/>
                  </a:rPr>
                  <a:t>RCEP</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出口限制政策</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投资负面清单</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新建经济增长中心</a:t>
                </a: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endParaRPr lang="en-US" altLang="zh-CN" sz="1200" dirty="0">
                  <a:latin typeface="Microsoft YaHei" panose="020B0503020204020204" charset="-122"/>
                  <a:ea typeface="Microsoft YaHei" panose="020B0503020204020204" charset="-122"/>
                </a:endParaRPr>
              </a:p>
              <a:p>
                <a:pPr algn="ctr">
                  <a:lnSpc>
                    <a:spcPts val="1000"/>
                  </a:lnSpc>
                  <a:spcBef>
                    <a:spcPts val="100"/>
                  </a:spcBef>
                  <a:spcAft>
                    <a:spcPts val="100"/>
                  </a:spcAft>
                </a:pPr>
                <a:r>
                  <a:rPr lang="zh-CN" altLang="en-US" sz="1200" dirty="0">
                    <a:latin typeface="Microsoft YaHei" panose="020B0503020204020204" charset="-122"/>
                    <a:ea typeface="Microsoft YaHei" panose="020B0503020204020204" charset="-122"/>
                  </a:rPr>
                  <a:t>第四次工业革命路线图</a:t>
                </a:r>
                <a:endParaRPr lang="en-US" altLang="zh-CN" sz="1200" dirty="0">
                  <a:latin typeface="Microsoft YaHei" panose="020B0503020204020204" charset="-122"/>
                  <a:ea typeface="Microsoft YaHei" panose="020B0503020204020204" charset="-122"/>
                </a:endParaRPr>
              </a:p>
            </p:txBody>
          </p:sp>
        </p:grpSp>
      </p:grpSp>
      <p:sp>
        <p:nvSpPr>
          <p:cNvPr id="31"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印尼的发展战略与相关政策</a:t>
            </a:r>
            <a:endParaRPr dirty="0">
              <a:latin typeface="Microsoft YaHei" panose="020B0503020204020204" charset="-122"/>
              <a:ea typeface="Microsoft YaHei" panose="020B0503020204020204" charset="-122"/>
            </a:endParaRPr>
          </a:p>
        </p:txBody>
      </p:sp>
      <p:sp>
        <p:nvSpPr>
          <p:cNvPr id="2" name="文本框 1"/>
          <p:cNvSpPr txBox="1"/>
          <p:nvPr/>
        </p:nvSpPr>
        <p:spPr>
          <a:xfrm>
            <a:off x="935666" y="908508"/>
            <a:ext cx="7468711" cy="461665"/>
          </a:xfrm>
          <a:prstGeom prst="rect">
            <a:avLst/>
          </a:prstGeom>
          <a:solidFill>
            <a:schemeClr val="bg1"/>
          </a:solidFill>
        </p:spPr>
        <p:txBody>
          <a:bodyPr wrap="none" rtlCol="0">
            <a:spAutoFit/>
          </a:bodyPr>
          <a:lstStyle/>
          <a:p>
            <a:pPr algn="l"/>
            <a:r>
              <a:rPr lang="zh-CN" altLang="en-US" sz="2400" b="1" dirty="0">
                <a:solidFill>
                  <a:srgbClr val="FF0000"/>
                </a:solidFill>
                <a:latin typeface="+mj-ea"/>
                <a:ea typeface="+mj-ea"/>
              </a:rPr>
              <a:t>印尼</a:t>
            </a:r>
            <a:r>
              <a:rPr lang="en-US" altLang="zh-CN" sz="2400" b="1" dirty="0">
                <a:solidFill>
                  <a:srgbClr val="FF0000"/>
                </a:solidFill>
                <a:latin typeface="+mj-ea"/>
                <a:ea typeface="+mj-ea"/>
              </a:rPr>
              <a:t>2045</a:t>
            </a:r>
            <a:r>
              <a:rPr lang="zh-CN" altLang="en-US" sz="2400" b="1" dirty="0">
                <a:solidFill>
                  <a:srgbClr val="FF0000"/>
                </a:solidFill>
                <a:latin typeface="+mj-ea"/>
                <a:ea typeface="+mj-ea"/>
              </a:rPr>
              <a:t>愿景：全球第</a:t>
            </a:r>
            <a:r>
              <a:rPr lang="en-US" altLang="zh-CN" sz="2400" b="1" dirty="0">
                <a:solidFill>
                  <a:srgbClr val="FF0000"/>
                </a:solidFill>
                <a:latin typeface="+mj-ea"/>
                <a:ea typeface="+mj-ea"/>
              </a:rPr>
              <a:t>5</a:t>
            </a:r>
            <a:r>
              <a:rPr lang="zh-CN" altLang="en-US" sz="2400" b="1" dirty="0">
                <a:solidFill>
                  <a:srgbClr val="FF0000"/>
                </a:solidFill>
                <a:latin typeface="+mj-ea"/>
                <a:ea typeface="+mj-ea"/>
              </a:rPr>
              <a:t>大经济体  跨入发达国家行列</a:t>
            </a:r>
            <a:endParaRPr lang="zh-CN" altLang="en-US" sz="2400" b="1" dirty="0">
              <a:solidFill>
                <a:srgbClr val="FF0000"/>
              </a:solidFill>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p:nvPr/>
        </p:nvSpPr>
        <p:spPr>
          <a:xfrm>
            <a:off x="1088168" y="164387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5" name="Rectangle 39"/>
          <p:cNvSpPr/>
          <p:nvPr/>
        </p:nvSpPr>
        <p:spPr>
          <a:xfrm>
            <a:off x="1002443" y="17076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6" name="Text Box 40"/>
          <p:cNvSpPr txBox="1"/>
          <p:nvPr/>
        </p:nvSpPr>
        <p:spPr>
          <a:xfrm>
            <a:off x="1093248" y="17622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1</a:t>
            </a:r>
            <a:endParaRPr lang="en-US" altLang="zh-CN" sz="1200" dirty="0">
              <a:latin typeface="Arial" panose="020B0604020202020204" pitchFamily="34" charset="0"/>
              <a:ea typeface="SimSun" panose="02010600030101010101" pitchFamily="2" charset="-122"/>
            </a:endParaRPr>
          </a:p>
        </p:txBody>
      </p:sp>
      <p:sp>
        <p:nvSpPr>
          <p:cNvPr id="7" name="Text Box 41"/>
          <p:cNvSpPr txBox="1"/>
          <p:nvPr/>
        </p:nvSpPr>
        <p:spPr>
          <a:xfrm>
            <a:off x="1688243" y="1722362"/>
            <a:ext cx="4951730" cy="246221"/>
          </a:xfrm>
          <a:prstGeom prst="rect">
            <a:avLst/>
          </a:prstGeom>
          <a:noFill/>
          <a:ln w="6350">
            <a:noFill/>
          </a:ln>
        </p:spPr>
        <p:txBody>
          <a:bodyPr wrap="square" lIns="0" tIns="0" rIns="0" bIns="0" anchor="ctr" anchorCtr="0">
            <a:spAutoFit/>
          </a:bodyPr>
          <a:lstStyle/>
          <a:p>
            <a:pPr eaLnBrk="0" hangingPunct="0"/>
            <a:r>
              <a:rPr lang="en-US" altLang="zh-CN" sz="1600" dirty="0">
                <a:latin typeface="Microsoft YaHei" panose="020B0503020204020204" charset="-122"/>
                <a:ea typeface="Microsoft YaHei" panose="020B0503020204020204" charset="-122"/>
              </a:rPr>
              <a:t>印尼</a:t>
            </a:r>
            <a:r>
              <a:rPr lang="zh-CN" altLang="en-US" sz="1600" dirty="0">
                <a:latin typeface="Microsoft YaHei" panose="020B0503020204020204" charset="-122"/>
                <a:ea typeface="Microsoft YaHei" panose="020B0503020204020204" charset="-122"/>
              </a:rPr>
              <a:t>国情国力及</a:t>
            </a:r>
            <a:r>
              <a:rPr lang="en-US" altLang="zh-CN" sz="1600" dirty="0" err="1">
                <a:latin typeface="Microsoft YaHei" panose="020B0503020204020204" charset="-122"/>
                <a:ea typeface="Microsoft YaHei" panose="020B0503020204020204" charset="-122"/>
              </a:rPr>
              <a:t>经济社会发展</a:t>
            </a:r>
            <a:r>
              <a:rPr lang="zh-CN" altLang="en-US" sz="1600" dirty="0">
                <a:latin typeface="Microsoft YaHei" panose="020B0503020204020204" charset="-122"/>
                <a:ea typeface="Microsoft YaHei" panose="020B0503020204020204" charset="-122"/>
              </a:rPr>
              <a:t>战略</a:t>
            </a:r>
            <a:endParaRPr lang="en-US" altLang="zh-CN" sz="1600" dirty="0">
              <a:latin typeface="Microsoft YaHei" panose="020B0503020204020204" charset="-122"/>
              <a:ea typeface="Microsoft YaHei" panose="020B0503020204020204" charset="-122"/>
            </a:endParaRPr>
          </a:p>
        </p:txBody>
      </p:sp>
      <p:sp>
        <p:nvSpPr>
          <p:cNvPr id="8" name="AutoShape 42"/>
          <p:cNvSpPr/>
          <p:nvPr/>
        </p:nvSpPr>
        <p:spPr>
          <a:xfrm>
            <a:off x="1412018" y="2394831"/>
            <a:ext cx="5596890" cy="40305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9" name="Rectangle 43"/>
          <p:cNvSpPr/>
          <p:nvPr/>
        </p:nvSpPr>
        <p:spPr>
          <a:xfrm>
            <a:off x="1412018" y="245697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0" name="Text Box 44"/>
          <p:cNvSpPr txBox="1"/>
          <p:nvPr/>
        </p:nvSpPr>
        <p:spPr>
          <a:xfrm>
            <a:off x="1502823" y="250650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2</a:t>
            </a:r>
            <a:endParaRPr lang="en-US" altLang="zh-CN" sz="1200" dirty="0">
              <a:latin typeface="Arial" panose="020B0604020202020204" pitchFamily="34" charset="0"/>
              <a:ea typeface="SimSun" panose="02010600030101010101" pitchFamily="2" charset="-122"/>
            </a:endParaRPr>
          </a:p>
        </p:txBody>
      </p:sp>
      <p:sp>
        <p:nvSpPr>
          <p:cNvPr id="11" name="AutoShape 45"/>
          <p:cNvSpPr/>
          <p:nvPr/>
        </p:nvSpPr>
        <p:spPr>
          <a:xfrm>
            <a:off x="1821593" y="3140441"/>
            <a:ext cx="5596890" cy="402818"/>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2" name="Rectangle 46"/>
          <p:cNvSpPr/>
          <p:nvPr/>
        </p:nvSpPr>
        <p:spPr>
          <a:xfrm>
            <a:off x="1821593" y="3203102"/>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3" name="Text Box 47"/>
          <p:cNvSpPr txBox="1"/>
          <p:nvPr/>
        </p:nvSpPr>
        <p:spPr>
          <a:xfrm>
            <a:off x="1912398" y="3252632"/>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3</a:t>
            </a:r>
            <a:endParaRPr lang="en-US" altLang="zh-CN" sz="1200" dirty="0">
              <a:latin typeface="Arial" panose="020B0604020202020204" pitchFamily="34" charset="0"/>
              <a:ea typeface="SimSun" panose="02010600030101010101" pitchFamily="2" charset="-122"/>
            </a:endParaRPr>
          </a:p>
        </p:txBody>
      </p:sp>
      <p:sp>
        <p:nvSpPr>
          <p:cNvPr id="14" name="AutoShape 48"/>
          <p:cNvSpPr/>
          <p:nvPr/>
        </p:nvSpPr>
        <p:spPr>
          <a:xfrm>
            <a:off x="2231168" y="3885420"/>
            <a:ext cx="5596890" cy="403204"/>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5" name="Rectangle 49"/>
          <p:cNvSpPr/>
          <p:nvPr/>
        </p:nvSpPr>
        <p:spPr>
          <a:xfrm>
            <a:off x="2231168" y="3947957"/>
            <a:ext cx="215900" cy="276860"/>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6" name="Text Box 50"/>
          <p:cNvSpPr txBox="1"/>
          <p:nvPr/>
        </p:nvSpPr>
        <p:spPr>
          <a:xfrm>
            <a:off x="2321973" y="3997487"/>
            <a:ext cx="76200"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SimSun" panose="02010600030101010101" pitchFamily="2" charset="-122"/>
              </a:rPr>
              <a:t>4</a:t>
            </a:r>
            <a:endParaRPr lang="en-US" altLang="zh-CN" sz="1200" dirty="0">
              <a:latin typeface="Arial" panose="020B0604020202020204" pitchFamily="34" charset="0"/>
              <a:ea typeface="SimSun" panose="02010600030101010101" pitchFamily="2" charset="-122"/>
            </a:endParaRPr>
          </a:p>
        </p:txBody>
      </p:sp>
      <p:sp>
        <p:nvSpPr>
          <p:cNvPr id="17" name="Text Box 54"/>
          <p:cNvSpPr txBox="1"/>
          <p:nvPr/>
        </p:nvSpPr>
        <p:spPr>
          <a:xfrm>
            <a:off x="1940973" y="2472932"/>
            <a:ext cx="4951095" cy="246221"/>
          </a:xfrm>
          <a:prstGeom prst="rect">
            <a:avLst/>
          </a:prstGeom>
          <a:noFill/>
          <a:ln w="6350">
            <a:noFill/>
          </a:ln>
        </p:spPr>
        <p:txBody>
          <a:bodyPr wrap="square" lIns="0" tIns="0" rIns="0" bIns="0" anchor="ctr" anchorCtr="0">
            <a:spAutoFit/>
          </a:bodyPr>
          <a:lstStyle/>
          <a:p>
            <a:pPr eaLnBrk="0" hangingPunct="0"/>
            <a:r>
              <a:rPr lang="en-US" altLang="zh-CN" sz="1600" b="1" dirty="0">
                <a:solidFill>
                  <a:srgbClr val="FF0000"/>
                </a:solidFill>
                <a:latin typeface="Microsoft YaHei" panose="020B0503020204020204" charset="-122"/>
                <a:ea typeface="Microsoft YaHei" panose="020B0503020204020204" charset="-122"/>
                <a:cs typeface="Microsoft YaHei" panose="020B0503020204020204" charset="-122"/>
              </a:rPr>
              <a:t>中国与印尼</a:t>
            </a:r>
            <a:r>
              <a:rPr lang="zh-CN" altLang="en-US" sz="1600" b="1" dirty="0">
                <a:solidFill>
                  <a:srgbClr val="FF0000"/>
                </a:solidFill>
                <a:latin typeface="Microsoft YaHei" panose="020B0503020204020204" charset="-122"/>
                <a:ea typeface="Microsoft YaHei" panose="020B0503020204020204" charset="-122"/>
                <a:cs typeface="Microsoft YaHei" panose="020B0503020204020204" charset="-122"/>
              </a:rPr>
              <a:t>政经关系</a:t>
            </a:r>
            <a:r>
              <a:rPr lang="en-US" altLang="zh-CN" sz="1600" b="1" dirty="0">
                <a:solidFill>
                  <a:srgbClr val="FF0000"/>
                </a:solidFill>
                <a:latin typeface="Microsoft YaHei" panose="020B0503020204020204" charset="-122"/>
                <a:ea typeface="Microsoft YaHei" panose="020B0503020204020204" charset="-122"/>
                <a:cs typeface="Microsoft YaHei" panose="020B0503020204020204" charset="-122"/>
              </a:rPr>
              <a:t>--</a:t>
            </a:r>
            <a:r>
              <a:rPr lang="zh-CN" altLang="en-US" sz="1600" b="1" dirty="0">
                <a:solidFill>
                  <a:srgbClr val="FF0000"/>
                </a:solidFill>
                <a:latin typeface="Microsoft YaHei" panose="020B0503020204020204" charset="-122"/>
                <a:ea typeface="Microsoft YaHei" panose="020B0503020204020204" charset="-122"/>
                <a:cs typeface="Microsoft YaHei" panose="020B0503020204020204" charset="-122"/>
              </a:rPr>
              <a:t>全面战略伙伴关系</a:t>
            </a:r>
            <a:endParaRPr lang="en-US" altLang="zh-CN" sz="1600" b="1" dirty="0">
              <a:solidFill>
                <a:srgbClr val="FF0000"/>
              </a:solidFill>
              <a:latin typeface="Microsoft YaHei" panose="020B0503020204020204" charset="-122"/>
              <a:ea typeface="Microsoft YaHei" panose="020B0503020204020204" charset="-122"/>
              <a:cs typeface="Microsoft YaHei" panose="020B0503020204020204" charset="-122"/>
            </a:endParaRPr>
          </a:p>
        </p:txBody>
      </p:sp>
      <p:sp>
        <p:nvSpPr>
          <p:cNvPr id="18" name="Text Box 55"/>
          <p:cNvSpPr txBox="1"/>
          <p:nvPr/>
        </p:nvSpPr>
        <p:spPr>
          <a:xfrm>
            <a:off x="2521998" y="3217787"/>
            <a:ext cx="4951095" cy="246221"/>
          </a:xfrm>
          <a:prstGeom prst="rect">
            <a:avLst/>
          </a:prstGeom>
          <a:noFill/>
          <a:ln w="6350">
            <a:noFill/>
          </a:ln>
        </p:spPr>
        <p:txBody>
          <a:bodyPr wrap="square" lIns="0" tIns="0" rIns="0" bIns="0" anchor="ctr" anchorCtr="0">
            <a:spAutoFit/>
          </a:bodyPr>
          <a:lstStyle/>
          <a:p>
            <a:pPr eaLnBrk="0" hangingPunct="0"/>
            <a:r>
              <a:rPr lang="zh-CN" altLang="en-US" sz="1600" b="0" dirty="0">
                <a:latin typeface="Microsoft YaHei" panose="020B0503020204020204" charset="-122"/>
                <a:ea typeface="Microsoft YaHei" panose="020B0503020204020204" charset="-122"/>
              </a:rPr>
              <a:t>镍产业国际地位：</a:t>
            </a:r>
            <a:r>
              <a:rPr lang="en-US" altLang="zh-CN" sz="1600" b="0" dirty="0" err="1">
                <a:latin typeface="Microsoft YaHei" panose="020B0503020204020204" charset="-122"/>
                <a:ea typeface="Microsoft YaHei" panose="020B0503020204020204" charset="-122"/>
              </a:rPr>
              <a:t>全球镍供需的印尼力量</a:t>
            </a:r>
            <a:endParaRPr lang="en-US" altLang="zh-CN" sz="1600" b="0" dirty="0">
              <a:latin typeface="Microsoft YaHei" panose="020B0503020204020204" charset="-122"/>
              <a:ea typeface="Microsoft YaHei" panose="020B0503020204020204" charset="-122"/>
            </a:endParaRPr>
          </a:p>
        </p:txBody>
      </p:sp>
      <p:sp>
        <p:nvSpPr>
          <p:cNvPr id="19" name="Text Box 56"/>
          <p:cNvSpPr txBox="1"/>
          <p:nvPr/>
        </p:nvSpPr>
        <p:spPr>
          <a:xfrm>
            <a:off x="2874423" y="3963277"/>
            <a:ext cx="4951095" cy="246221"/>
          </a:xfrm>
          <a:prstGeom prst="rect">
            <a:avLst/>
          </a:prstGeom>
          <a:noFill/>
          <a:ln w="6350">
            <a:noFill/>
          </a:ln>
        </p:spPr>
        <p:txBody>
          <a:bodyPr wrap="square" lIns="0" tIns="0" rIns="0" bIns="0" anchor="ctr" anchorCtr="0">
            <a:spAutoFit/>
          </a:bodyPr>
          <a:lstStyle/>
          <a:p>
            <a:pPr eaLnBrk="0" hangingPunct="0"/>
            <a:r>
              <a:rPr lang="en-US" altLang="zh-CN" sz="1600" b="0" dirty="0" err="1">
                <a:latin typeface="Microsoft YaHei" panose="020B0503020204020204" charset="-122"/>
                <a:ea typeface="Microsoft YaHei" panose="020B0503020204020204" charset="-122"/>
              </a:rPr>
              <a:t>印尼镍产业链进入高质量发展新阶段</a:t>
            </a:r>
            <a:endParaRPr lang="en-US" altLang="zh-CN" sz="1600" b="0" dirty="0">
              <a:latin typeface="Microsoft YaHei" panose="020B0503020204020204" charset="-122"/>
              <a:ea typeface="Microsoft YaHei" panose="020B0503020204020204" charset="-122"/>
            </a:endParaRPr>
          </a:p>
        </p:txBody>
      </p:sp>
      <p:sp>
        <p:nvSpPr>
          <p:cNvPr id="20" name="标题 4"/>
          <p:cNvSpPr>
            <a:spLocks noGrp="1"/>
          </p:cNvSpPr>
          <p:nvPr>
            <p:ph type="title"/>
          </p:nvPr>
        </p:nvSpPr>
        <p:spPr>
          <a:xfrm>
            <a:off x="0" y="324057"/>
            <a:ext cx="9144000" cy="486085"/>
          </a:xfrm>
        </p:spPr>
        <p:txBody>
          <a:bodyPr/>
          <a:lstStyle/>
          <a:p>
            <a:r>
              <a:rPr lang="zh-CN" altLang="en-US" dirty="0">
                <a:latin typeface="Microsoft YaHei" panose="020B0503020204020204" charset="-122"/>
                <a:ea typeface="Microsoft YaHei" panose="020B0503020204020204" charset="-122"/>
              </a:rPr>
              <a:t>中国与印尼政经关系</a:t>
            </a:r>
            <a:r>
              <a:rPr lang="en-US" altLang="zh-CN" dirty="0">
                <a:latin typeface="Microsoft YaHei" panose="020B0503020204020204" charset="-122"/>
                <a:ea typeface="Microsoft YaHei" panose="020B0503020204020204" charset="-122"/>
              </a:rPr>
              <a:t>--</a:t>
            </a:r>
            <a:r>
              <a:rPr lang="zh-CN" altLang="en-US" dirty="0">
                <a:latin typeface="Microsoft YaHei" panose="020B0503020204020204" charset="-122"/>
                <a:ea typeface="Microsoft YaHei" panose="020B0503020204020204" charset="-122"/>
              </a:rPr>
              <a:t>全面战略伙伴关系</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921600"/>
            <a:ext cx="9144000" cy="3692525"/>
          </a:xfrm>
          <a:prstGeom prst="rect">
            <a:avLst/>
          </a:prstGeom>
          <a:solidFill>
            <a:schemeClr val="bg1"/>
          </a:solidFill>
        </p:spPr>
        <p:txBody>
          <a:bodyPr wrap="square">
            <a:spAutoFit/>
          </a:bodyPr>
          <a:lstStyle/>
          <a:p>
            <a:pPr>
              <a:lnSpc>
                <a:spcPct val="150000"/>
              </a:lnSpc>
            </a:pPr>
            <a:r>
              <a:rPr lang="en-US" altLang="zh-CN" sz="1200" dirty="0">
                <a:latin typeface="Microsoft YaHei" panose="020B0503020204020204" charset="-122"/>
                <a:ea typeface="Microsoft YaHei" panose="020B0503020204020204" charset="-122"/>
              </a:rPr>
              <a:t>    </a:t>
            </a:r>
            <a:r>
              <a:rPr lang="zh-CN" altLang="en-US" sz="1200" dirty="0">
                <a:latin typeface="Microsoft YaHei" panose="020B0503020204020204" charset="-122"/>
                <a:ea typeface="Microsoft YaHei" panose="020B0503020204020204" charset="-122"/>
              </a:rPr>
              <a:t>　中国与印尼于</a:t>
            </a:r>
            <a:r>
              <a:rPr lang="en-US" altLang="zh-CN" sz="1200" dirty="0">
                <a:latin typeface="Microsoft YaHei" panose="020B0503020204020204" charset="-122"/>
                <a:ea typeface="Microsoft YaHei" panose="020B0503020204020204" charset="-122"/>
              </a:rPr>
              <a:t>1950</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4</a:t>
            </a:r>
            <a:r>
              <a:rPr lang="zh-CN" altLang="en-US" sz="1200" dirty="0">
                <a:latin typeface="Microsoft YaHei" panose="020B0503020204020204" charset="-122"/>
                <a:ea typeface="Microsoft YaHei" panose="020B0503020204020204" charset="-122"/>
              </a:rPr>
              <a:t>月</a:t>
            </a:r>
            <a:r>
              <a:rPr lang="en-US" altLang="zh-CN" sz="1200" dirty="0">
                <a:latin typeface="Microsoft YaHei" panose="020B0503020204020204" charset="-122"/>
                <a:ea typeface="Microsoft YaHei" panose="020B0503020204020204" charset="-122"/>
              </a:rPr>
              <a:t>13</a:t>
            </a:r>
            <a:r>
              <a:rPr lang="zh-CN" altLang="en-US" sz="1200" dirty="0">
                <a:latin typeface="Microsoft YaHei" panose="020B0503020204020204" charset="-122"/>
                <a:ea typeface="Microsoft YaHei" panose="020B0503020204020204" charset="-122"/>
              </a:rPr>
              <a:t>日建交。</a:t>
            </a:r>
            <a:r>
              <a:rPr lang="en-US" altLang="zh-CN" sz="1200" dirty="0">
                <a:latin typeface="Microsoft YaHei" panose="020B0503020204020204" charset="-122"/>
                <a:ea typeface="Microsoft YaHei" panose="020B0503020204020204" charset="-122"/>
              </a:rPr>
              <a:t>1965</a:t>
            </a:r>
            <a:r>
              <a:rPr lang="zh-CN" altLang="en-US" sz="1200" dirty="0">
                <a:latin typeface="Microsoft YaHei" panose="020B0503020204020204" charset="-122"/>
                <a:ea typeface="Microsoft YaHei" panose="020B0503020204020204" charset="-122"/>
              </a:rPr>
              <a:t>年印尼发生“</a:t>
            </a:r>
            <a:r>
              <a:rPr lang="en-US" altLang="zh-CN" sz="1200" dirty="0">
                <a:latin typeface="Microsoft YaHei" panose="020B0503020204020204" charset="-122"/>
                <a:ea typeface="Microsoft YaHei" panose="020B0503020204020204" charset="-122"/>
              </a:rPr>
              <a:t>9·30</a:t>
            </a:r>
            <a:r>
              <a:rPr lang="zh-CN" altLang="en-US" sz="1200" dirty="0">
                <a:latin typeface="Microsoft YaHei" panose="020B0503020204020204" charset="-122"/>
                <a:ea typeface="Microsoft YaHei" panose="020B0503020204020204" charset="-122"/>
              </a:rPr>
              <a:t>事件”后，两国于</a:t>
            </a:r>
            <a:r>
              <a:rPr lang="en-US" altLang="zh-CN" sz="1200" dirty="0">
                <a:latin typeface="Microsoft YaHei" panose="020B0503020204020204" charset="-122"/>
                <a:ea typeface="Microsoft YaHei" panose="020B0503020204020204" charset="-122"/>
              </a:rPr>
              <a:t>1967</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10</a:t>
            </a:r>
            <a:r>
              <a:rPr lang="zh-CN" altLang="en-US" sz="1200" dirty="0">
                <a:latin typeface="Microsoft YaHei" panose="020B0503020204020204" charset="-122"/>
                <a:ea typeface="Microsoft YaHei" panose="020B0503020204020204" charset="-122"/>
              </a:rPr>
              <a:t>月</a:t>
            </a:r>
            <a:r>
              <a:rPr lang="en-US" altLang="zh-CN" sz="1200" dirty="0">
                <a:latin typeface="Microsoft YaHei" panose="020B0503020204020204" charset="-122"/>
                <a:ea typeface="Microsoft YaHei" panose="020B0503020204020204" charset="-122"/>
              </a:rPr>
              <a:t>30</a:t>
            </a:r>
            <a:r>
              <a:rPr lang="zh-CN" altLang="en-US" sz="1200" dirty="0">
                <a:latin typeface="Microsoft YaHei" panose="020B0503020204020204" charset="-122"/>
                <a:ea typeface="Microsoft YaHei" panose="020B0503020204020204" charset="-122"/>
              </a:rPr>
              <a:t>日中断外交关系。</a:t>
            </a:r>
            <a:r>
              <a:rPr lang="en-US" altLang="zh-CN" sz="1200" dirty="0">
                <a:latin typeface="Microsoft YaHei" panose="020B0503020204020204" charset="-122"/>
                <a:ea typeface="Microsoft YaHei" panose="020B0503020204020204" charset="-122"/>
              </a:rPr>
              <a:t>1990</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8</a:t>
            </a:r>
            <a:r>
              <a:rPr lang="zh-CN" altLang="en-US" sz="1200" dirty="0">
                <a:latin typeface="Microsoft YaHei" panose="020B0503020204020204" charset="-122"/>
                <a:ea typeface="Microsoft YaHei" panose="020B0503020204020204" charset="-122"/>
              </a:rPr>
              <a:t>月</a:t>
            </a:r>
            <a:r>
              <a:rPr lang="en-US" altLang="zh-CN" sz="1200" dirty="0">
                <a:latin typeface="Microsoft YaHei" panose="020B0503020204020204" charset="-122"/>
                <a:ea typeface="Microsoft YaHei" panose="020B0503020204020204" charset="-122"/>
              </a:rPr>
              <a:t>8</a:t>
            </a:r>
            <a:r>
              <a:rPr lang="zh-CN" altLang="en-US" sz="1200" dirty="0">
                <a:latin typeface="Microsoft YaHei" panose="020B0503020204020204" charset="-122"/>
                <a:ea typeface="Microsoft YaHei" panose="020B0503020204020204" charset="-122"/>
              </a:rPr>
              <a:t>日， 正式恢复两国外交关系。</a:t>
            </a:r>
            <a:endParaRPr lang="en-US" altLang="zh-CN" sz="1200" dirty="0">
              <a:latin typeface="Microsoft YaHei" panose="020B0503020204020204" charset="-122"/>
              <a:ea typeface="Microsoft YaHei" panose="020B0503020204020204" charset="-122"/>
            </a:endParaRPr>
          </a:p>
          <a:p>
            <a:pPr>
              <a:lnSpc>
                <a:spcPct val="150000"/>
              </a:lnSpc>
            </a:pPr>
            <a:r>
              <a:rPr lang="en-US" altLang="zh-CN" sz="1200" dirty="0">
                <a:latin typeface="Microsoft YaHei" panose="020B0503020204020204" charset="-122"/>
                <a:ea typeface="Microsoft YaHei" panose="020B0503020204020204" charset="-122"/>
              </a:rPr>
              <a:t>      1</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中华人民共和国政府和印度尼西亚共和国政府关于恢复两国外交关系的公报</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1990</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7</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2</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中华人民共和国和印度尼西亚共和国关于未来双边合作方向的联合声明</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2000</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5</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b="1" dirty="0">
                <a:solidFill>
                  <a:srgbClr val="FF0000"/>
                </a:solidFill>
                <a:latin typeface="Microsoft YaHei" panose="020B0503020204020204" charset="-122"/>
                <a:ea typeface="Microsoft YaHei" panose="020B0503020204020204" charset="-122"/>
              </a:rPr>
              <a:t>3</a:t>
            </a:r>
            <a:r>
              <a:rPr lang="zh-CN" altLang="en-US" sz="1200" b="1" dirty="0">
                <a:solidFill>
                  <a:srgbClr val="FF0000"/>
                </a:solidFill>
                <a:latin typeface="Microsoft YaHei" panose="020B0503020204020204" charset="-122"/>
                <a:ea typeface="Microsoft YaHei" panose="020B0503020204020204" charset="-122"/>
              </a:rPr>
              <a:t>、</a:t>
            </a:r>
            <a:r>
              <a:rPr lang="en-US" altLang="zh-CN" sz="1200" b="1" dirty="0">
                <a:solidFill>
                  <a:srgbClr val="FF0000"/>
                </a:solidFill>
                <a:latin typeface="Microsoft YaHei" panose="020B0503020204020204" charset="-122"/>
                <a:ea typeface="Microsoft YaHei" panose="020B0503020204020204" charset="-122"/>
              </a:rPr>
              <a:t>《</a:t>
            </a:r>
            <a:r>
              <a:rPr lang="zh-CN" altLang="en-US" sz="1200" b="1" dirty="0">
                <a:solidFill>
                  <a:srgbClr val="FF0000"/>
                </a:solidFill>
                <a:latin typeface="Microsoft YaHei" panose="020B0503020204020204" charset="-122"/>
                <a:ea typeface="Microsoft YaHei" panose="020B0503020204020204" charset="-122"/>
              </a:rPr>
              <a:t>中华人民共和国与印度尼西亚共和国关于建立战略伙伴关系的联合宣言</a:t>
            </a:r>
            <a:r>
              <a:rPr lang="en-US" altLang="zh-CN" sz="1200" b="1" dirty="0">
                <a:solidFill>
                  <a:srgbClr val="FF0000"/>
                </a:solidFill>
                <a:latin typeface="Microsoft YaHei" panose="020B0503020204020204" charset="-122"/>
                <a:ea typeface="Microsoft YaHei" panose="020B0503020204020204" charset="-122"/>
              </a:rPr>
              <a:t>》</a:t>
            </a:r>
            <a:r>
              <a:rPr lang="zh-CN" altLang="en-US" sz="1200" b="1" dirty="0">
                <a:solidFill>
                  <a:srgbClr val="FF0000"/>
                </a:solidFill>
                <a:latin typeface="Microsoft YaHei" panose="020B0503020204020204" charset="-122"/>
                <a:ea typeface="Microsoft YaHei" panose="020B0503020204020204" charset="-122"/>
              </a:rPr>
              <a:t>（</a:t>
            </a:r>
            <a:r>
              <a:rPr lang="en-US" altLang="zh-CN" sz="1200" b="1" dirty="0">
                <a:solidFill>
                  <a:srgbClr val="FF0000"/>
                </a:solidFill>
                <a:latin typeface="Microsoft YaHei" panose="020B0503020204020204" charset="-122"/>
                <a:ea typeface="Microsoft YaHei" panose="020B0503020204020204" charset="-122"/>
              </a:rPr>
              <a:t>2005</a:t>
            </a:r>
            <a:r>
              <a:rPr lang="zh-CN" altLang="en-US" sz="1200" b="1" dirty="0">
                <a:solidFill>
                  <a:srgbClr val="FF0000"/>
                </a:solidFill>
                <a:latin typeface="Microsoft YaHei" panose="020B0503020204020204" charset="-122"/>
                <a:ea typeface="Microsoft YaHei" panose="020B0503020204020204" charset="-122"/>
              </a:rPr>
              <a:t>年</a:t>
            </a:r>
            <a:r>
              <a:rPr lang="en-US" altLang="zh-CN" sz="1200" b="1" dirty="0">
                <a:solidFill>
                  <a:srgbClr val="FF0000"/>
                </a:solidFill>
                <a:latin typeface="Microsoft YaHei" panose="020B0503020204020204" charset="-122"/>
                <a:ea typeface="Microsoft YaHei" panose="020B0503020204020204" charset="-122"/>
              </a:rPr>
              <a:t>4</a:t>
            </a:r>
            <a:r>
              <a:rPr lang="zh-CN" altLang="en-US" sz="1200" b="1" dirty="0">
                <a:solidFill>
                  <a:srgbClr val="FF0000"/>
                </a:solidFill>
                <a:latin typeface="Microsoft YaHei" panose="020B0503020204020204" charset="-122"/>
                <a:ea typeface="Microsoft YaHei" panose="020B0503020204020204" charset="-122"/>
              </a:rPr>
              <a:t>月）</a:t>
            </a:r>
            <a:endParaRPr lang="zh-CN" altLang="en-US" sz="1200" b="1" dirty="0">
              <a:solidFill>
                <a:srgbClr val="FF0000"/>
              </a:solidFill>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4</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中华人民共和国与印度尼西亚共和国联合声明</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2005</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7</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5</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中华人民共和国政府和印度尼西亚共和国政府关于落实战略伙伴关系联合宣言的行动计划</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2010</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1</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6</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中华人民共和国政府和印度尼西亚共和国政府关于进一步加强战略伙伴关系的联合公报</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2011</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4</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7</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中华人民共和国和印度尼西亚共和国联合声明</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2012</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3</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b="1" dirty="0">
                <a:solidFill>
                  <a:srgbClr val="FF0000"/>
                </a:solidFill>
                <a:latin typeface="Microsoft YaHei" panose="020B0503020204020204" charset="-122"/>
                <a:ea typeface="Microsoft YaHei" panose="020B0503020204020204" charset="-122"/>
              </a:rPr>
              <a:t>8</a:t>
            </a:r>
            <a:r>
              <a:rPr lang="zh-CN" altLang="en-US" sz="1200" b="1" dirty="0">
                <a:solidFill>
                  <a:srgbClr val="FF0000"/>
                </a:solidFill>
                <a:latin typeface="Microsoft YaHei" panose="020B0503020204020204" charset="-122"/>
                <a:ea typeface="Microsoft YaHei" panose="020B0503020204020204" charset="-122"/>
              </a:rPr>
              <a:t>、</a:t>
            </a:r>
            <a:r>
              <a:rPr lang="en-US" altLang="zh-CN" sz="1200" b="1" dirty="0">
                <a:solidFill>
                  <a:srgbClr val="FF0000"/>
                </a:solidFill>
                <a:latin typeface="Microsoft YaHei" panose="020B0503020204020204" charset="-122"/>
                <a:ea typeface="Microsoft YaHei" panose="020B0503020204020204" charset="-122"/>
              </a:rPr>
              <a:t>《</a:t>
            </a:r>
            <a:r>
              <a:rPr lang="zh-CN" altLang="en-US" sz="1200" b="1" dirty="0">
                <a:solidFill>
                  <a:srgbClr val="FF0000"/>
                </a:solidFill>
                <a:latin typeface="Microsoft YaHei" panose="020B0503020204020204" charset="-122"/>
                <a:ea typeface="Microsoft YaHei" panose="020B0503020204020204" charset="-122"/>
              </a:rPr>
              <a:t>中华人民共和国和印度尼西亚共和国全面战略伙伴关系未来规划</a:t>
            </a:r>
            <a:r>
              <a:rPr lang="en-US" altLang="zh-CN" sz="1200" b="1" dirty="0">
                <a:solidFill>
                  <a:srgbClr val="FF0000"/>
                </a:solidFill>
                <a:latin typeface="Microsoft YaHei" panose="020B0503020204020204" charset="-122"/>
                <a:ea typeface="Microsoft YaHei" panose="020B0503020204020204" charset="-122"/>
              </a:rPr>
              <a:t>》</a:t>
            </a:r>
            <a:r>
              <a:rPr lang="zh-CN" altLang="en-US" sz="1200" b="1" dirty="0">
                <a:solidFill>
                  <a:srgbClr val="FF0000"/>
                </a:solidFill>
                <a:latin typeface="Microsoft YaHei" panose="020B0503020204020204" charset="-122"/>
                <a:ea typeface="Microsoft YaHei" panose="020B0503020204020204" charset="-122"/>
              </a:rPr>
              <a:t>（</a:t>
            </a:r>
            <a:r>
              <a:rPr lang="en-US" altLang="zh-CN" sz="1200" b="1" dirty="0">
                <a:solidFill>
                  <a:srgbClr val="FF0000"/>
                </a:solidFill>
                <a:latin typeface="Microsoft YaHei" panose="020B0503020204020204" charset="-122"/>
                <a:ea typeface="Microsoft YaHei" panose="020B0503020204020204" charset="-122"/>
              </a:rPr>
              <a:t>2013</a:t>
            </a:r>
            <a:r>
              <a:rPr lang="zh-CN" altLang="en-US" sz="1200" b="1" dirty="0">
                <a:solidFill>
                  <a:srgbClr val="FF0000"/>
                </a:solidFill>
                <a:latin typeface="Microsoft YaHei" panose="020B0503020204020204" charset="-122"/>
                <a:ea typeface="Microsoft YaHei" panose="020B0503020204020204" charset="-122"/>
              </a:rPr>
              <a:t>年</a:t>
            </a:r>
            <a:r>
              <a:rPr lang="en-US" altLang="zh-CN" sz="1200" b="1" dirty="0">
                <a:solidFill>
                  <a:srgbClr val="FF0000"/>
                </a:solidFill>
                <a:latin typeface="Microsoft YaHei" panose="020B0503020204020204" charset="-122"/>
                <a:ea typeface="Microsoft YaHei" panose="020B0503020204020204" charset="-122"/>
              </a:rPr>
              <a:t>10</a:t>
            </a:r>
            <a:r>
              <a:rPr lang="zh-CN" altLang="en-US" sz="1200" b="1" dirty="0">
                <a:solidFill>
                  <a:srgbClr val="FF0000"/>
                </a:solidFill>
                <a:latin typeface="Microsoft YaHei" panose="020B0503020204020204" charset="-122"/>
                <a:ea typeface="Microsoft YaHei" panose="020B0503020204020204" charset="-122"/>
              </a:rPr>
              <a:t>月）</a:t>
            </a:r>
            <a:endParaRPr lang="zh-CN" altLang="en-US" sz="1200" b="1" dirty="0">
              <a:solidFill>
                <a:srgbClr val="FF0000"/>
              </a:solidFill>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9</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中华人民共和国和印度尼西亚共和国关于加强全面战略伙伴关系的联合声明</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2015</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3</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10</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中华人民共和国与印度尼西亚共和国联合新闻公报</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2015</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4</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a:p>
            <a:pPr>
              <a:lnSpc>
                <a:spcPct val="150000"/>
              </a:lnSpc>
            </a:pPr>
            <a:r>
              <a:rPr lang="zh-CN" altLang="en-US" sz="1200" dirty="0">
                <a:latin typeface="Microsoft YaHei" panose="020B0503020204020204" charset="-122"/>
                <a:ea typeface="Microsoft YaHei" panose="020B0503020204020204" charset="-122"/>
              </a:rPr>
              <a:t>　　</a:t>
            </a:r>
            <a:r>
              <a:rPr lang="en-US" altLang="zh-CN" sz="1200" dirty="0">
                <a:latin typeface="Microsoft YaHei" panose="020B0503020204020204" charset="-122"/>
                <a:ea typeface="Microsoft YaHei" panose="020B0503020204020204" charset="-122"/>
              </a:rPr>
              <a:t>11</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中华人民共和国政府和印度尼西亚共和国政府联合声明</a:t>
            </a:r>
            <a:r>
              <a:rPr lang="en-US" altLang="zh-CN" sz="1200" dirty="0">
                <a:latin typeface="Microsoft YaHei" panose="020B0503020204020204" charset="-122"/>
                <a:ea typeface="Microsoft YaHei" panose="020B0503020204020204" charset="-122"/>
              </a:rPr>
              <a:t>》</a:t>
            </a:r>
            <a:r>
              <a:rPr lang="zh-CN" altLang="en-US" sz="1200" dirty="0">
                <a:latin typeface="Microsoft YaHei" panose="020B0503020204020204" charset="-122"/>
                <a:ea typeface="Microsoft YaHei" panose="020B0503020204020204" charset="-122"/>
              </a:rPr>
              <a:t>（</a:t>
            </a:r>
            <a:r>
              <a:rPr lang="en-US" altLang="zh-CN" sz="1200" dirty="0">
                <a:latin typeface="Microsoft YaHei" panose="020B0503020204020204" charset="-122"/>
                <a:ea typeface="Microsoft YaHei" panose="020B0503020204020204" charset="-122"/>
              </a:rPr>
              <a:t>2018</a:t>
            </a:r>
            <a:r>
              <a:rPr lang="zh-CN" altLang="en-US" sz="1200" dirty="0">
                <a:latin typeface="Microsoft YaHei" panose="020B0503020204020204" charset="-122"/>
                <a:ea typeface="Microsoft YaHei" panose="020B0503020204020204" charset="-122"/>
              </a:rPr>
              <a:t>年</a:t>
            </a:r>
            <a:r>
              <a:rPr lang="en-US" altLang="zh-CN" sz="1200" dirty="0">
                <a:latin typeface="Microsoft YaHei" panose="020B0503020204020204" charset="-122"/>
                <a:ea typeface="Microsoft YaHei" panose="020B0503020204020204" charset="-122"/>
              </a:rPr>
              <a:t>5</a:t>
            </a:r>
            <a:r>
              <a:rPr lang="zh-CN" altLang="en-US" sz="1200" dirty="0">
                <a:latin typeface="Microsoft YaHei" panose="020B0503020204020204" charset="-122"/>
                <a:ea typeface="Microsoft YaHei" panose="020B0503020204020204" charset="-122"/>
              </a:rPr>
              <a:t>月）</a:t>
            </a:r>
            <a:endParaRPr lang="zh-CN" altLang="en-US" sz="1200" dirty="0">
              <a:latin typeface="Microsoft YaHei" panose="020B0503020204020204" charset="-122"/>
              <a:ea typeface="Microsoft YaHei" panose="020B0503020204020204" charset="-122"/>
            </a:endParaRPr>
          </a:p>
        </p:txBody>
      </p:sp>
      <p:sp>
        <p:nvSpPr>
          <p:cNvPr id="6" name="标题 4"/>
          <p:cNvSpPr>
            <a:spLocks noGrp="1"/>
          </p:cNvSpPr>
          <p:nvPr>
            <p:ph type="title"/>
          </p:nvPr>
        </p:nvSpPr>
        <p:spPr>
          <a:xfrm>
            <a:off x="0" y="324057"/>
            <a:ext cx="9144000" cy="486085"/>
          </a:xfrm>
        </p:spPr>
        <p:txBody>
          <a:bodyPr/>
          <a:lstStyle/>
          <a:p>
            <a:r>
              <a:rPr lang="zh-CN" altLang="en-US" dirty="0"/>
              <a:t>中国印尼关系发展历程</a:t>
            </a:r>
            <a:endParaRPr lang="zh-CN" altLang="en-US" dirty="0">
              <a:latin typeface="Microsoft YaHei" panose="020B0503020204020204" charset="-122"/>
              <a:ea typeface="Microsoft YaHei"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BEAUTIFY_FLAG" val="#wm#"/>
  <p:tag name="KSO_WM_TEMPLATE_CATEGORY" val="diagram"/>
  <p:tag name="KSO_WM_TEMPLATE_INDEX" val="20217110"/>
</p:tagLst>
</file>

<file path=ppt/tags/tag64.xml><?xml version="1.0" encoding="utf-8"?>
<p:tagLst xmlns:p="http://schemas.openxmlformats.org/presentationml/2006/main">
  <p:tag name="KSO_WM_UNIT_TABLE_BEAUTIFY" val="smartTable{e4ff0543-c73e-4212-8927-ea53e3faaef2}"/>
</p:tagLst>
</file>

<file path=ppt/tags/tag65.xml><?xml version="1.0" encoding="utf-8"?>
<p:tagLst xmlns:p="http://schemas.openxmlformats.org/presentationml/2006/main">
  <p:tag name="KSO_WM_UNIT_TABLE_BEAUTIFY" val="smartTable{8bcf1e37-b82d-4b25-aebf-43f63ef33d03}"/>
</p:tagLst>
</file>

<file path=ppt/tags/tag66.xml><?xml version="1.0" encoding="utf-8"?>
<p:tagLst xmlns:p="http://schemas.openxmlformats.org/presentationml/2006/main">
  <p:tag name="KSO_WM_BEAUTIFY_FLAG" val="#wm#"/>
  <p:tag name="KSO_WM_TEMPLATE_CATEGORY" val="diagram"/>
  <p:tag name="KSO_WM_TEMPLATE_INDEX" val="20217110"/>
  <p:tag name="KSO_WM_SLIDE_ID" val="diagram2021711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a_d"/>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3&quot;,&quot;maxSize&quot;:{&quot;size1&quot;:33.299650680520394},&quot;minSize&quot;:{&quot;size1&quot;:24.5996506805204},&quot;normalSize&quot;:{&quot;size1&quot;:24.5996506805204},&quot;subLayout&quot;:[{&quot;id&quot;:&quot;2021-04-01T16:16:43&quot;,&quot;margin&quot;:{&quot;bottom&quot;:0.02600000612437725,&quot;left&quot;:4.657000541687012,&quot;right&quot;:4.657000541687012,&quot;top&quot;:2.5399999618530273},&quot;type&quot;:0},{&quot;id&quot;:&quot;2021-04-01T16:16:43&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a4054ed1e2fb814f8"/>
  <p:tag name="KSO_WM_TEMPLATE_ASSEMBLE_GROUPID" val="6065706a4054ed1e2fb814f8"/>
</p:tagLst>
</file>

<file path=ppt/tags/tag67.xml><?xml version="1.0" encoding="utf-8"?>
<p:tagLst xmlns:p="http://schemas.openxmlformats.org/presentationml/2006/main">
  <p:tag name="KSO_WM_BEAUTIFY_FLAG" val="#wm#"/>
  <p:tag name="KSO_WM_TEMPLATE_CATEGORY" val="diagram"/>
  <p:tag name="KSO_WM_TEMPLATE_INDEX" val="20217110"/>
</p:tagLst>
</file>

<file path=ppt/tags/tag68.xml><?xml version="1.0" encoding="utf-8"?>
<p:tagLst xmlns:p="http://schemas.openxmlformats.org/presentationml/2006/main">
  <p:tag name="KSO_WM_UNIT_TABLE_BEAUTIFY" val="smartTable{28d05580-f863-4b9b-843a-7d1868dc7628}"/>
</p:tagLst>
</file>

<file path=ppt/tags/tag69.xml><?xml version="1.0" encoding="utf-8"?>
<p:tagLst xmlns:p="http://schemas.openxmlformats.org/presentationml/2006/main">
  <p:tag name="KSO_WM_UNIT_TABLE_BEAUTIFY" val="smartTable{3a18ced7-5160-4b36-96f7-2461b095cd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72e6e69e-60a2-4375-871e-9bd59c7dedec}"/>
</p:tagLst>
</file>

<file path=ppt/tags/tag71.xml><?xml version="1.0" encoding="utf-8"?>
<p:tagLst xmlns:p="http://schemas.openxmlformats.org/presentationml/2006/main">
  <p:tag name="KSO_WM_UNIT_TABLE_BEAUTIFY" val="smartTable{1e4bfa02-af75-48c3-96e7-a81e6fe8d33d}"/>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diagram"/>
  <p:tag name="KSO_WM_TEMPLATE_INDEX" val="20217110"/>
</p:tagLst>
</file>

<file path=ppt/tags/tag74.xml><?xml version="1.0" encoding="utf-8"?>
<p:tagLst xmlns:p="http://schemas.openxmlformats.org/presentationml/2006/main">
  <p:tag name="KSO_WM_UNIT_TABLE_BEAUTIFY" val="smartTable{341ac1ff-a628-4b0f-908d-a2466b4667cf}"/>
</p:tagLst>
</file>

<file path=ppt/tags/tag75.xml><?xml version="1.0" encoding="utf-8"?>
<p:tagLst xmlns:p="http://schemas.openxmlformats.org/presentationml/2006/main">
  <p:tag name="KSO_WM_BEAUTIFY_FLAG" val="#wm#"/>
  <p:tag name="KSO_WM_TEMPLATE_CATEGORY" val="diagram"/>
  <p:tag name="KSO_WM_TEMPLATE_INDEX" val="20217110"/>
</p:tagLst>
</file>

<file path=ppt/tags/tag76.xml><?xml version="1.0" encoding="utf-8"?>
<p:tagLst xmlns:p="http://schemas.openxmlformats.org/presentationml/2006/main">
  <p:tag name="KSO_WM_UNIT_TABLE_BEAUTIFY" val="smartTable{a47b0234-fa94-41e7-a149-8501eee4b6c3}"/>
</p:tagLst>
</file>

<file path=ppt/tags/tag77.xml><?xml version="1.0" encoding="utf-8"?>
<p:tagLst xmlns:p="http://schemas.openxmlformats.org/presentationml/2006/main">
  <p:tag name="KSO_WM_BEAUTIFY_FLAG" val="#wm#"/>
  <p:tag name="KSO_WM_TEMPLATE_CATEGORY" val="diagram"/>
  <p:tag name="KSO_WM_TEMPLATE_INDEX" val="20217110"/>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UNIT_TABLE_BEAUTIFY" val="smartTable{74ab2135-6e16-48d0-875f-8cb7f8b0c6bf}"/>
  <p:tag name="TABLE_ENDDRAG_ORIGIN_RECT" val="461*266"/>
  <p:tag name="TABLE_ENDDRAG_RECT" val="1*73*461*26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COMMONDATA" val="eyJoZGlkIjoiNWE1NjFhNGNjNjJkNjkyN2E3ZmQ4ZTJhNDc4YmYwNzQifQ=="/>
  <p:tag name="KSO_WPP_MARK_KEY" val="b2a85241-c16f-4fb5-82d8-9c41503e6d9b"/>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none" rtlCol="0">
        <a:spAutoFit/>
      </a:bodyPr>
      <a:lstStyle>
        <a:defPPr algn="l">
          <a:defRPr sz="1600" dirty="0">
            <a:latin typeface="+mj-ea"/>
            <a:ea typeface="+mj-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10630</Words>
  <Application>WPS 演示</Application>
  <PresentationFormat>全屏显示(16:9)</PresentationFormat>
  <Paragraphs>2679</Paragraphs>
  <Slides>35</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Arial</vt:lpstr>
      <vt:lpstr>SimSun</vt:lpstr>
      <vt:lpstr>Wingdings</vt:lpstr>
      <vt:lpstr>Microsoft YaHei</vt:lpstr>
      <vt:lpstr>Times New Roman</vt:lpstr>
      <vt:lpstr>Arial Unicode MS</vt:lpstr>
      <vt:lpstr>Franklin Gothic Medium</vt:lpstr>
      <vt:lpstr>隶书</vt:lpstr>
      <vt:lpstr>Franklin Gothic Book</vt:lpstr>
      <vt:lpstr>楷体_GB2312</vt:lpstr>
      <vt:lpstr>NSimSun</vt:lpstr>
      <vt:lpstr>Office 主题​​</vt:lpstr>
      <vt:lpstr>PowerPoint 演示文稿</vt:lpstr>
      <vt:lpstr>印尼国情国力及经济社会发展战略</vt:lpstr>
      <vt:lpstr>印尼在全球的地理位置</vt:lpstr>
      <vt:lpstr>印尼的国情国力—总量与排名</vt:lpstr>
      <vt:lpstr>印尼的国情国力—区域经济结构</vt:lpstr>
      <vt:lpstr>印尼经济社会发展的地理逻辑</vt:lpstr>
      <vt:lpstr>印尼的发展战略与相关政策</vt:lpstr>
      <vt:lpstr>中国与印尼政经关系--全面战略伙伴关系</vt:lpstr>
      <vt:lpstr>中国印尼关系发展历程</vt:lpstr>
      <vt:lpstr>中国与印尼：全面战略伙伴关系</vt:lpstr>
      <vt:lpstr>中国印尼本币结算（LCS）合作框架</vt:lpstr>
      <vt:lpstr>中国与印尼重要合作项目</vt:lpstr>
      <vt:lpstr>镍产业国际地位：全球镍供需的印尼力量</vt:lpstr>
      <vt:lpstr>印尼镍产业政策</vt:lpstr>
      <vt:lpstr>印尼镍资源分布概况</vt:lpstr>
      <vt:lpstr>镍、不锈钢及动力电池产业政策</vt:lpstr>
      <vt:lpstr>印尼镍资源省份经济概况</vt:lpstr>
      <vt:lpstr>镍资源产区经济发展案例--莫罗瓦利县</vt:lpstr>
      <vt:lpstr>印尼镍产业概况</vt:lpstr>
      <vt:lpstr>印尼镍及不锈钢产品进出口</vt:lpstr>
      <vt:lpstr>印尼镍铁项目建设（部分）</vt:lpstr>
      <vt:lpstr>印尼冰镍项目建设（部分）</vt:lpstr>
      <vt:lpstr>印尼镍工厂冶炼技术概况</vt:lpstr>
      <vt:lpstr>全球镍供需的印尼力量</vt:lpstr>
      <vt:lpstr>全球镍供需平衡概况</vt:lpstr>
      <vt:lpstr>全球镍需求结构--不锈钢</vt:lpstr>
      <vt:lpstr>全球镍需求结构--动力电池</vt:lpstr>
      <vt:lpstr>印尼占全球镍产量的近四成</vt:lpstr>
      <vt:lpstr>印尼对全球镍供应链稳定性的核心作用</vt:lpstr>
      <vt:lpstr>印尼镍产业深刻影响全球镍价形成机制</vt:lpstr>
      <vt:lpstr>印尼镍产业链进入高质量发展新阶段</vt:lpstr>
      <vt:lpstr>动力电池、不锈钢促进印尼镍产业高质量发展</vt:lpstr>
      <vt:lpstr>附一：参考资料</vt:lpstr>
      <vt:lpstr>附二：镍钴锂产业研究</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程波</cp:lastModifiedBy>
  <cp:revision>379</cp:revision>
  <dcterms:created xsi:type="dcterms:W3CDTF">2019-06-19T02:08:00Z</dcterms:created>
  <dcterms:modified xsi:type="dcterms:W3CDTF">2023-12-07T06:56:27Z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B259247594564873B61131E04F9F7A57</vt:lpwstr>
  </property>
</Properties>
</file>