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9.xml" ContentType="application/vnd.openxmlformats-officedocument.presentationml.notesSlide+xml"/>
  <Override PartName="/ppt/tags/tag42.xml" ContentType="application/vnd.openxmlformats-officedocument.presentationml.tags+xml"/>
  <Override PartName="/ppt/notesSlides/notesSlide10.xml" ContentType="application/vnd.openxmlformats-officedocument.presentationml.notesSlide+xml"/>
  <Override PartName="/ppt/tags/tag4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notesSlides/notesSlide12.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3.xml" ContentType="application/vnd.openxmlformats-officedocument.presentationml.notesSlide+xml"/>
  <Override PartName="/ppt/tags/tag62.xml" ContentType="application/vnd.openxmlformats-officedocument.presentationml.tags+xml"/>
  <Override PartName="/ppt/notesSlides/notesSlide14.xml" ContentType="application/vnd.openxmlformats-officedocument.presentationml.notesSlide+xml"/>
  <Override PartName="/ppt/tags/tag63.xml" ContentType="application/vnd.openxmlformats-officedocument.presentationml.tags+xml"/>
  <Override PartName="/ppt/notesSlides/notesSlide15.xml" ContentType="application/vnd.openxmlformats-officedocument.presentationml.notesSlide+xml"/>
  <Override PartName="/ppt/tags/tag64.xml" ContentType="application/vnd.openxmlformats-officedocument.presentationml.tags+xml"/>
  <Override PartName="/ppt/notesSlides/notesSlide16.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17.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8.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9.xml" ContentType="application/vnd.openxmlformats-officedocument.presentationml.notesSlide+xml"/>
  <Override PartName="/ppt/tags/tag87.xml" ContentType="application/vnd.openxmlformats-officedocument.presentationml.tags+xml"/>
  <Override PartName="/ppt/notesSlides/notesSlide20.xml" ContentType="application/vnd.openxmlformats-officedocument.presentationml.notesSlide+xml"/>
  <Override PartName="/ppt/tags/tag88.xml" ContentType="application/vnd.openxmlformats-officedocument.presentationml.tags+xml"/>
  <Override PartName="/ppt/notesSlides/notesSlide21.xml" ContentType="application/vnd.openxmlformats-officedocument.presentationml.notesSlide+xml"/>
  <Override PartName="/ppt/tags/tag89.xml" ContentType="application/vnd.openxmlformats-officedocument.presentationml.tags+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0.xml" ContentType="application/vnd.openxmlformats-officedocument.presentationml.tags+xml"/>
  <Override PartName="/ppt/tags/tag91.xml" ContentType="application/vnd.openxmlformats-officedocument.presentationml.tags+xml"/>
  <Override PartName="/ppt/notesSlides/notesSlide23.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4.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1194" r:id="rId2"/>
    <p:sldId id="1086" r:id="rId3"/>
    <p:sldId id="1125" r:id="rId4"/>
    <p:sldId id="1159" r:id="rId5"/>
    <p:sldId id="1311" r:id="rId6"/>
    <p:sldId id="1245" r:id="rId7"/>
    <p:sldId id="1267" r:id="rId8"/>
    <p:sldId id="1289" r:id="rId9"/>
    <p:sldId id="1114" r:id="rId10"/>
    <p:sldId id="1310" r:id="rId11"/>
    <p:sldId id="1160" r:id="rId12"/>
    <p:sldId id="1161" r:id="rId13"/>
    <p:sldId id="1228" r:id="rId14"/>
    <p:sldId id="1333" r:id="rId15"/>
    <p:sldId id="1336" r:id="rId16"/>
    <p:sldId id="1155" r:id="rId17"/>
    <p:sldId id="1360" r:id="rId18"/>
    <p:sldId id="1229" r:id="rId19"/>
    <p:sldId id="1371" r:id="rId20"/>
    <p:sldId id="1372" r:id="rId21"/>
    <p:sldId id="1317" r:id="rId22"/>
    <p:sldId id="1382" r:id="rId23"/>
    <p:sldId id="1080" r:id="rId24"/>
    <p:sldId id="1092" r:id="rId25"/>
    <p:sldId id="1093" r:id="rId26"/>
    <p:sldId id="1095" r:id="rId27"/>
    <p:sldId id="1388" r:id="rId28"/>
    <p:sldId id="1230" r:id="rId29"/>
  </p:sldIdLst>
  <p:sldSz cx="12192000" cy="6858000"/>
  <p:notesSz cx="6858000" cy="9144000"/>
  <p:embeddedFontLst>
    <p:embeddedFont>
      <p:font typeface="等线" panose="02010600030101010101" pitchFamily="2" charset="-122"/>
      <p:regular r:id="rId31"/>
      <p:bold r:id="rId32"/>
    </p:embeddedFont>
    <p:embeddedFont>
      <p:font typeface="黑体" panose="02010609060101010101" pitchFamily="49" charset="-122"/>
      <p:regular r:id="rId33"/>
    </p:embeddedFont>
    <p:embeddedFont>
      <p:font typeface="楷体" panose="02010609060101010101" pitchFamily="49" charset="-122"/>
      <p:regular r:id="rId34"/>
    </p:embeddedFont>
    <p:embeddedFont>
      <p:font typeface="微软雅黑" panose="020B0503020204020204" pitchFamily="34" charset="-122"/>
      <p:regular r:id="rId35"/>
      <p:bold r:id="rId36"/>
    </p:embeddedFont>
  </p:embeddedFontLst>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28" userDrawn="1">
          <p15:clr>
            <a:srgbClr val="A4A3A4"/>
          </p15:clr>
        </p15:guide>
        <p15:guide id="2" pos="409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 id="2" name="36092" initials="3" lastIdx="1" clrIdx="1"/>
  <p:cmAuthor id="3" name="8613381171011" initials="8" lastIdx="1" clrIdx="2"/>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78"/>
    <a:srgbClr val="33646C"/>
    <a:srgbClr val="F6ED5E"/>
    <a:srgbClr val="EDC331"/>
    <a:srgbClr val="59B96F"/>
    <a:srgbClr val="8D8FB6"/>
    <a:srgbClr val="003493"/>
    <a:srgbClr val="76B9ED"/>
    <a:srgbClr val="C00000"/>
    <a:srgbClr val="E50A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25" autoAdjust="0"/>
    <p:restoredTop sz="96366" autoAdjust="0"/>
  </p:normalViewPr>
  <p:slideViewPr>
    <p:cSldViewPr snapToGrid="0" showGuides="1">
      <p:cViewPr varScale="1">
        <p:scale>
          <a:sx n="68" d="100"/>
          <a:sy n="68" d="100"/>
        </p:scale>
        <p:origin x="1074" y="66"/>
      </p:cViewPr>
      <p:guideLst>
        <p:guide orient="horz" pos="2728"/>
        <p:guide pos="409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243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diagrams/colors1.xml><?xml version="1.0" encoding="utf-8"?>
<dgm:colorsDef xmlns:dgm="http://schemas.openxmlformats.org/drawingml/2006/diagram" xmlns:a="http://schemas.openxmlformats.org/drawingml/2006/main" uniqueId="urn:microsoft.com/office/officeart/2005/8/colors/accent5_2#1">
  <dgm:title val=""/>
  <dgm:desc val=""/>
  <dgm:catLst>
    <dgm:cat type="accent5" pri="11200"/>
  </dgm:catLst>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0F92D75-181B-46D0-9F14-09916E89DDD9}" type="doc">
      <dgm:prSet loTypeId="urn:microsoft.com/office/officeart/2008/layout/HorizontalMultiLevelHierarchy#1" loCatId="hierarchy" qsTypeId="urn:microsoft.com/office/officeart/2005/8/quickstyle/simple2#1" qsCatId="simple" csTypeId="urn:microsoft.com/office/officeart/2005/8/colors/accent5_2#1" csCatId="accent5" phldr="1"/>
      <dgm:spPr/>
      <dgm:t>
        <a:bodyPr/>
        <a:lstStyle/>
        <a:p>
          <a:endParaRPr lang="zh-CN" altLang="en-US"/>
        </a:p>
      </dgm:t>
    </dgm:pt>
    <dgm:pt modelId="{EC537308-656E-4489-9930-9FF8B17AF4AE}">
      <dgm:prSet phldrT="[文本]" custT="1"/>
      <dgm:spPr/>
      <dgm:t>
        <a:bodyPr vert="vert"/>
        <a:lstStyle/>
        <a:p>
          <a:r>
            <a:rPr lang="zh-CN" altLang="en-US" sz="1200" b="1" dirty="0">
              <a:solidFill>
                <a:srgbClr val="003778"/>
              </a:solidFill>
              <a:latin typeface="+mn-ea"/>
              <a:ea typeface="+mn-ea"/>
            </a:rPr>
            <a:t>慧博士</a:t>
          </a:r>
          <a:r>
            <a:rPr lang="en-US" altLang="zh-CN" sz="1200" b="1" dirty="0">
              <a:solidFill>
                <a:srgbClr val="003778"/>
              </a:solidFill>
              <a:latin typeface="+mn-ea"/>
              <a:ea typeface="+mn-ea"/>
            </a:rPr>
            <a:t>®</a:t>
          </a:r>
          <a:br>
            <a:rPr lang="en-US" altLang="zh-CN" sz="1200" dirty="0">
              <a:solidFill>
                <a:srgbClr val="003778"/>
              </a:solidFill>
              <a:latin typeface="+mn-ea"/>
              <a:ea typeface="+mn-ea"/>
            </a:rPr>
          </a:br>
          <a:r>
            <a:rPr lang="zh-CN" altLang="en-US" sz="1200" dirty="0">
              <a:solidFill>
                <a:srgbClr val="003778"/>
              </a:solidFill>
              <a:latin typeface="+mn-ea"/>
              <a:ea typeface="+mn-ea"/>
            </a:rPr>
            <a:t>产业研究院</a:t>
          </a:r>
        </a:p>
      </dgm:t>
    </dgm:pt>
    <dgm:pt modelId="{70D65C2C-FBCA-497D-A8D3-1F3C0B7A57C1}" type="parTrans" cxnId="{9A56AA52-E15E-4525-907A-82607B560D62}">
      <dgm:prSet/>
      <dgm:spPr/>
      <dgm:t>
        <a:bodyPr/>
        <a:lstStyle/>
        <a:p>
          <a:endParaRPr lang="zh-CN" altLang="en-US">
            <a:solidFill>
              <a:srgbClr val="003778"/>
            </a:solidFill>
            <a:latin typeface="+mn-ea"/>
            <a:ea typeface="+mn-ea"/>
          </a:endParaRPr>
        </a:p>
      </dgm:t>
    </dgm:pt>
    <dgm:pt modelId="{88307813-E158-4006-B6C0-10A6C5088C67}" type="sibTrans" cxnId="{9A56AA52-E15E-4525-907A-82607B560D62}">
      <dgm:prSet/>
      <dgm:spPr/>
      <dgm:t>
        <a:bodyPr/>
        <a:lstStyle/>
        <a:p>
          <a:endParaRPr lang="zh-CN" altLang="en-US">
            <a:solidFill>
              <a:srgbClr val="003778"/>
            </a:solidFill>
            <a:latin typeface="+mn-ea"/>
            <a:ea typeface="+mn-ea"/>
          </a:endParaRPr>
        </a:p>
      </dgm:t>
    </dgm:pt>
    <dgm:pt modelId="{F2F6BCA1-E2C7-49D6-8839-F57D327953BB}">
      <dgm:prSet phldrT="[文本]" custT="1"/>
      <dgm:spPr/>
      <dgm:t>
        <a:bodyPr/>
        <a:lstStyle/>
        <a:p>
          <a:r>
            <a:rPr lang="zh-CN" altLang="en-US" sz="1200" dirty="0">
              <a:solidFill>
                <a:srgbClr val="003778"/>
              </a:solidFill>
              <a:latin typeface="+mn-ea"/>
              <a:ea typeface="+mn-ea"/>
            </a:rPr>
            <a:t>数据服务</a:t>
          </a:r>
        </a:p>
      </dgm:t>
    </dgm:pt>
    <dgm:pt modelId="{A78A110E-4EE5-4602-B01A-8B6881F5FCC1}" type="parTrans" cxnId="{D310F266-3F76-4E26-A29E-5DEE3696C639}">
      <dgm:prSet/>
      <dgm:spPr/>
      <dgm:t>
        <a:bodyPr/>
        <a:lstStyle/>
        <a:p>
          <a:endParaRPr lang="zh-CN" altLang="en-US">
            <a:solidFill>
              <a:srgbClr val="003778"/>
            </a:solidFill>
            <a:latin typeface="+mn-ea"/>
            <a:ea typeface="+mn-ea"/>
          </a:endParaRPr>
        </a:p>
      </dgm:t>
    </dgm:pt>
    <dgm:pt modelId="{A5927192-B96B-4CC9-88C9-8ACA9ED9DF3B}" type="sibTrans" cxnId="{D310F266-3F76-4E26-A29E-5DEE3696C639}">
      <dgm:prSet/>
      <dgm:spPr/>
      <dgm:t>
        <a:bodyPr/>
        <a:lstStyle/>
        <a:p>
          <a:endParaRPr lang="zh-CN" altLang="en-US">
            <a:solidFill>
              <a:srgbClr val="003778"/>
            </a:solidFill>
            <a:latin typeface="+mn-ea"/>
            <a:ea typeface="+mn-ea"/>
          </a:endParaRPr>
        </a:p>
      </dgm:t>
    </dgm:pt>
    <dgm:pt modelId="{0A8A0B41-64F0-4A24-B3AD-E7D4249D5020}">
      <dgm:prSet phldrT="[文本]" custT="1"/>
      <dgm:spPr/>
      <dgm:t>
        <a:bodyPr/>
        <a:lstStyle/>
        <a:p>
          <a:r>
            <a:rPr lang="zh-CN" altLang="en-US" sz="1200" dirty="0">
              <a:solidFill>
                <a:srgbClr val="003778"/>
              </a:solidFill>
              <a:latin typeface="+mn-ea"/>
              <a:ea typeface="+mn-ea"/>
            </a:rPr>
            <a:t>市场研究</a:t>
          </a:r>
        </a:p>
      </dgm:t>
    </dgm:pt>
    <dgm:pt modelId="{D84AA5A3-5F12-48C0-8850-8041D10603F9}" type="parTrans" cxnId="{02F38FB5-ECD8-46DD-A01C-87A23AD05F6B}">
      <dgm:prSet/>
      <dgm:spPr/>
      <dgm:t>
        <a:bodyPr/>
        <a:lstStyle/>
        <a:p>
          <a:endParaRPr lang="zh-CN" altLang="en-US">
            <a:solidFill>
              <a:srgbClr val="003778"/>
            </a:solidFill>
            <a:latin typeface="+mn-ea"/>
            <a:ea typeface="+mn-ea"/>
          </a:endParaRPr>
        </a:p>
      </dgm:t>
    </dgm:pt>
    <dgm:pt modelId="{8C4E2E22-3764-4DC9-AB82-4BA83C51C99A}" type="sibTrans" cxnId="{02F38FB5-ECD8-46DD-A01C-87A23AD05F6B}">
      <dgm:prSet/>
      <dgm:spPr/>
      <dgm:t>
        <a:bodyPr/>
        <a:lstStyle/>
        <a:p>
          <a:endParaRPr lang="zh-CN" altLang="en-US">
            <a:solidFill>
              <a:srgbClr val="003778"/>
            </a:solidFill>
            <a:latin typeface="+mn-ea"/>
            <a:ea typeface="+mn-ea"/>
          </a:endParaRPr>
        </a:p>
      </dgm:t>
    </dgm:pt>
    <dgm:pt modelId="{C0C97792-11F0-4D0A-89C8-96223B3048D6}">
      <dgm:prSet phldrT="[文本]" custT="1"/>
      <dgm:spPr/>
      <dgm:t>
        <a:bodyPr/>
        <a:lstStyle/>
        <a:p>
          <a:r>
            <a:rPr lang="zh-CN" altLang="en-US" sz="1200" dirty="0">
              <a:solidFill>
                <a:srgbClr val="003778"/>
              </a:solidFill>
              <a:latin typeface="+mn-ea"/>
              <a:ea typeface="+mn-ea"/>
            </a:rPr>
            <a:t>行业咨询</a:t>
          </a:r>
        </a:p>
      </dgm:t>
    </dgm:pt>
    <dgm:pt modelId="{DC484A1C-973B-4690-8FE9-965E682B5BEA}" type="parTrans" cxnId="{E65E6510-61E8-4787-AA04-358DEE31035D}">
      <dgm:prSet/>
      <dgm:spPr/>
      <dgm:t>
        <a:bodyPr/>
        <a:lstStyle/>
        <a:p>
          <a:endParaRPr lang="zh-CN" altLang="en-US">
            <a:solidFill>
              <a:srgbClr val="003778"/>
            </a:solidFill>
            <a:latin typeface="+mn-ea"/>
            <a:ea typeface="+mn-ea"/>
          </a:endParaRPr>
        </a:p>
      </dgm:t>
    </dgm:pt>
    <dgm:pt modelId="{98823B16-0BCD-4CB5-B2EC-F5B84A320F2D}" type="sibTrans" cxnId="{E65E6510-61E8-4787-AA04-358DEE31035D}">
      <dgm:prSet/>
      <dgm:spPr/>
      <dgm:t>
        <a:bodyPr/>
        <a:lstStyle/>
        <a:p>
          <a:endParaRPr lang="zh-CN" altLang="en-US">
            <a:solidFill>
              <a:srgbClr val="003778"/>
            </a:solidFill>
            <a:latin typeface="+mn-ea"/>
            <a:ea typeface="+mn-ea"/>
          </a:endParaRPr>
        </a:p>
      </dgm:t>
    </dgm:pt>
    <dgm:pt modelId="{667ED922-2193-4EFF-BDD4-45D9766363CE}">
      <dgm:prSet phldrT="[文本]" custT="1"/>
      <dgm:spPr/>
      <dgm:t>
        <a:bodyPr/>
        <a:lstStyle/>
        <a:p>
          <a:pPr>
            <a:lnSpc>
              <a:spcPts val="1200"/>
            </a:lnSpc>
          </a:pPr>
          <a:r>
            <a:rPr lang="zh-CN" altLang="en-US" sz="1200" dirty="0">
              <a:solidFill>
                <a:srgbClr val="003778"/>
              </a:solidFill>
              <a:latin typeface="+mn-ea"/>
              <a:ea typeface="+mn-ea"/>
            </a:rPr>
            <a:t>技术咨询</a:t>
          </a:r>
          <a:endParaRPr lang="en-US" altLang="zh-CN" sz="1200" dirty="0">
            <a:solidFill>
              <a:srgbClr val="003778"/>
            </a:solidFill>
            <a:latin typeface="+mn-ea"/>
            <a:ea typeface="+mn-ea"/>
          </a:endParaRPr>
        </a:p>
        <a:p>
          <a:pPr>
            <a:lnSpc>
              <a:spcPts val="1200"/>
            </a:lnSpc>
          </a:pPr>
          <a:r>
            <a:rPr lang="zh-CN" altLang="en-US" sz="1200" dirty="0">
              <a:solidFill>
                <a:srgbClr val="003778"/>
              </a:solidFill>
              <a:latin typeface="+mn-ea"/>
              <a:ea typeface="+mn-ea"/>
            </a:rPr>
            <a:t>服务</a:t>
          </a:r>
        </a:p>
      </dgm:t>
    </dgm:pt>
    <dgm:pt modelId="{597FAFFA-0AE2-4FE6-9C00-95059A22BDFE}" type="parTrans" cxnId="{1DD1A877-B526-4589-995D-F12863CD518B}">
      <dgm:prSet/>
      <dgm:spPr/>
      <dgm:t>
        <a:bodyPr/>
        <a:lstStyle/>
        <a:p>
          <a:endParaRPr lang="zh-CN" altLang="en-US">
            <a:solidFill>
              <a:srgbClr val="003778"/>
            </a:solidFill>
            <a:latin typeface="+mn-ea"/>
            <a:ea typeface="+mn-ea"/>
          </a:endParaRPr>
        </a:p>
      </dgm:t>
    </dgm:pt>
    <dgm:pt modelId="{85E0D73E-65F5-4EA3-B966-7D1EED866B00}" type="sibTrans" cxnId="{1DD1A877-B526-4589-995D-F12863CD518B}">
      <dgm:prSet/>
      <dgm:spPr/>
      <dgm:t>
        <a:bodyPr/>
        <a:lstStyle/>
        <a:p>
          <a:endParaRPr lang="zh-CN" altLang="en-US">
            <a:solidFill>
              <a:srgbClr val="003778"/>
            </a:solidFill>
            <a:latin typeface="+mn-ea"/>
            <a:ea typeface="+mn-ea"/>
          </a:endParaRPr>
        </a:p>
      </dgm:t>
    </dgm:pt>
    <dgm:pt modelId="{2D001718-B4C0-42DE-8AEF-6180EFA6E494}">
      <dgm:prSet phldrT="[文本]" custT="1"/>
      <dgm:spPr/>
      <dgm:t>
        <a:bodyPr/>
        <a:lstStyle/>
        <a:p>
          <a:pPr>
            <a:lnSpc>
              <a:spcPts val="1200"/>
            </a:lnSpc>
          </a:pPr>
          <a:r>
            <a:rPr lang="zh-CN" altLang="en-US" sz="1200" dirty="0">
              <a:solidFill>
                <a:srgbClr val="003778"/>
              </a:solidFill>
              <a:latin typeface="+mn-ea"/>
              <a:ea typeface="+mn-ea"/>
            </a:rPr>
            <a:t>可持续发展</a:t>
          </a:r>
          <a:endParaRPr lang="en-US" altLang="zh-CN" sz="1200" dirty="0">
            <a:solidFill>
              <a:srgbClr val="003778"/>
            </a:solidFill>
            <a:latin typeface="+mn-ea"/>
            <a:ea typeface="+mn-ea"/>
          </a:endParaRPr>
        </a:p>
        <a:p>
          <a:pPr>
            <a:lnSpc>
              <a:spcPts val="1200"/>
            </a:lnSpc>
          </a:pPr>
          <a:r>
            <a:rPr lang="zh-CN" altLang="en-US" sz="1200" dirty="0">
              <a:solidFill>
                <a:srgbClr val="003778"/>
              </a:solidFill>
              <a:latin typeface="+mn-ea"/>
              <a:ea typeface="+mn-ea"/>
            </a:rPr>
            <a:t>研究</a:t>
          </a:r>
        </a:p>
      </dgm:t>
    </dgm:pt>
    <dgm:pt modelId="{F28D8F54-B685-4B82-9837-BB73CC2DAC5D}" type="parTrans" cxnId="{DF3D6098-341A-4E65-A9E3-B43B8A721FB1}">
      <dgm:prSet/>
      <dgm:spPr/>
      <dgm:t>
        <a:bodyPr/>
        <a:lstStyle/>
        <a:p>
          <a:endParaRPr lang="zh-CN" altLang="en-US">
            <a:solidFill>
              <a:srgbClr val="003778"/>
            </a:solidFill>
            <a:latin typeface="+mn-ea"/>
            <a:ea typeface="+mn-ea"/>
          </a:endParaRPr>
        </a:p>
      </dgm:t>
    </dgm:pt>
    <dgm:pt modelId="{60D5A2AC-D75D-485A-8EA8-B27400624803}" type="sibTrans" cxnId="{DF3D6098-341A-4E65-A9E3-B43B8A721FB1}">
      <dgm:prSet/>
      <dgm:spPr/>
      <dgm:t>
        <a:bodyPr/>
        <a:lstStyle/>
        <a:p>
          <a:endParaRPr lang="zh-CN" altLang="en-US">
            <a:solidFill>
              <a:srgbClr val="003778"/>
            </a:solidFill>
            <a:latin typeface="+mn-ea"/>
            <a:ea typeface="+mn-ea"/>
          </a:endParaRPr>
        </a:p>
      </dgm:t>
    </dgm:pt>
    <dgm:pt modelId="{D5976B04-549A-4AA1-A801-FEDC61663A67}">
      <dgm:prSet phldrT="[文本]" custT="1"/>
      <dgm:spPr/>
      <dgm:t>
        <a:bodyPr/>
        <a:lstStyle/>
        <a:p>
          <a:r>
            <a:rPr lang="zh-CN" altLang="en-US" sz="1200" dirty="0">
              <a:solidFill>
                <a:srgbClr val="003778"/>
              </a:solidFill>
              <a:latin typeface="+mn-ea"/>
              <a:ea typeface="+mn-ea"/>
            </a:rPr>
            <a:t>项目评估</a:t>
          </a:r>
        </a:p>
      </dgm:t>
    </dgm:pt>
    <dgm:pt modelId="{6FF1821B-01C7-4C88-998B-8BB17D8FB08D}" type="parTrans" cxnId="{3CBA6430-4E31-4F57-BF1E-E63164812841}">
      <dgm:prSet/>
      <dgm:spPr/>
      <dgm:t>
        <a:bodyPr/>
        <a:lstStyle/>
        <a:p>
          <a:endParaRPr lang="zh-CN" altLang="en-US">
            <a:solidFill>
              <a:srgbClr val="003778"/>
            </a:solidFill>
            <a:latin typeface="+mn-ea"/>
            <a:ea typeface="+mn-ea"/>
          </a:endParaRPr>
        </a:p>
      </dgm:t>
    </dgm:pt>
    <dgm:pt modelId="{2F2ACD5D-1231-4509-A7A3-3F01EA417EC3}" type="sibTrans" cxnId="{3CBA6430-4E31-4F57-BF1E-E63164812841}">
      <dgm:prSet/>
      <dgm:spPr/>
      <dgm:t>
        <a:bodyPr/>
        <a:lstStyle/>
        <a:p>
          <a:endParaRPr lang="zh-CN" altLang="en-US">
            <a:solidFill>
              <a:srgbClr val="003778"/>
            </a:solidFill>
            <a:latin typeface="+mn-ea"/>
            <a:ea typeface="+mn-ea"/>
          </a:endParaRPr>
        </a:p>
      </dgm:t>
    </dgm:pt>
    <dgm:pt modelId="{1154F7EA-1D44-48B6-8ECC-DEC221A6DEE9}">
      <dgm:prSet custT="1"/>
      <dgm:spPr/>
      <dgm:t>
        <a:bodyPr/>
        <a:lstStyle/>
        <a:p>
          <a:r>
            <a:rPr lang="zh-CN" altLang="en-US" sz="1200" dirty="0">
              <a:solidFill>
                <a:srgbClr val="003778"/>
              </a:solidFill>
              <a:latin typeface="+mn-ea"/>
              <a:ea typeface="+mn-ea"/>
            </a:rPr>
            <a:t>数据订阅</a:t>
          </a:r>
        </a:p>
      </dgm:t>
    </dgm:pt>
    <dgm:pt modelId="{01BBB542-FD6B-4110-B37F-A145FD404019}" type="parTrans" cxnId="{664357BE-7E1F-4371-9587-EE64701E9239}">
      <dgm:prSet/>
      <dgm:spPr/>
      <dgm:t>
        <a:bodyPr/>
        <a:lstStyle/>
        <a:p>
          <a:endParaRPr lang="zh-CN" altLang="en-US">
            <a:solidFill>
              <a:srgbClr val="003778"/>
            </a:solidFill>
            <a:latin typeface="+mn-ea"/>
            <a:ea typeface="+mn-ea"/>
          </a:endParaRPr>
        </a:p>
      </dgm:t>
    </dgm:pt>
    <dgm:pt modelId="{7CEAA729-6AA1-4864-8000-D0C98D4B25FD}" type="sibTrans" cxnId="{664357BE-7E1F-4371-9587-EE64701E9239}">
      <dgm:prSet/>
      <dgm:spPr/>
      <dgm:t>
        <a:bodyPr/>
        <a:lstStyle/>
        <a:p>
          <a:endParaRPr lang="zh-CN" altLang="en-US">
            <a:solidFill>
              <a:srgbClr val="003778"/>
            </a:solidFill>
            <a:latin typeface="+mn-ea"/>
            <a:ea typeface="+mn-ea"/>
          </a:endParaRPr>
        </a:p>
      </dgm:t>
    </dgm:pt>
    <dgm:pt modelId="{2943F2D9-2DEE-4D5A-86F6-A10657388D60}">
      <dgm:prSet custT="1"/>
      <dgm:spPr/>
      <dgm:t>
        <a:bodyPr/>
        <a:lstStyle/>
        <a:p>
          <a:r>
            <a:rPr lang="zh-CN" altLang="en-US" sz="1200" dirty="0">
              <a:solidFill>
                <a:srgbClr val="003778"/>
              </a:solidFill>
              <a:latin typeface="+mn-ea"/>
              <a:ea typeface="+mn-ea"/>
            </a:rPr>
            <a:t>定期报告</a:t>
          </a:r>
        </a:p>
      </dgm:t>
    </dgm:pt>
    <dgm:pt modelId="{BA25398F-43CE-4029-849C-797A320048ED}" type="parTrans" cxnId="{EBC689A4-7F1B-420C-9037-153378DA66CC}">
      <dgm:prSet/>
      <dgm:spPr/>
      <dgm:t>
        <a:bodyPr/>
        <a:lstStyle/>
        <a:p>
          <a:endParaRPr lang="zh-CN" altLang="en-US">
            <a:solidFill>
              <a:srgbClr val="003778"/>
            </a:solidFill>
            <a:latin typeface="+mn-ea"/>
            <a:ea typeface="+mn-ea"/>
          </a:endParaRPr>
        </a:p>
      </dgm:t>
    </dgm:pt>
    <dgm:pt modelId="{AC8E65B4-EFA6-49AE-93B3-4B65498B6B40}" type="sibTrans" cxnId="{EBC689A4-7F1B-420C-9037-153378DA66CC}">
      <dgm:prSet/>
      <dgm:spPr/>
      <dgm:t>
        <a:bodyPr/>
        <a:lstStyle/>
        <a:p>
          <a:endParaRPr lang="zh-CN" altLang="en-US">
            <a:solidFill>
              <a:srgbClr val="003778"/>
            </a:solidFill>
            <a:latin typeface="+mn-ea"/>
            <a:ea typeface="+mn-ea"/>
          </a:endParaRPr>
        </a:p>
      </dgm:t>
    </dgm:pt>
    <dgm:pt modelId="{EF359327-B18F-43C5-A8AC-E02A4A0E116E}">
      <dgm:prSet custT="1"/>
      <dgm:spPr/>
      <dgm:t>
        <a:bodyPr/>
        <a:lstStyle/>
        <a:p>
          <a:r>
            <a:rPr lang="zh-CN" altLang="en-US" sz="1200" dirty="0">
              <a:solidFill>
                <a:srgbClr val="003778"/>
              </a:solidFill>
              <a:latin typeface="+mn-ea"/>
              <a:ea typeface="+mn-ea"/>
            </a:rPr>
            <a:t>园区产业规划</a:t>
          </a:r>
        </a:p>
      </dgm:t>
    </dgm:pt>
    <dgm:pt modelId="{79818BE9-E139-4881-805B-E0BF4A0DCF03}" type="parTrans" cxnId="{94D4A1CE-F713-47B9-BCD3-24E6C41ED2FA}">
      <dgm:prSet/>
      <dgm:spPr/>
      <dgm:t>
        <a:bodyPr/>
        <a:lstStyle/>
        <a:p>
          <a:endParaRPr lang="zh-CN" altLang="en-US">
            <a:solidFill>
              <a:srgbClr val="003778"/>
            </a:solidFill>
            <a:latin typeface="+mn-ea"/>
            <a:ea typeface="+mn-ea"/>
          </a:endParaRPr>
        </a:p>
      </dgm:t>
    </dgm:pt>
    <dgm:pt modelId="{F16737EB-4C65-40EA-B6EC-98C09174FAC5}" type="sibTrans" cxnId="{94D4A1CE-F713-47B9-BCD3-24E6C41ED2FA}">
      <dgm:prSet/>
      <dgm:spPr/>
      <dgm:t>
        <a:bodyPr/>
        <a:lstStyle/>
        <a:p>
          <a:endParaRPr lang="zh-CN" altLang="en-US">
            <a:solidFill>
              <a:srgbClr val="003778"/>
            </a:solidFill>
            <a:latin typeface="+mn-ea"/>
            <a:ea typeface="+mn-ea"/>
          </a:endParaRPr>
        </a:p>
      </dgm:t>
    </dgm:pt>
    <dgm:pt modelId="{3B66139A-7F78-47CC-A53B-37268C13D713}">
      <dgm:prSet custT="1"/>
      <dgm:spPr/>
      <dgm:t>
        <a:bodyPr/>
        <a:lstStyle/>
        <a:p>
          <a:r>
            <a:rPr lang="zh-CN" altLang="en-US" sz="1200" dirty="0">
              <a:solidFill>
                <a:srgbClr val="003778"/>
              </a:solidFill>
              <a:latin typeface="+mn-ea"/>
              <a:ea typeface="+mn-ea"/>
            </a:rPr>
            <a:t>环保咨询</a:t>
          </a:r>
        </a:p>
      </dgm:t>
    </dgm:pt>
    <dgm:pt modelId="{11A781A0-1304-47D5-A2D7-6C445FD86607}" type="parTrans" cxnId="{06815FB8-CF29-4028-B85C-97B15A75E6C8}">
      <dgm:prSet/>
      <dgm:spPr/>
      <dgm:t>
        <a:bodyPr/>
        <a:lstStyle/>
        <a:p>
          <a:endParaRPr lang="zh-CN" altLang="en-US">
            <a:solidFill>
              <a:srgbClr val="003778"/>
            </a:solidFill>
            <a:latin typeface="+mn-ea"/>
            <a:ea typeface="+mn-ea"/>
          </a:endParaRPr>
        </a:p>
      </dgm:t>
    </dgm:pt>
    <dgm:pt modelId="{8FB568D7-B3C3-4ABD-B769-10D0AD2B1282}" type="sibTrans" cxnId="{06815FB8-CF29-4028-B85C-97B15A75E6C8}">
      <dgm:prSet/>
      <dgm:spPr/>
      <dgm:t>
        <a:bodyPr/>
        <a:lstStyle/>
        <a:p>
          <a:endParaRPr lang="zh-CN" altLang="en-US">
            <a:solidFill>
              <a:srgbClr val="003778"/>
            </a:solidFill>
            <a:latin typeface="+mn-ea"/>
            <a:ea typeface="+mn-ea"/>
          </a:endParaRPr>
        </a:p>
      </dgm:t>
    </dgm:pt>
    <dgm:pt modelId="{8A8CC673-1A43-4E29-89D5-E516295ABD59}">
      <dgm:prSet custT="1"/>
      <dgm:spPr/>
      <dgm:t>
        <a:bodyPr/>
        <a:lstStyle/>
        <a:p>
          <a:r>
            <a:rPr lang="zh-CN" altLang="en-US" sz="1200" dirty="0">
              <a:solidFill>
                <a:srgbClr val="003778"/>
              </a:solidFill>
              <a:latin typeface="+mn-ea"/>
              <a:ea typeface="+mn-ea"/>
            </a:rPr>
            <a:t>技术路线选择</a:t>
          </a:r>
          <a:endParaRPr lang="en-US" altLang="zh-CN" sz="1200" dirty="0">
            <a:solidFill>
              <a:srgbClr val="003778"/>
            </a:solidFill>
            <a:latin typeface="+mn-ea"/>
            <a:ea typeface="+mn-ea"/>
          </a:endParaRPr>
        </a:p>
      </dgm:t>
    </dgm:pt>
    <dgm:pt modelId="{67662A52-9801-4C64-99F6-4D7336985582}" type="parTrans" cxnId="{444B7031-2363-48C5-9011-FFB020026252}">
      <dgm:prSet/>
      <dgm:spPr/>
      <dgm:t>
        <a:bodyPr/>
        <a:lstStyle/>
        <a:p>
          <a:endParaRPr lang="zh-CN" altLang="en-US">
            <a:solidFill>
              <a:srgbClr val="003778"/>
            </a:solidFill>
            <a:latin typeface="+mn-ea"/>
            <a:ea typeface="+mn-ea"/>
          </a:endParaRPr>
        </a:p>
      </dgm:t>
    </dgm:pt>
    <dgm:pt modelId="{A1860C7C-12DE-46CF-A82B-5ABA40ABE2FC}" type="sibTrans" cxnId="{444B7031-2363-48C5-9011-FFB020026252}">
      <dgm:prSet/>
      <dgm:spPr/>
      <dgm:t>
        <a:bodyPr/>
        <a:lstStyle/>
        <a:p>
          <a:endParaRPr lang="zh-CN" altLang="en-US">
            <a:solidFill>
              <a:srgbClr val="003778"/>
            </a:solidFill>
            <a:latin typeface="+mn-ea"/>
            <a:ea typeface="+mn-ea"/>
          </a:endParaRPr>
        </a:p>
      </dgm:t>
    </dgm:pt>
    <dgm:pt modelId="{8B8188F6-B206-4166-8064-7F43C0D26571}">
      <dgm:prSet custT="1"/>
      <dgm:spPr/>
      <dgm:t>
        <a:bodyPr/>
        <a:lstStyle/>
        <a:p>
          <a:r>
            <a:rPr lang="zh-CN" altLang="en-US" sz="1200">
              <a:solidFill>
                <a:srgbClr val="003778"/>
              </a:solidFill>
              <a:latin typeface="+mn-ea"/>
              <a:ea typeface="+mn-ea"/>
            </a:rPr>
            <a:t>科技成果转化咨询</a:t>
          </a:r>
          <a:endParaRPr lang="zh-CN" altLang="en-US" sz="1200" dirty="0">
            <a:solidFill>
              <a:srgbClr val="003778"/>
            </a:solidFill>
            <a:latin typeface="+mn-ea"/>
            <a:ea typeface="+mn-ea"/>
          </a:endParaRPr>
        </a:p>
      </dgm:t>
    </dgm:pt>
    <dgm:pt modelId="{3209A291-9285-4975-8EAA-1519911729AC}" type="parTrans" cxnId="{FC92AD3D-C1B8-4F9D-B86C-84AF47AAA559}">
      <dgm:prSet/>
      <dgm:spPr/>
      <dgm:t>
        <a:bodyPr/>
        <a:lstStyle/>
        <a:p>
          <a:endParaRPr lang="zh-CN" altLang="en-US">
            <a:solidFill>
              <a:srgbClr val="003778"/>
            </a:solidFill>
            <a:latin typeface="+mn-ea"/>
            <a:ea typeface="+mn-ea"/>
          </a:endParaRPr>
        </a:p>
      </dgm:t>
    </dgm:pt>
    <dgm:pt modelId="{5C3A4B42-E29F-496D-8455-E0DB7F2D408B}" type="sibTrans" cxnId="{FC92AD3D-C1B8-4F9D-B86C-84AF47AAA559}">
      <dgm:prSet/>
      <dgm:spPr/>
      <dgm:t>
        <a:bodyPr/>
        <a:lstStyle/>
        <a:p>
          <a:endParaRPr lang="zh-CN" altLang="en-US">
            <a:solidFill>
              <a:srgbClr val="003778"/>
            </a:solidFill>
            <a:latin typeface="+mn-ea"/>
            <a:ea typeface="+mn-ea"/>
          </a:endParaRPr>
        </a:p>
      </dgm:t>
    </dgm:pt>
    <dgm:pt modelId="{1EE3CAE1-8303-4659-AA87-FA759A8F5D69}">
      <dgm:prSet custT="1"/>
      <dgm:spPr/>
      <dgm:t>
        <a:bodyPr/>
        <a:lstStyle/>
        <a:p>
          <a:r>
            <a:rPr lang="zh-CN" altLang="en-US" sz="1200" dirty="0">
              <a:solidFill>
                <a:srgbClr val="003778"/>
              </a:solidFill>
              <a:latin typeface="+mn-ea"/>
              <a:ea typeface="+mn-ea"/>
            </a:rPr>
            <a:t>行业数据库</a:t>
          </a:r>
        </a:p>
      </dgm:t>
    </dgm:pt>
    <dgm:pt modelId="{F2652462-E155-4093-B268-909893DDAD44}" type="parTrans" cxnId="{6B269A4E-C7E3-4B90-84F8-FDD482CDADCD}">
      <dgm:prSet/>
      <dgm:spPr/>
      <dgm:t>
        <a:bodyPr/>
        <a:lstStyle/>
        <a:p>
          <a:endParaRPr lang="zh-CN" altLang="en-US">
            <a:solidFill>
              <a:srgbClr val="003778"/>
            </a:solidFill>
            <a:latin typeface="+mn-ea"/>
            <a:ea typeface="+mn-ea"/>
          </a:endParaRPr>
        </a:p>
      </dgm:t>
    </dgm:pt>
    <dgm:pt modelId="{5689CB40-747C-4614-87AE-B318A5697A83}" type="sibTrans" cxnId="{6B269A4E-C7E3-4B90-84F8-FDD482CDADCD}">
      <dgm:prSet/>
      <dgm:spPr/>
      <dgm:t>
        <a:bodyPr/>
        <a:lstStyle/>
        <a:p>
          <a:endParaRPr lang="zh-CN" altLang="en-US">
            <a:solidFill>
              <a:srgbClr val="003778"/>
            </a:solidFill>
            <a:latin typeface="+mn-ea"/>
            <a:ea typeface="+mn-ea"/>
          </a:endParaRPr>
        </a:p>
      </dgm:t>
    </dgm:pt>
    <dgm:pt modelId="{F38D1CA0-E2BE-471E-BF7F-B40385DA8BDF}">
      <dgm:prSet custT="1"/>
      <dgm:spPr/>
      <dgm:t>
        <a:bodyPr/>
        <a:lstStyle/>
        <a:p>
          <a:r>
            <a:rPr lang="zh-CN" altLang="en-US" sz="1200" dirty="0">
              <a:solidFill>
                <a:srgbClr val="003778"/>
              </a:solidFill>
              <a:latin typeface="+mn-ea"/>
              <a:ea typeface="+mn-ea"/>
            </a:rPr>
            <a:t>定制报告</a:t>
          </a:r>
        </a:p>
      </dgm:t>
    </dgm:pt>
    <dgm:pt modelId="{EFCB8B61-E945-4213-813F-784959731866}" type="parTrans" cxnId="{DEAC022F-1F98-4EA1-BAFF-47C871FB86B6}">
      <dgm:prSet/>
      <dgm:spPr/>
      <dgm:t>
        <a:bodyPr/>
        <a:lstStyle/>
        <a:p>
          <a:endParaRPr lang="zh-CN" altLang="en-US">
            <a:solidFill>
              <a:srgbClr val="003778"/>
            </a:solidFill>
            <a:latin typeface="+mn-ea"/>
            <a:ea typeface="+mn-ea"/>
          </a:endParaRPr>
        </a:p>
      </dgm:t>
    </dgm:pt>
    <dgm:pt modelId="{6221BF4A-E9C9-441A-845D-8C338CE255B9}" type="sibTrans" cxnId="{DEAC022F-1F98-4EA1-BAFF-47C871FB86B6}">
      <dgm:prSet/>
      <dgm:spPr/>
      <dgm:t>
        <a:bodyPr/>
        <a:lstStyle/>
        <a:p>
          <a:endParaRPr lang="zh-CN" altLang="en-US">
            <a:solidFill>
              <a:srgbClr val="003778"/>
            </a:solidFill>
            <a:latin typeface="+mn-ea"/>
            <a:ea typeface="+mn-ea"/>
          </a:endParaRPr>
        </a:p>
      </dgm:t>
    </dgm:pt>
    <dgm:pt modelId="{C9ACB67E-501E-4718-8264-88977B3475C5}">
      <dgm:prSet custT="1"/>
      <dgm:spPr/>
      <dgm:t>
        <a:bodyPr/>
        <a:lstStyle/>
        <a:p>
          <a:r>
            <a:rPr lang="zh-CN" altLang="en-US" sz="1200" dirty="0">
              <a:solidFill>
                <a:srgbClr val="003778"/>
              </a:solidFill>
              <a:latin typeface="+mn-ea"/>
              <a:ea typeface="+mn-ea"/>
            </a:rPr>
            <a:t>定价报告</a:t>
          </a:r>
        </a:p>
      </dgm:t>
    </dgm:pt>
    <dgm:pt modelId="{71A02D59-25CD-4040-B1AC-CFAD53F7E308}" type="parTrans" cxnId="{E4FDAF9B-1CC8-448D-8968-AF355577C269}">
      <dgm:prSet/>
      <dgm:spPr/>
      <dgm:t>
        <a:bodyPr/>
        <a:lstStyle/>
        <a:p>
          <a:endParaRPr lang="zh-CN" altLang="en-US">
            <a:solidFill>
              <a:srgbClr val="003778"/>
            </a:solidFill>
            <a:latin typeface="+mn-ea"/>
            <a:ea typeface="+mn-ea"/>
          </a:endParaRPr>
        </a:p>
      </dgm:t>
    </dgm:pt>
    <dgm:pt modelId="{63D5D998-87D6-4837-BE77-680D1FC10862}" type="sibTrans" cxnId="{E4FDAF9B-1CC8-448D-8968-AF355577C269}">
      <dgm:prSet/>
      <dgm:spPr/>
      <dgm:t>
        <a:bodyPr/>
        <a:lstStyle/>
        <a:p>
          <a:endParaRPr lang="zh-CN" altLang="en-US">
            <a:solidFill>
              <a:srgbClr val="003778"/>
            </a:solidFill>
            <a:latin typeface="+mn-ea"/>
            <a:ea typeface="+mn-ea"/>
          </a:endParaRPr>
        </a:p>
      </dgm:t>
    </dgm:pt>
    <dgm:pt modelId="{D614CA31-721B-499D-B2C1-E1CDD49188D6}">
      <dgm:prSet custT="1"/>
      <dgm:spPr/>
      <dgm:t>
        <a:bodyPr/>
        <a:lstStyle/>
        <a:p>
          <a:r>
            <a:rPr lang="zh-CN" altLang="en-US" sz="1200" dirty="0">
              <a:solidFill>
                <a:srgbClr val="003778"/>
              </a:solidFill>
              <a:latin typeface="+mn-ea"/>
              <a:ea typeface="+mn-ea"/>
            </a:rPr>
            <a:t>园区发展规划</a:t>
          </a:r>
        </a:p>
      </dgm:t>
    </dgm:pt>
    <dgm:pt modelId="{C1424BAE-9960-4DA2-AAB6-DAACCDBC7D08}" type="parTrans" cxnId="{69ED4472-F385-40D1-8B18-35AC57B85D13}">
      <dgm:prSet/>
      <dgm:spPr/>
      <dgm:t>
        <a:bodyPr/>
        <a:lstStyle/>
        <a:p>
          <a:endParaRPr lang="zh-CN" altLang="en-US">
            <a:solidFill>
              <a:srgbClr val="003778"/>
            </a:solidFill>
            <a:latin typeface="+mn-ea"/>
            <a:ea typeface="+mn-ea"/>
          </a:endParaRPr>
        </a:p>
      </dgm:t>
    </dgm:pt>
    <dgm:pt modelId="{944D8E2F-92D5-4538-964F-60C6FE82BE8B}" type="sibTrans" cxnId="{69ED4472-F385-40D1-8B18-35AC57B85D13}">
      <dgm:prSet/>
      <dgm:spPr/>
      <dgm:t>
        <a:bodyPr/>
        <a:lstStyle/>
        <a:p>
          <a:endParaRPr lang="zh-CN" altLang="en-US">
            <a:solidFill>
              <a:srgbClr val="003778"/>
            </a:solidFill>
            <a:latin typeface="+mn-ea"/>
            <a:ea typeface="+mn-ea"/>
          </a:endParaRPr>
        </a:p>
      </dgm:t>
    </dgm:pt>
    <dgm:pt modelId="{1E65E88A-9AB0-449F-9B10-31CF324BE64D}">
      <dgm:prSet custT="1"/>
      <dgm:spPr/>
      <dgm:t>
        <a:bodyPr/>
        <a:lstStyle/>
        <a:p>
          <a:r>
            <a:rPr lang="zh-CN" altLang="en-US" sz="1200" dirty="0">
              <a:solidFill>
                <a:srgbClr val="003778"/>
              </a:solidFill>
              <a:latin typeface="+mn-ea"/>
              <a:ea typeface="+mn-ea"/>
            </a:rPr>
            <a:t>企业管理咨询</a:t>
          </a:r>
        </a:p>
      </dgm:t>
    </dgm:pt>
    <dgm:pt modelId="{37E79FF4-69D3-4E98-B08D-07518CB7E7F4}" type="parTrans" cxnId="{052D50D1-3ABD-4235-BFB9-22A1B2DCD759}">
      <dgm:prSet/>
      <dgm:spPr/>
      <dgm:t>
        <a:bodyPr/>
        <a:lstStyle/>
        <a:p>
          <a:endParaRPr lang="zh-CN" altLang="en-US">
            <a:solidFill>
              <a:srgbClr val="003778"/>
            </a:solidFill>
            <a:latin typeface="+mn-ea"/>
            <a:ea typeface="+mn-ea"/>
          </a:endParaRPr>
        </a:p>
      </dgm:t>
    </dgm:pt>
    <dgm:pt modelId="{807ABD59-1486-4F70-BC78-3B6004CD5E14}" type="sibTrans" cxnId="{052D50D1-3ABD-4235-BFB9-22A1B2DCD759}">
      <dgm:prSet/>
      <dgm:spPr/>
      <dgm:t>
        <a:bodyPr/>
        <a:lstStyle/>
        <a:p>
          <a:endParaRPr lang="zh-CN" altLang="en-US">
            <a:solidFill>
              <a:srgbClr val="003778"/>
            </a:solidFill>
            <a:latin typeface="+mn-ea"/>
            <a:ea typeface="+mn-ea"/>
          </a:endParaRPr>
        </a:p>
      </dgm:t>
    </dgm:pt>
    <dgm:pt modelId="{60C2B9AE-1D6F-428C-A9DA-7DACBE36F52B}">
      <dgm:prSet custT="1"/>
      <dgm:spPr/>
      <dgm:t>
        <a:bodyPr/>
        <a:lstStyle/>
        <a:p>
          <a:r>
            <a:rPr lang="zh-CN" altLang="en-US" sz="1200" dirty="0">
              <a:solidFill>
                <a:srgbClr val="003778"/>
              </a:solidFill>
              <a:latin typeface="+mn-ea"/>
              <a:ea typeface="+mn-ea"/>
            </a:rPr>
            <a:t>双碳战略实施策略</a:t>
          </a:r>
        </a:p>
      </dgm:t>
    </dgm:pt>
    <dgm:pt modelId="{35081BB8-39D1-4BF2-AE66-F423431F86A3}" type="parTrans" cxnId="{607D578C-EB06-4988-89C3-42BD3FA6537D}">
      <dgm:prSet/>
      <dgm:spPr/>
      <dgm:t>
        <a:bodyPr/>
        <a:lstStyle/>
        <a:p>
          <a:endParaRPr lang="zh-CN" altLang="en-US">
            <a:solidFill>
              <a:srgbClr val="003778"/>
            </a:solidFill>
            <a:latin typeface="+mn-ea"/>
            <a:ea typeface="+mn-ea"/>
          </a:endParaRPr>
        </a:p>
      </dgm:t>
    </dgm:pt>
    <dgm:pt modelId="{4880DEC3-12AA-4F9F-A8C2-8C4E240A1918}" type="sibTrans" cxnId="{607D578C-EB06-4988-89C3-42BD3FA6537D}">
      <dgm:prSet/>
      <dgm:spPr/>
      <dgm:t>
        <a:bodyPr/>
        <a:lstStyle/>
        <a:p>
          <a:endParaRPr lang="zh-CN" altLang="en-US">
            <a:solidFill>
              <a:srgbClr val="003778"/>
            </a:solidFill>
            <a:latin typeface="+mn-ea"/>
            <a:ea typeface="+mn-ea"/>
          </a:endParaRPr>
        </a:p>
      </dgm:t>
    </dgm:pt>
    <dgm:pt modelId="{9CF5D2C8-6F7A-49AD-B07A-B9951DF42D90}">
      <dgm:prSet custT="1"/>
      <dgm:spPr/>
      <dgm:t>
        <a:bodyPr/>
        <a:lstStyle/>
        <a:p>
          <a:r>
            <a:rPr lang="zh-CN" altLang="en-US" sz="1200" dirty="0">
              <a:solidFill>
                <a:srgbClr val="003778"/>
              </a:solidFill>
              <a:latin typeface="+mn-ea"/>
              <a:ea typeface="+mn-ea"/>
            </a:rPr>
            <a:t>经济效益测算</a:t>
          </a:r>
          <a:endParaRPr lang="en-US" altLang="zh-CN" sz="1200" dirty="0">
            <a:solidFill>
              <a:srgbClr val="003778"/>
            </a:solidFill>
            <a:latin typeface="+mn-ea"/>
            <a:ea typeface="+mn-ea"/>
          </a:endParaRPr>
        </a:p>
      </dgm:t>
    </dgm:pt>
    <dgm:pt modelId="{7A2FAF6E-6F42-4494-9F33-8576D05552D5}" type="parTrans" cxnId="{CD83F9B7-7601-46AA-B861-0341A2E20A16}">
      <dgm:prSet/>
      <dgm:spPr/>
      <dgm:t>
        <a:bodyPr/>
        <a:lstStyle/>
        <a:p>
          <a:endParaRPr lang="zh-CN" altLang="en-US">
            <a:solidFill>
              <a:srgbClr val="003778"/>
            </a:solidFill>
            <a:latin typeface="+mn-ea"/>
            <a:ea typeface="+mn-ea"/>
          </a:endParaRPr>
        </a:p>
      </dgm:t>
    </dgm:pt>
    <dgm:pt modelId="{38B98847-15AC-4AE2-8826-63DD13795667}" type="sibTrans" cxnId="{CD83F9B7-7601-46AA-B861-0341A2E20A16}">
      <dgm:prSet/>
      <dgm:spPr/>
      <dgm:t>
        <a:bodyPr/>
        <a:lstStyle/>
        <a:p>
          <a:endParaRPr lang="zh-CN" altLang="en-US">
            <a:solidFill>
              <a:srgbClr val="003778"/>
            </a:solidFill>
            <a:latin typeface="+mn-ea"/>
            <a:ea typeface="+mn-ea"/>
          </a:endParaRPr>
        </a:p>
      </dgm:t>
    </dgm:pt>
    <dgm:pt modelId="{D0808F8F-3835-4D98-974E-8E8E4A778E31}">
      <dgm:prSet custT="1"/>
      <dgm:spPr/>
      <dgm:t>
        <a:bodyPr/>
        <a:lstStyle/>
        <a:p>
          <a:r>
            <a:rPr lang="zh-CN" altLang="en-US" sz="1200" dirty="0">
              <a:solidFill>
                <a:srgbClr val="003778"/>
              </a:solidFill>
              <a:latin typeface="+mn-ea"/>
              <a:ea typeface="+mn-ea"/>
            </a:rPr>
            <a:t>投资风险评估</a:t>
          </a:r>
          <a:endParaRPr lang="en-US" altLang="zh-CN" sz="1200" dirty="0">
            <a:solidFill>
              <a:srgbClr val="003778"/>
            </a:solidFill>
            <a:latin typeface="+mn-ea"/>
            <a:ea typeface="+mn-ea"/>
          </a:endParaRPr>
        </a:p>
      </dgm:t>
    </dgm:pt>
    <dgm:pt modelId="{A2655789-0879-406B-BBC4-150F95EBB9F4}" type="parTrans" cxnId="{7EE66741-8DD6-4275-BDAB-CE59499543A3}">
      <dgm:prSet/>
      <dgm:spPr/>
      <dgm:t>
        <a:bodyPr/>
        <a:lstStyle/>
        <a:p>
          <a:endParaRPr lang="zh-CN" altLang="en-US">
            <a:solidFill>
              <a:srgbClr val="003778"/>
            </a:solidFill>
            <a:latin typeface="+mn-ea"/>
            <a:ea typeface="+mn-ea"/>
          </a:endParaRPr>
        </a:p>
      </dgm:t>
    </dgm:pt>
    <dgm:pt modelId="{6D411CDA-CECE-4BD7-8AFE-DE8A867EB76F}" type="sibTrans" cxnId="{7EE66741-8DD6-4275-BDAB-CE59499543A3}">
      <dgm:prSet/>
      <dgm:spPr/>
      <dgm:t>
        <a:bodyPr/>
        <a:lstStyle/>
        <a:p>
          <a:endParaRPr lang="zh-CN" altLang="en-US">
            <a:solidFill>
              <a:srgbClr val="003778"/>
            </a:solidFill>
            <a:latin typeface="+mn-ea"/>
            <a:ea typeface="+mn-ea"/>
          </a:endParaRPr>
        </a:p>
      </dgm:t>
    </dgm:pt>
    <dgm:pt modelId="{71D9CC98-FA3C-425D-87A8-7FD6CE29891A}">
      <dgm:prSet custT="1"/>
      <dgm:spPr/>
      <dgm:t>
        <a:bodyPr/>
        <a:lstStyle/>
        <a:p>
          <a:r>
            <a:rPr lang="zh-CN" altLang="en-US" sz="1200" dirty="0">
              <a:solidFill>
                <a:srgbClr val="003778"/>
              </a:solidFill>
              <a:latin typeface="+mn-ea"/>
              <a:ea typeface="+mn-ea"/>
            </a:rPr>
            <a:t>技术对接</a:t>
          </a:r>
        </a:p>
      </dgm:t>
    </dgm:pt>
    <dgm:pt modelId="{55B8AA35-32C8-4D35-A7AE-0B58D8F95B5C}" type="parTrans" cxnId="{2BFE6E04-E600-49CF-ABAB-61647BD34054}">
      <dgm:prSet/>
      <dgm:spPr/>
      <dgm:t>
        <a:bodyPr/>
        <a:lstStyle/>
        <a:p>
          <a:endParaRPr lang="zh-CN" altLang="en-US">
            <a:solidFill>
              <a:srgbClr val="003778"/>
            </a:solidFill>
          </a:endParaRPr>
        </a:p>
      </dgm:t>
    </dgm:pt>
    <dgm:pt modelId="{96C3AFBF-7E8F-4662-9A67-0BCC5040945A}" type="sibTrans" cxnId="{2BFE6E04-E600-49CF-ABAB-61647BD34054}">
      <dgm:prSet/>
      <dgm:spPr/>
      <dgm:t>
        <a:bodyPr/>
        <a:lstStyle/>
        <a:p>
          <a:endParaRPr lang="zh-CN" altLang="en-US">
            <a:solidFill>
              <a:srgbClr val="003778"/>
            </a:solidFill>
          </a:endParaRPr>
        </a:p>
      </dgm:t>
    </dgm:pt>
    <dgm:pt modelId="{0403EBC8-CE67-4BED-B57E-AA55D06E5618}">
      <dgm:prSet custT="1"/>
      <dgm:spPr/>
      <dgm:t>
        <a:bodyPr/>
        <a:lstStyle/>
        <a:p>
          <a:pPr algn="ctr">
            <a:lnSpc>
              <a:spcPts val="1200"/>
            </a:lnSpc>
          </a:pPr>
          <a:r>
            <a:rPr lang="zh-CN" altLang="en-US" sz="1200" dirty="0">
              <a:solidFill>
                <a:srgbClr val="003778"/>
              </a:solidFill>
              <a:latin typeface="+mn-ea"/>
              <a:ea typeface="+mn-ea"/>
            </a:rPr>
            <a:t>有色行业</a:t>
          </a:r>
          <a:r>
            <a:rPr lang="en-US" altLang="en-US" sz="1200" dirty="0">
              <a:solidFill>
                <a:srgbClr val="003778"/>
              </a:solidFill>
              <a:latin typeface="+mn-ea"/>
              <a:ea typeface="+mn-ea"/>
            </a:rPr>
            <a:t>ESG</a:t>
          </a:r>
          <a:r>
            <a:rPr lang="zh-CN" altLang="en-US" sz="1200" dirty="0">
              <a:solidFill>
                <a:srgbClr val="003778"/>
              </a:solidFill>
              <a:latin typeface="+mn-ea"/>
              <a:ea typeface="+mn-ea"/>
            </a:rPr>
            <a:t>研究</a:t>
          </a:r>
        </a:p>
      </dgm:t>
    </dgm:pt>
    <dgm:pt modelId="{6B7561F7-72F1-48A9-9A08-9F98B1CC8FB2}" type="parTrans" cxnId="{793A68AB-ECAA-4FF3-B659-EB10B5518BF8}">
      <dgm:prSet/>
      <dgm:spPr/>
      <dgm:t>
        <a:bodyPr/>
        <a:lstStyle/>
        <a:p>
          <a:endParaRPr lang="zh-CN" altLang="en-US"/>
        </a:p>
      </dgm:t>
    </dgm:pt>
    <dgm:pt modelId="{6AA8A693-CEAC-480D-BD90-B2DC1506C5D1}" type="sibTrans" cxnId="{793A68AB-ECAA-4FF3-B659-EB10B5518BF8}">
      <dgm:prSet/>
      <dgm:spPr/>
      <dgm:t>
        <a:bodyPr/>
        <a:lstStyle/>
        <a:p>
          <a:endParaRPr lang="zh-CN" altLang="en-US"/>
        </a:p>
      </dgm:t>
    </dgm:pt>
    <dgm:pt modelId="{AC820DF8-45CE-44E6-B093-1B2D1DA7B6A4}" type="pres">
      <dgm:prSet presAssocID="{30F92D75-181B-46D0-9F14-09916E89DDD9}" presName="Name0" presStyleCnt="0">
        <dgm:presLayoutVars>
          <dgm:chPref val="1"/>
          <dgm:dir/>
          <dgm:animOne val="branch"/>
          <dgm:animLvl val="lvl"/>
          <dgm:resizeHandles val="exact"/>
        </dgm:presLayoutVars>
      </dgm:prSet>
      <dgm:spPr/>
    </dgm:pt>
    <dgm:pt modelId="{3C01C6A6-FC2C-4C5D-B517-21E05188F020}" type="pres">
      <dgm:prSet presAssocID="{EC537308-656E-4489-9930-9FF8B17AF4AE}" presName="root1" presStyleCnt="0"/>
      <dgm:spPr/>
    </dgm:pt>
    <dgm:pt modelId="{9130D429-983B-4B85-BDB3-53F9F947D05B}" type="pres">
      <dgm:prSet presAssocID="{EC537308-656E-4489-9930-9FF8B17AF4AE}" presName="LevelOneTextNode" presStyleLbl="node0" presStyleIdx="0" presStyleCnt="1" custScaleX="546257" custScaleY="40738">
        <dgm:presLayoutVars>
          <dgm:chPref val="3"/>
        </dgm:presLayoutVars>
      </dgm:prSet>
      <dgm:spPr/>
    </dgm:pt>
    <dgm:pt modelId="{D5B143A1-AC0D-4203-89FE-E8AF6931CD8B}" type="pres">
      <dgm:prSet presAssocID="{EC537308-656E-4489-9930-9FF8B17AF4AE}" presName="level2hierChild" presStyleCnt="0"/>
      <dgm:spPr/>
    </dgm:pt>
    <dgm:pt modelId="{910FD967-43CE-4D6D-A585-41AFA52519D1}" type="pres">
      <dgm:prSet presAssocID="{A78A110E-4EE5-4602-B01A-8B6881F5FCC1}" presName="conn2-1" presStyleLbl="parChTrans1D2" presStyleIdx="0" presStyleCnt="6"/>
      <dgm:spPr/>
    </dgm:pt>
    <dgm:pt modelId="{AC8DAE09-FF94-44F3-A244-C9F54CF24F0D}" type="pres">
      <dgm:prSet presAssocID="{A78A110E-4EE5-4602-B01A-8B6881F5FCC1}" presName="connTx" presStyleLbl="parChTrans1D2" presStyleIdx="0" presStyleCnt="6"/>
      <dgm:spPr/>
    </dgm:pt>
    <dgm:pt modelId="{2E83A24D-12D5-4D6D-A73B-9701F92FD0DF}" type="pres">
      <dgm:prSet presAssocID="{F2F6BCA1-E2C7-49D6-8839-F57D327953BB}" presName="root2" presStyleCnt="0"/>
      <dgm:spPr/>
    </dgm:pt>
    <dgm:pt modelId="{03328B3F-D349-4DCA-9106-D6EA65CDBD5B}" type="pres">
      <dgm:prSet presAssocID="{F2F6BCA1-E2C7-49D6-8839-F57D327953BB}" presName="LevelTwoTextNode" presStyleLbl="node2" presStyleIdx="0" presStyleCnt="6">
        <dgm:presLayoutVars>
          <dgm:chPref val="3"/>
        </dgm:presLayoutVars>
      </dgm:prSet>
      <dgm:spPr/>
    </dgm:pt>
    <dgm:pt modelId="{121CB970-558D-48EA-9EC8-71660ED4D808}" type="pres">
      <dgm:prSet presAssocID="{F2F6BCA1-E2C7-49D6-8839-F57D327953BB}" presName="level3hierChild" presStyleCnt="0"/>
      <dgm:spPr/>
    </dgm:pt>
    <dgm:pt modelId="{D6971D9D-24A7-4C49-BCE6-58EBE1E3E4ED}" type="pres">
      <dgm:prSet presAssocID="{01BBB542-FD6B-4110-B37F-A145FD404019}" presName="conn2-1" presStyleLbl="parChTrans1D3" presStyleIdx="0" presStyleCnt="16"/>
      <dgm:spPr/>
    </dgm:pt>
    <dgm:pt modelId="{FD3700AE-7B59-4C60-BB9E-8BA6253EEDD3}" type="pres">
      <dgm:prSet presAssocID="{01BBB542-FD6B-4110-B37F-A145FD404019}" presName="connTx" presStyleLbl="parChTrans1D3" presStyleIdx="0" presStyleCnt="16"/>
      <dgm:spPr/>
    </dgm:pt>
    <dgm:pt modelId="{CA56384B-D199-4447-A01F-BB6E8A5714C8}" type="pres">
      <dgm:prSet presAssocID="{1154F7EA-1D44-48B6-8ECC-DEC221A6DEE9}" presName="root2" presStyleCnt="0"/>
      <dgm:spPr/>
    </dgm:pt>
    <dgm:pt modelId="{D59884B1-E2D2-4F5D-B72B-C0A21749981F}" type="pres">
      <dgm:prSet presAssocID="{1154F7EA-1D44-48B6-8ECC-DEC221A6DEE9}" presName="LevelTwoTextNode" presStyleLbl="node3" presStyleIdx="0" presStyleCnt="16" custScaleX="181312">
        <dgm:presLayoutVars>
          <dgm:chPref val="3"/>
        </dgm:presLayoutVars>
      </dgm:prSet>
      <dgm:spPr/>
    </dgm:pt>
    <dgm:pt modelId="{907A739F-B575-4B41-AB77-2225F0B92FCA}" type="pres">
      <dgm:prSet presAssocID="{1154F7EA-1D44-48B6-8ECC-DEC221A6DEE9}" presName="level3hierChild" presStyleCnt="0"/>
      <dgm:spPr/>
    </dgm:pt>
    <dgm:pt modelId="{379FAD58-1241-4964-816F-E50486534473}" type="pres">
      <dgm:prSet presAssocID="{F2652462-E155-4093-B268-909893DDAD44}" presName="conn2-1" presStyleLbl="parChTrans1D3" presStyleIdx="1" presStyleCnt="16"/>
      <dgm:spPr/>
    </dgm:pt>
    <dgm:pt modelId="{BA90E4D3-4BA9-4226-AE79-0CB62AF409D3}" type="pres">
      <dgm:prSet presAssocID="{F2652462-E155-4093-B268-909893DDAD44}" presName="connTx" presStyleLbl="parChTrans1D3" presStyleIdx="1" presStyleCnt="16"/>
      <dgm:spPr/>
    </dgm:pt>
    <dgm:pt modelId="{4BD6F7AE-2EC5-44B1-B71F-698CE2D53ED6}" type="pres">
      <dgm:prSet presAssocID="{1EE3CAE1-8303-4659-AA87-FA759A8F5D69}" presName="root2" presStyleCnt="0"/>
      <dgm:spPr/>
    </dgm:pt>
    <dgm:pt modelId="{689D9ECE-F442-4D8B-AD4D-A271DB8A3606}" type="pres">
      <dgm:prSet presAssocID="{1EE3CAE1-8303-4659-AA87-FA759A8F5D69}" presName="LevelTwoTextNode" presStyleLbl="node3" presStyleIdx="1" presStyleCnt="16" custScaleX="181312">
        <dgm:presLayoutVars>
          <dgm:chPref val="3"/>
        </dgm:presLayoutVars>
      </dgm:prSet>
      <dgm:spPr/>
    </dgm:pt>
    <dgm:pt modelId="{60B77AF4-9E71-4A61-92A1-1E306EEA2CAC}" type="pres">
      <dgm:prSet presAssocID="{1EE3CAE1-8303-4659-AA87-FA759A8F5D69}" presName="level3hierChild" presStyleCnt="0"/>
      <dgm:spPr/>
    </dgm:pt>
    <dgm:pt modelId="{68FAEA94-724E-405F-BED3-E6180B456E3B}" type="pres">
      <dgm:prSet presAssocID="{D84AA5A3-5F12-48C0-8850-8041D10603F9}" presName="conn2-1" presStyleLbl="parChTrans1D2" presStyleIdx="1" presStyleCnt="6"/>
      <dgm:spPr/>
    </dgm:pt>
    <dgm:pt modelId="{D06C38C8-7132-4444-9D70-02C76E9F2D6A}" type="pres">
      <dgm:prSet presAssocID="{D84AA5A3-5F12-48C0-8850-8041D10603F9}" presName="connTx" presStyleLbl="parChTrans1D2" presStyleIdx="1" presStyleCnt="6"/>
      <dgm:spPr/>
    </dgm:pt>
    <dgm:pt modelId="{7EBAC780-AD7C-4860-A25B-7A877A6A4707}" type="pres">
      <dgm:prSet presAssocID="{0A8A0B41-64F0-4A24-B3AD-E7D4249D5020}" presName="root2" presStyleCnt="0"/>
      <dgm:spPr/>
    </dgm:pt>
    <dgm:pt modelId="{8144DF84-731F-4DB8-AF26-4CE385093305}" type="pres">
      <dgm:prSet presAssocID="{0A8A0B41-64F0-4A24-B3AD-E7D4249D5020}" presName="LevelTwoTextNode" presStyleLbl="node2" presStyleIdx="1" presStyleCnt="6">
        <dgm:presLayoutVars>
          <dgm:chPref val="3"/>
        </dgm:presLayoutVars>
      </dgm:prSet>
      <dgm:spPr/>
    </dgm:pt>
    <dgm:pt modelId="{4A48814B-31F5-4EF8-B43D-38E4C799ECA7}" type="pres">
      <dgm:prSet presAssocID="{0A8A0B41-64F0-4A24-B3AD-E7D4249D5020}" presName="level3hierChild" presStyleCnt="0"/>
      <dgm:spPr/>
    </dgm:pt>
    <dgm:pt modelId="{3B6EEF1F-9CB4-4EAA-9DDA-762CA553E4CA}" type="pres">
      <dgm:prSet presAssocID="{BA25398F-43CE-4029-849C-797A320048ED}" presName="conn2-1" presStyleLbl="parChTrans1D3" presStyleIdx="2" presStyleCnt="16"/>
      <dgm:spPr/>
    </dgm:pt>
    <dgm:pt modelId="{1972790C-177B-40FB-866B-618F6329D8B5}" type="pres">
      <dgm:prSet presAssocID="{BA25398F-43CE-4029-849C-797A320048ED}" presName="connTx" presStyleLbl="parChTrans1D3" presStyleIdx="2" presStyleCnt="16"/>
      <dgm:spPr/>
    </dgm:pt>
    <dgm:pt modelId="{85309E04-C900-427E-86CE-705E6BC9D153}" type="pres">
      <dgm:prSet presAssocID="{2943F2D9-2DEE-4D5A-86F6-A10657388D60}" presName="root2" presStyleCnt="0"/>
      <dgm:spPr/>
    </dgm:pt>
    <dgm:pt modelId="{17DDB515-C345-4457-969D-C4C46D3F634E}" type="pres">
      <dgm:prSet presAssocID="{2943F2D9-2DEE-4D5A-86F6-A10657388D60}" presName="LevelTwoTextNode" presStyleLbl="node3" presStyleIdx="2" presStyleCnt="16" custScaleX="181312">
        <dgm:presLayoutVars>
          <dgm:chPref val="3"/>
        </dgm:presLayoutVars>
      </dgm:prSet>
      <dgm:spPr/>
    </dgm:pt>
    <dgm:pt modelId="{B7018A30-2594-44F1-8A96-DD04528B2A05}" type="pres">
      <dgm:prSet presAssocID="{2943F2D9-2DEE-4D5A-86F6-A10657388D60}" presName="level3hierChild" presStyleCnt="0"/>
      <dgm:spPr/>
    </dgm:pt>
    <dgm:pt modelId="{6B2347D8-A899-42F0-8212-B6C91D841828}" type="pres">
      <dgm:prSet presAssocID="{EFCB8B61-E945-4213-813F-784959731866}" presName="conn2-1" presStyleLbl="parChTrans1D3" presStyleIdx="3" presStyleCnt="16"/>
      <dgm:spPr/>
    </dgm:pt>
    <dgm:pt modelId="{2D4CE212-F67D-4EB8-B908-76A73D9B9AA2}" type="pres">
      <dgm:prSet presAssocID="{EFCB8B61-E945-4213-813F-784959731866}" presName="connTx" presStyleLbl="parChTrans1D3" presStyleIdx="3" presStyleCnt="16"/>
      <dgm:spPr/>
    </dgm:pt>
    <dgm:pt modelId="{74DBA049-8EAC-4EA3-8AAE-C39BC056E399}" type="pres">
      <dgm:prSet presAssocID="{F38D1CA0-E2BE-471E-BF7F-B40385DA8BDF}" presName="root2" presStyleCnt="0"/>
      <dgm:spPr/>
    </dgm:pt>
    <dgm:pt modelId="{E7B618EB-6C11-4581-B650-6D8596E553B6}" type="pres">
      <dgm:prSet presAssocID="{F38D1CA0-E2BE-471E-BF7F-B40385DA8BDF}" presName="LevelTwoTextNode" presStyleLbl="node3" presStyleIdx="3" presStyleCnt="16" custScaleX="181312">
        <dgm:presLayoutVars>
          <dgm:chPref val="3"/>
        </dgm:presLayoutVars>
      </dgm:prSet>
      <dgm:spPr/>
    </dgm:pt>
    <dgm:pt modelId="{47878CDC-9429-406F-BB5F-60AC838B7B8D}" type="pres">
      <dgm:prSet presAssocID="{F38D1CA0-E2BE-471E-BF7F-B40385DA8BDF}" presName="level3hierChild" presStyleCnt="0"/>
      <dgm:spPr/>
    </dgm:pt>
    <dgm:pt modelId="{66EB245F-5894-4D25-9076-C3691BC04478}" type="pres">
      <dgm:prSet presAssocID="{71A02D59-25CD-4040-B1AC-CFAD53F7E308}" presName="conn2-1" presStyleLbl="parChTrans1D3" presStyleIdx="4" presStyleCnt="16"/>
      <dgm:spPr/>
    </dgm:pt>
    <dgm:pt modelId="{2EF19065-AE32-4172-9A6C-A584C239412B}" type="pres">
      <dgm:prSet presAssocID="{71A02D59-25CD-4040-B1AC-CFAD53F7E308}" presName="connTx" presStyleLbl="parChTrans1D3" presStyleIdx="4" presStyleCnt="16"/>
      <dgm:spPr/>
    </dgm:pt>
    <dgm:pt modelId="{8299E3F9-D07B-4F7A-A512-0CD5B02F50C5}" type="pres">
      <dgm:prSet presAssocID="{C9ACB67E-501E-4718-8264-88977B3475C5}" presName="root2" presStyleCnt="0"/>
      <dgm:spPr/>
    </dgm:pt>
    <dgm:pt modelId="{6E2C44B4-B87C-43D5-B1DF-E811E702AE55}" type="pres">
      <dgm:prSet presAssocID="{C9ACB67E-501E-4718-8264-88977B3475C5}" presName="LevelTwoTextNode" presStyleLbl="node3" presStyleIdx="4" presStyleCnt="16" custScaleX="181312">
        <dgm:presLayoutVars>
          <dgm:chPref val="3"/>
        </dgm:presLayoutVars>
      </dgm:prSet>
      <dgm:spPr/>
    </dgm:pt>
    <dgm:pt modelId="{8A83371F-511B-47DF-82C5-5C6B423CF518}" type="pres">
      <dgm:prSet presAssocID="{C9ACB67E-501E-4718-8264-88977B3475C5}" presName="level3hierChild" presStyleCnt="0"/>
      <dgm:spPr/>
    </dgm:pt>
    <dgm:pt modelId="{7863135F-E851-4482-8AA6-CFCEAEA49CDE}" type="pres">
      <dgm:prSet presAssocID="{DC484A1C-973B-4690-8FE9-965E682B5BEA}" presName="conn2-1" presStyleLbl="parChTrans1D2" presStyleIdx="2" presStyleCnt="6"/>
      <dgm:spPr/>
    </dgm:pt>
    <dgm:pt modelId="{47233369-FC0D-4680-AAF3-92DD8392F1BD}" type="pres">
      <dgm:prSet presAssocID="{DC484A1C-973B-4690-8FE9-965E682B5BEA}" presName="connTx" presStyleLbl="parChTrans1D2" presStyleIdx="2" presStyleCnt="6"/>
      <dgm:spPr/>
    </dgm:pt>
    <dgm:pt modelId="{CFB3C3B0-3AE8-4DF9-B1E0-F96ACF4EA1D4}" type="pres">
      <dgm:prSet presAssocID="{C0C97792-11F0-4D0A-89C8-96223B3048D6}" presName="root2" presStyleCnt="0"/>
      <dgm:spPr/>
    </dgm:pt>
    <dgm:pt modelId="{03302A3C-9139-41A8-87DB-BC9E2835DBA3}" type="pres">
      <dgm:prSet presAssocID="{C0C97792-11F0-4D0A-89C8-96223B3048D6}" presName="LevelTwoTextNode" presStyleLbl="node2" presStyleIdx="2" presStyleCnt="6">
        <dgm:presLayoutVars>
          <dgm:chPref val="3"/>
        </dgm:presLayoutVars>
      </dgm:prSet>
      <dgm:spPr/>
    </dgm:pt>
    <dgm:pt modelId="{5E4A0254-5226-45C6-A4CB-62FBB218E3A7}" type="pres">
      <dgm:prSet presAssocID="{C0C97792-11F0-4D0A-89C8-96223B3048D6}" presName="level3hierChild" presStyleCnt="0"/>
      <dgm:spPr/>
    </dgm:pt>
    <dgm:pt modelId="{127CDFF8-FAB0-4137-A73C-DC69D5819984}" type="pres">
      <dgm:prSet presAssocID="{79818BE9-E139-4881-805B-E0BF4A0DCF03}" presName="conn2-1" presStyleLbl="parChTrans1D3" presStyleIdx="5" presStyleCnt="16"/>
      <dgm:spPr/>
    </dgm:pt>
    <dgm:pt modelId="{4EECCB71-144D-4128-B1CD-2F07A3391AC9}" type="pres">
      <dgm:prSet presAssocID="{79818BE9-E139-4881-805B-E0BF4A0DCF03}" presName="connTx" presStyleLbl="parChTrans1D3" presStyleIdx="5" presStyleCnt="16"/>
      <dgm:spPr/>
    </dgm:pt>
    <dgm:pt modelId="{4BB02D6B-70E5-4F3E-9FBD-895BCD8494FC}" type="pres">
      <dgm:prSet presAssocID="{EF359327-B18F-43C5-A8AC-E02A4A0E116E}" presName="root2" presStyleCnt="0"/>
      <dgm:spPr/>
    </dgm:pt>
    <dgm:pt modelId="{91889F55-6674-4596-B324-072443F7C7BF}" type="pres">
      <dgm:prSet presAssocID="{EF359327-B18F-43C5-A8AC-E02A4A0E116E}" presName="LevelTwoTextNode" presStyleLbl="node3" presStyleIdx="5" presStyleCnt="16" custScaleX="181312">
        <dgm:presLayoutVars>
          <dgm:chPref val="3"/>
        </dgm:presLayoutVars>
      </dgm:prSet>
      <dgm:spPr/>
    </dgm:pt>
    <dgm:pt modelId="{B3062DAA-1F8E-4476-9BA8-431433837574}" type="pres">
      <dgm:prSet presAssocID="{EF359327-B18F-43C5-A8AC-E02A4A0E116E}" presName="level3hierChild" presStyleCnt="0"/>
      <dgm:spPr/>
    </dgm:pt>
    <dgm:pt modelId="{8F452E1D-9972-4891-94C0-07AD5527E2E2}" type="pres">
      <dgm:prSet presAssocID="{C1424BAE-9960-4DA2-AAB6-DAACCDBC7D08}" presName="conn2-1" presStyleLbl="parChTrans1D3" presStyleIdx="6" presStyleCnt="16"/>
      <dgm:spPr/>
    </dgm:pt>
    <dgm:pt modelId="{13F26717-6597-4CBD-A22D-7B7AD9A83A2E}" type="pres">
      <dgm:prSet presAssocID="{C1424BAE-9960-4DA2-AAB6-DAACCDBC7D08}" presName="connTx" presStyleLbl="parChTrans1D3" presStyleIdx="6" presStyleCnt="16"/>
      <dgm:spPr/>
    </dgm:pt>
    <dgm:pt modelId="{5E9E422E-5F00-48A1-8336-D599221D8AD7}" type="pres">
      <dgm:prSet presAssocID="{D614CA31-721B-499D-B2C1-E1CDD49188D6}" presName="root2" presStyleCnt="0"/>
      <dgm:spPr/>
    </dgm:pt>
    <dgm:pt modelId="{AE521DCA-B924-417E-BCE8-A8ACEACC8DEF}" type="pres">
      <dgm:prSet presAssocID="{D614CA31-721B-499D-B2C1-E1CDD49188D6}" presName="LevelTwoTextNode" presStyleLbl="node3" presStyleIdx="6" presStyleCnt="16" custScaleX="181312">
        <dgm:presLayoutVars>
          <dgm:chPref val="3"/>
        </dgm:presLayoutVars>
      </dgm:prSet>
      <dgm:spPr/>
    </dgm:pt>
    <dgm:pt modelId="{23D987E3-0663-4AF4-9EA8-60657C88F777}" type="pres">
      <dgm:prSet presAssocID="{D614CA31-721B-499D-B2C1-E1CDD49188D6}" presName="level3hierChild" presStyleCnt="0"/>
      <dgm:spPr/>
    </dgm:pt>
    <dgm:pt modelId="{E59014E3-C4C1-4C70-8BAA-B86E5B794BFF}" type="pres">
      <dgm:prSet presAssocID="{37E79FF4-69D3-4E98-B08D-07518CB7E7F4}" presName="conn2-1" presStyleLbl="parChTrans1D3" presStyleIdx="7" presStyleCnt="16"/>
      <dgm:spPr/>
    </dgm:pt>
    <dgm:pt modelId="{85C33E73-10A4-46B1-B954-DCFADB88F160}" type="pres">
      <dgm:prSet presAssocID="{37E79FF4-69D3-4E98-B08D-07518CB7E7F4}" presName="connTx" presStyleLbl="parChTrans1D3" presStyleIdx="7" presStyleCnt="16"/>
      <dgm:spPr/>
    </dgm:pt>
    <dgm:pt modelId="{9A9E12E4-D7DF-4635-BD65-51AE9A5490BC}" type="pres">
      <dgm:prSet presAssocID="{1E65E88A-9AB0-449F-9B10-31CF324BE64D}" presName="root2" presStyleCnt="0"/>
      <dgm:spPr/>
    </dgm:pt>
    <dgm:pt modelId="{1413795C-7147-4201-A87A-3DFA3F6A513F}" type="pres">
      <dgm:prSet presAssocID="{1E65E88A-9AB0-449F-9B10-31CF324BE64D}" presName="LevelTwoTextNode" presStyleLbl="node3" presStyleIdx="7" presStyleCnt="16" custScaleX="181312">
        <dgm:presLayoutVars>
          <dgm:chPref val="3"/>
        </dgm:presLayoutVars>
      </dgm:prSet>
      <dgm:spPr/>
    </dgm:pt>
    <dgm:pt modelId="{6F3FCB37-242E-4775-B516-0F1D7B1855DC}" type="pres">
      <dgm:prSet presAssocID="{1E65E88A-9AB0-449F-9B10-31CF324BE64D}" presName="level3hierChild" presStyleCnt="0"/>
      <dgm:spPr/>
    </dgm:pt>
    <dgm:pt modelId="{8BFAE095-9ED8-47CD-A026-26AF1A09DD8D}" type="pres">
      <dgm:prSet presAssocID="{F28D8F54-B685-4B82-9837-BB73CC2DAC5D}" presName="conn2-1" presStyleLbl="parChTrans1D2" presStyleIdx="3" presStyleCnt="6"/>
      <dgm:spPr/>
    </dgm:pt>
    <dgm:pt modelId="{65F96ACA-AE40-40F7-9F3C-8D59329E8278}" type="pres">
      <dgm:prSet presAssocID="{F28D8F54-B685-4B82-9837-BB73CC2DAC5D}" presName="connTx" presStyleLbl="parChTrans1D2" presStyleIdx="3" presStyleCnt="6"/>
      <dgm:spPr/>
    </dgm:pt>
    <dgm:pt modelId="{6E4C41EB-EE97-4178-9677-C288635BF0B8}" type="pres">
      <dgm:prSet presAssocID="{2D001718-B4C0-42DE-8AEF-6180EFA6E494}" presName="root2" presStyleCnt="0"/>
      <dgm:spPr/>
    </dgm:pt>
    <dgm:pt modelId="{F3E60770-B9BB-4F16-8E18-9C7362334E5C}" type="pres">
      <dgm:prSet presAssocID="{2D001718-B4C0-42DE-8AEF-6180EFA6E494}" presName="LevelTwoTextNode" presStyleLbl="node2" presStyleIdx="3" presStyleCnt="6" custScaleY="223213">
        <dgm:presLayoutVars>
          <dgm:chPref val="3"/>
        </dgm:presLayoutVars>
      </dgm:prSet>
      <dgm:spPr/>
    </dgm:pt>
    <dgm:pt modelId="{79E903A6-9C10-4DED-AD23-9ED73988FE3D}" type="pres">
      <dgm:prSet presAssocID="{2D001718-B4C0-42DE-8AEF-6180EFA6E494}" presName="level3hierChild" presStyleCnt="0"/>
      <dgm:spPr/>
    </dgm:pt>
    <dgm:pt modelId="{9F910FC5-FC57-40F9-8F1D-A76FFD381764}" type="pres">
      <dgm:prSet presAssocID="{11A781A0-1304-47D5-A2D7-6C445FD86607}" presName="conn2-1" presStyleLbl="parChTrans1D3" presStyleIdx="8" presStyleCnt="16"/>
      <dgm:spPr/>
    </dgm:pt>
    <dgm:pt modelId="{9AFE49C9-3093-4499-B7C1-211FD8C27D68}" type="pres">
      <dgm:prSet presAssocID="{11A781A0-1304-47D5-A2D7-6C445FD86607}" presName="connTx" presStyleLbl="parChTrans1D3" presStyleIdx="8" presStyleCnt="16"/>
      <dgm:spPr/>
    </dgm:pt>
    <dgm:pt modelId="{7C56313C-78A4-4DEB-9462-0F68FF09EE79}" type="pres">
      <dgm:prSet presAssocID="{3B66139A-7F78-47CC-A53B-37268C13D713}" presName="root2" presStyleCnt="0"/>
      <dgm:spPr/>
    </dgm:pt>
    <dgm:pt modelId="{BE55B13D-F38A-416F-9408-B6B7ACE418C0}" type="pres">
      <dgm:prSet presAssocID="{3B66139A-7F78-47CC-A53B-37268C13D713}" presName="LevelTwoTextNode" presStyleLbl="node3" presStyleIdx="8" presStyleCnt="16" custScaleX="181312">
        <dgm:presLayoutVars>
          <dgm:chPref val="3"/>
        </dgm:presLayoutVars>
      </dgm:prSet>
      <dgm:spPr/>
    </dgm:pt>
    <dgm:pt modelId="{B157E41A-6541-4CD2-9D6D-4DD4AEBD5A7D}" type="pres">
      <dgm:prSet presAssocID="{3B66139A-7F78-47CC-A53B-37268C13D713}" presName="level3hierChild" presStyleCnt="0"/>
      <dgm:spPr/>
    </dgm:pt>
    <dgm:pt modelId="{A5708428-D8C8-4A2E-A7C8-133C6C6007A8}" type="pres">
      <dgm:prSet presAssocID="{35081BB8-39D1-4BF2-AE66-F423431F86A3}" presName="conn2-1" presStyleLbl="parChTrans1D3" presStyleIdx="9" presStyleCnt="16"/>
      <dgm:spPr/>
    </dgm:pt>
    <dgm:pt modelId="{91EA1741-611F-462E-A180-71F28B71F43D}" type="pres">
      <dgm:prSet presAssocID="{35081BB8-39D1-4BF2-AE66-F423431F86A3}" presName="connTx" presStyleLbl="parChTrans1D3" presStyleIdx="9" presStyleCnt="16"/>
      <dgm:spPr/>
    </dgm:pt>
    <dgm:pt modelId="{E7187AD6-43F6-4022-849D-B08ADA948262}" type="pres">
      <dgm:prSet presAssocID="{60C2B9AE-1D6F-428C-A9DA-7DACBE36F52B}" presName="root2" presStyleCnt="0"/>
      <dgm:spPr/>
    </dgm:pt>
    <dgm:pt modelId="{68CBDA9C-6C3E-43CD-95FC-0CAAC34256B6}" type="pres">
      <dgm:prSet presAssocID="{60C2B9AE-1D6F-428C-A9DA-7DACBE36F52B}" presName="LevelTwoTextNode" presStyleLbl="node3" presStyleIdx="9" presStyleCnt="16" custScaleX="181312">
        <dgm:presLayoutVars>
          <dgm:chPref val="3"/>
        </dgm:presLayoutVars>
      </dgm:prSet>
      <dgm:spPr/>
    </dgm:pt>
    <dgm:pt modelId="{D47BA2FF-9FA2-47B7-8A02-9824BE9DBDCC}" type="pres">
      <dgm:prSet presAssocID="{60C2B9AE-1D6F-428C-A9DA-7DACBE36F52B}" presName="level3hierChild" presStyleCnt="0"/>
      <dgm:spPr/>
    </dgm:pt>
    <dgm:pt modelId="{BD339E50-2344-4002-BCFE-565A309FB45A}" type="pres">
      <dgm:prSet presAssocID="{6B7561F7-72F1-48A9-9A08-9F98B1CC8FB2}" presName="conn2-1" presStyleLbl="parChTrans1D3" presStyleIdx="10" presStyleCnt="16"/>
      <dgm:spPr/>
    </dgm:pt>
    <dgm:pt modelId="{1114EF69-F1E7-408B-B9B9-89423AC431CC}" type="pres">
      <dgm:prSet presAssocID="{6B7561F7-72F1-48A9-9A08-9F98B1CC8FB2}" presName="connTx" presStyleLbl="parChTrans1D3" presStyleIdx="10" presStyleCnt="16"/>
      <dgm:spPr/>
    </dgm:pt>
    <dgm:pt modelId="{E3A5A9A6-B7DA-4317-98AE-941DD2258556}" type="pres">
      <dgm:prSet presAssocID="{0403EBC8-CE67-4BED-B57E-AA55D06E5618}" presName="root2" presStyleCnt="0"/>
      <dgm:spPr/>
    </dgm:pt>
    <dgm:pt modelId="{AA113BCD-A204-4067-B4B0-57484FC4BC31}" type="pres">
      <dgm:prSet presAssocID="{0403EBC8-CE67-4BED-B57E-AA55D06E5618}" presName="LevelTwoTextNode" presStyleLbl="node3" presStyleIdx="10" presStyleCnt="16" custScaleX="181881" custScaleY="104834" custLinFactNeighborX="1" custLinFactNeighborY="-11134">
        <dgm:presLayoutVars>
          <dgm:chPref val="3"/>
        </dgm:presLayoutVars>
      </dgm:prSet>
      <dgm:spPr/>
    </dgm:pt>
    <dgm:pt modelId="{582C27EE-DF54-4255-8977-C4B9737AEB64}" type="pres">
      <dgm:prSet presAssocID="{0403EBC8-CE67-4BED-B57E-AA55D06E5618}" presName="level3hierChild" presStyleCnt="0"/>
      <dgm:spPr/>
    </dgm:pt>
    <dgm:pt modelId="{33D560C5-CD2F-4FD6-A0AD-097FE2E7CA2F}" type="pres">
      <dgm:prSet presAssocID="{6FF1821B-01C7-4C88-998B-8BB17D8FB08D}" presName="conn2-1" presStyleLbl="parChTrans1D2" presStyleIdx="4" presStyleCnt="6"/>
      <dgm:spPr/>
    </dgm:pt>
    <dgm:pt modelId="{94DD5CD4-559E-4C97-9296-6AE39AC5FD95}" type="pres">
      <dgm:prSet presAssocID="{6FF1821B-01C7-4C88-998B-8BB17D8FB08D}" presName="connTx" presStyleLbl="parChTrans1D2" presStyleIdx="4" presStyleCnt="6"/>
      <dgm:spPr/>
    </dgm:pt>
    <dgm:pt modelId="{BDBB2FAD-375B-4925-9016-A21543FDFB2F}" type="pres">
      <dgm:prSet presAssocID="{D5976B04-549A-4AA1-A801-FEDC61663A67}" presName="root2" presStyleCnt="0"/>
      <dgm:spPr/>
    </dgm:pt>
    <dgm:pt modelId="{037EC322-A1B3-4B4F-A1CE-5572C99965A5}" type="pres">
      <dgm:prSet presAssocID="{D5976B04-549A-4AA1-A801-FEDC61663A67}" presName="LevelTwoTextNode" presStyleLbl="node2" presStyleIdx="4" presStyleCnt="6">
        <dgm:presLayoutVars>
          <dgm:chPref val="3"/>
        </dgm:presLayoutVars>
      </dgm:prSet>
      <dgm:spPr/>
    </dgm:pt>
    <dgm:pt modelId="{F31632FE-459C-4095-8A0F-7C8814622BDC}" type="pres">
      <dgm:prSet presAssocID="{D5976B04-549A-4AA1-A801-FEDC61663A67}" presName="level3hierChild" presStyleCnt="0"/>
      <dgm:spPr/>
    </dgm:pt>
    <dgm:pt modelId="{398EB58B-EC96-42E9-85B8-8B3B9623FC91}" type="pres">
      <dgm:prSet presAssocID="{67662A52-9801-4C64-99F6-4D7336985582}" presName="conn2-1" presStyleLbl="parChTrans1D3" presStyleIdx="11" presStyleCnt="16"/>
      <dgm:spPr/>
    </dgm:pt>
    <dgm:pt modelId="{F07A87D1-814D-4B54-9912-9F72A6343B51}" type="pres">
      <dgm:prSet presAssocID="{67662A52-9801-4C64-99F6-4D7336985582}" presName="connTx" presStyleLbl="parChTrans1D3" presStyleIdx="11" presStyleCnt="16"/>
      <dgm:spPr/>
    </dgm:pt>
    <dgm:pt modelId="{4745E5A2-FB5C-4E84-9E1F-B7F758D6EC0C}" type="pres">
      <dgm:prSet presAssocID="{8A8CC673-1A43-4E29-89D5-E516295ABD59}" presName="root2" presStyleCnt="0"/>
      <dgm:spPr/>
    </dgm:pt>
    <dgm:pt modelId="{07336881-A7A9-459A-AB37-2106C661731D}" type="pres">
      <dgm:prSet presAssocID="{8A8CC673-1A43-4E29-89D5-E516295ABD59}" presName="LevelTwoTextNode" presStyleLbl="node3" presStyleIdx="11" presStyleCnt="16" custScaleX="181312">
        <dgm:presLayoutVars>
          <dgm:chPref val="3"/>
        </dgm:presLayoutVars>
      </dgm:prSet>
      <dgm:spPr/>
    </dgm:pt>
    <dgm:pt modelId="{7D98EF13-3898-44BC-ADCC-17180816ECC0}" type="pres">
      <dgm:prSet presAssocID="{8A8CC673-1A43-4E29-89D5-E516295ABD59}" presName="level3hierChild" presStyleCnt="0"/>
      <dgm:spPr/>
    </dgm:pt>
    <dgm:pt modelId="{977583C7-4730-4177-873A-84A1523B734B}" type="pres">
      <dgm:prSet presAssocID="{7A2FAF6E-6F42-4494-9F33-8576D05552D5}" presName="conn2-1" presStyleLbl="parChTrans1D3" presStyleIdx="12" presStyleCnt="16"/>
      <dgm:spPr/>
    </dgm:pt>
    <dgm:pt modelId="{3B4621F0-E50F-47D1-8D07-2087F2C013B7}" type="pres">
      <dgm:prSet presAssocID="{7A2FAF6E-6F42-4494-9F33-8576D05552D5}" presName="connTx" presStyleLbl="parChTrans1D3" presStyleIdx="12" presStyleCnt="16"/>
      <dgm:spPr/>
    </dgm:pt>
    <dgm:pt modelId="{E6622916-5EA8-4AB0-B559-7A67EBEB9626}" type="pres">
      <dgm:prSet presAssocID="{9CF5D2C8-6F7A-49AD-B07A-B9951DF42D90}" presName="root2" presStyleCnt="0"/>
      <dgm:spPr/>
    </dgm:pt>
    <dgm:pt modelId="{B89A7A03-036F-4DC6-A52E-49EC72CF5FE9}" type="pres">
      <dgm:prSet presAssocID="{9CF5D2C8-6F7A-49AD-B07A-B9951DF42D90}" presName="LevelTwoTextNode" presStyleLbl="node3" presStyleIdx="12" presStyleCnt="16" custScaleX="181312">
        <dgm:presLayoutVars>
          <dgm:chPref val="3"/>
        </dgm:presLayoutVars>
      </dgm:prSet>
      <dgm:spPr/>
    </dgm:pt>
    <dgm:pt modelId="{D6C206DB-5B29-4DB2-88B5-3047FC6E37AA}" type="pres">
      <dgm:prSet presAssocID="{9CF5D2C8-6F7A-49AD-B07A-B9951DF42D90}" presName="level3hierChild" presStyleCnt="0"/>
      <dgm:spPr/>
    </dgm:pt>
    <dgm:pt modelId="{D3DB49A5-25F1-4ECE-8EA6-9E1F9B4F226C}" type="pres">
      <dgm:prSet presAssocID="{A2655789-0879-406B-BBC4-150F95EBB9F4}" presName="conn2-1" presStyleLbl="parChTrans1D3" presStyleIdx="13" presStyleCnt="16"/>
      <dgm:spPr/>
    </dgm:pt>
    <dgm:pt modelId="{F861BA01-A992-4863-BFD6-3046BD5BC06F}" type="pres">
      <dgm:prSet presAssocID="{A2655789-0879-406B-BBC4-150F95EBB9F4}" presName="connTx" presStyleLbl="parChTrans1D3" presStyleIdx="13" presStyleCnt="16"/>
      <dgm:spPr/>
    </dgm:pt>
    <dgm:pt modelId="{372DC5FD-041D-49F4-B779-24E7F75A2C07}" type="pres">
      <dgm:prSet presAssocID="{D0808F8F-3835-4D98-974E-8E8E4A778E31}" presName="root2" presStyleCnt="0"/>
      <dgm:spPr/>
    </dgm:pt>
    <dgm:pt modelId="{12363724-4FDA-4B58-9DF2-20DED0A29151}" type="pres">
      <dgm:prSet presAssocID="{D0808F8F-3835-4D98-974E-8E8E4A778E31}" presName="LevelTwoTextNode" presStyleLbl="node3" presStyleIdx="13" presStyleCnt="16" custScaleX="181312">
        <dgm:presLayoutVars>
          <dgm:chPref val="3"/>
        </dgm:presLayoutVars>
      </dgm:prSet>
      <dgm:spPr/>
    </dgm:pt>
    <dgm:pt modelId="{87DE2332-A6FB-45E4-8037-EC8B1D485286}" type="pres">
      <dgm:prSet presAssocID="{D0808F8F-3835-4D98-974E-8E8E4A778E31}" presName="level3hierChild" presStyleCnt="0"/>
      <dgm:spPr/>
    </dgm:pt>
    <dgm:pt modelId="{97368CB4-0EDC-42B4-A52C-7A4529C0C353}" type="pres">
      <dgm:prSet presAssocID="{597FAFFA-0AE2-4FE6-9C00-95059A22BDFE}" presName="conn2-1" presStyleLbl="parChTrans1D2" presStyleIdx="5" presStyleCnt="6"/>
      <dgm:spPr/>
    </dgm:pt>
    <dgm:pt modelId="{90F063EB-90C8-452C-AF06-D271FBA95171}" type="pres">
      <dgm:prSet presAssocID="{597FAFFA-0AE2-4FE6-9C00-95059A22BDFE}" presName="connTx" presStyleLbl="parChTrans1D2" presStyleIdx="5" presStyleCnt="6"/>
      <dgm:spPr/>
    </dgm:pt>
    <dgm:pt modelId="{670BF7D6-BB1E-4842-AD2D-C8E547D787CE}" type="pres">
      <dgm:prSet presAssocID="{667ED922-2193-4EFF-BDD4-45D9766363CE}" presName="root2" presStyleCnt="0"/>
      <dgm:spPr/>
    </dgm:pt>
    <dgm:pt modelId="{718233E8-4E77-4BE5-B29C-C481F96D260A}" type="pres">
      <dgm:prSet presAssocID="{667ED922-2193-4EFF-BDD4-45D9766363CE}" presName="LevelTwoTextNode" presStyleLbl="node2" presStyleIdx="5" presStyleCnt="6" custScaleY="185006">
        <dgm:presLayoutVars>
          <dgm:chPref val="3"/>
        </dgm:presLayoutVars>
      </dgm:prSet>
      <dgm:spPr/>
    </dgm:pt>
    <dgm:pt modelId="{8F0140F8-12F8-4B28-9A92-0F759B4FD540}" type="pres">
      <dgm:prSet presAssocID="{667ED922-2193-4EFF-BDD4-45D9766363CE}" presName="level3hierChild" presStyleCnt="0"/>
      <dgm:spPr/>
    </dgm:pt>
    <dgm:pt modelId="{B9AFDA6D-688B-4373-A129-23BCA64E4090}" type="pres">
      <dgm:prSet presAssocID="{3209A291-9285-4975-8EAA-1519911729AC}" presName="conn2-1" presStyleLbl="parChTrans1D3" presStyleIdx="14" presStyleCnt="16"/>
      <dgm:spPr/>
    </dgm:pt>
    <dgm:pt modelId="{2DDACB19-9608-4134-B6A5-9CCD9077D9ED}" type="pres">
      <dgm:prSet presAssocID="{3209A291-9285-4975-8EAA-1519911729AC}" presName="connTx" presStyleLbl="parChTrans1D3" presStyleIdx="14" presStyleCnt="16"/>
      <dgm:spPr/>
    </dgm:pt>
    <dgm:pt modelId="{317C4E67-6410-4892-B55C-DC07971C0FCA}" type="pres">
      <dgm:prSet presAssocID="{8B8188F6-B206-4166-8064-7F43C0D26571}" presName="root2" presStyleCnt="0"/>
      <dgm:spPr/>
    </dgm:pt>
    <dgm:pt modelId="{7AAFABA9-8C5F-4B03-BEAD-1EB9F4AB51DB}" type="pres">
      <dgm:prSet presAssocID="{8B8188F6-B206-4166-8064-7F43C0D26571}" presName="LevelTwoTextNode" presStyleLbl="node3" presStyleIdx="14" presStyleCnt="16" custScaleX="181312">
        <dgm:presLayoutVars>
          <dgm:chPref val="3"/>
        </dgm:presLayoutVars>
      </dgm:prSet>
      <dgm:spPr/>
    </dgm:pt>
    <dgm:pt modelId="{1A112FEC-9B30-4B1D-9D77-DAF64A079DC9}" type="pres">
      <dgm:prSet presAssocID="{8B8188F6-B206-4166-8064-7F43C0D26571}" presName="level3hierChild" presStyleCnt="0"/>
      <dgm:spPr/>
    </dgm:pt>
    <dgm:pt modelId="{567B9313-A23B-4AC1-B954-1BA197B55003}" type="pres">
      <dgm:prSet presAssocID="{55B8AA35-32C8-4D35-A7AE-0B58D8F95B5C}" presName="conn2-1" presStyleLbl="parChTrans1D3" presStyleIdx="15" presStyleCnt="16"/>
      <dgm:spPr/>
    </dgm:pt>
    <dgm:pt modelId="{B4463BA1-9CDA-43BC-A53F-B2DC06A80535}" type="pres">
      <dgm:prSet presAssocID="{55B8AA35-32C8-4D35-A7AE-0B58D8F95B5C}" presName="connTx" presStyleLbl="parChTrans1D3" presStyleIdx="15" presStyleCnt="16"/>
      <dgm:spPr/>
    </dgm:pt>
    <dgm:pt modelId="{206356EF-DD57-48B4-9C5E-6C6A2667717D}" type="pres">
      <dgm:prSet presAssocID="{71D9CC98-FA3C-425D-87A8-7FD6CE29891A}" presName="root2" presStyleCnt="0"/>
      <dgm:spPr/>
    </dgm:pt>
    <dgm:pt modelId="{39EE4CA3-C7A0-4C72-B2D3-B3DE339BAD8B}" type="pres">
      <dgm:prSet presAssocID="{71D9CC98-FA3C-425D-87A8-7FD6CE29891A}" presName="LevelTwoTextNode" presStyleLbl="node3" presStyleIdx="15" presStyleCnt="16" custScaleX="181174" custScaleY="98687">
        <dgm:presLayoutVars>
          <dgm:chPref val="3"/>
        </dgm:presLayoutVars>
      </dgm:prSet>
      <dgm:spPr/>
    </dgm:pt>
    <dgm:pt modelId="{0EB151E3-841E-481F-AB0D-A8DCE27D0097}" type="pres">
      <dgm:prSet presAssocID="{71D9CC98-FA3C-425D-87A8-7FD6CE29891A}" presName="level3hierChild" presStyleCnt="0"/>
      <dgm:spPr/>
    </dgm:pt>
  </dgm:ptLst>
  <dgm:cxnLst>
    <dgm:cxn modelId="{2BFE6E04-E600-49CF-ABAB-61647BD34054}" srcId="{667ED922-2193-4EFF-BDD4-45D9766363CE}" destId="{71D9CC98-FA3C-425D-87A8-7FD6CE29891A}" srcOrd="1" destOrd="0" parTransId="{55B8AA35-32C8-4D35-A7AE-0B58D8F95B5C}" sibTransId="{96C3AFBF-7E8F-4662-9A67-0BCC5040945A}"/>
    <dgm:cxn modelId="{3435160F-F5FB-40AC-8B2B-F13DE55FD378}" type="presOf" srcId="{597FAFFA-0AE2-4FE6-9C00-95059A22BDFE}" destId="{97368CB4-0EDC-42B4-A52C-7A4529C0C353}" srcOrd="0" destOrd="0" presId="urn:microsoft.com/office/officeart/2008/layout/HorizontalMultiLevelHierarchy#1"/>
    <dgm:cxn modelId="{E65E6510-61E8-4787-AA04-358DEE31035D}" srcId="{EC537308-656E-4489-9930-9FF8B17AF4AE}" destId="{C0C97792-11F0-4D0A-89C8-96223B3048D6}" srcOrd="2" destOrd="0" parTransId="{DC484A1C-973B-4690-8FE9-965E682B5BEA}" sibTransId="{98823B16-0BCD-4CB5-B2EC-F5B84A320F2D}"/>
    <dgm:cxn modelId="{E0C5BA12-8B9F-494C-BAF8-1B0E6A1CA804}" type="presOf" srcId="{71D9CC98-FA3C-425D-87A8-7FD6CE29891A}" destId="{39EE4CA3-C7A0-4C72-B2D3-B3DE339BAD8B}" srcOrd="0" destOrd="0" presId="urn:microsoft.com/office/officeart/2008/layout/HorizontalMultiLevelHierarchy#1"/>
    <dgm:cxn modelId="{1DA84317-317B-4BF9-AE51-8CB8FFC3C83C}" type="presOf" srcId="{01BBB542-FD6B-4110-B37F-A145FD404019}" destId="{FD3700AE-7B59-4C60-BB9E-8BA6253EEDD3}" srcOrd="1" destOrd="0" presId="urn:microsoft.com/office/officeart/2008/layout/HorizontalMultiLevelHierarchy#1"/>
    <dgm:cxn modelId="{B4ECE618-729C-49FC-928B-7D411052D0F0}" type="presOf" srcId="{30F92D75-181B-46D0-9F14-09916E89DDD9}" destId="{AC820DF8-45CE-44E6-B093-1B2D1DA7B6A4}" srcOrd="0" destOrd="0" presId="urn:microsoft.com/office/officeart/2008/layout/HorizontalMultiLevelHierarchy#1"/>
    <dgm:cxn modelId="{CD3BD619-F934-4163-8BAB-70E2DB03DD75}" type="presOf" srcId="{35081BB8-39D1-4BF2-AE66-F423431F86A3}" destId="{A5708428-D8C8-4A2E-A7C8-133C6C6007A8}" srcOrd="0" destOrd="0" presId="urn:microsoft.com/office/officeart/2008/layout/HorizontalMultiLevelHierarchy#1"/>
    <dgm:cxn modelId="{E34AB222-BCFE-456A-9276-34F0E2BDAB38}" type="presOf" srcId="{F28D8F54-B685-4B82-9837-BB73CC2DAC5D}" destId="{8BFAE095-9ED8-47CD-A026-26AF1A09DD8D}" srcOrd="0" destOrd="0" presId="urn:microsoft.com/office/officeart/2008/layout/HorizontalMultiLevelHierarchy#1"/>
    <dgm:cxn modelId="{E2CE0D27-CFF8-47DC-9717-E078D9820B42}" type="presOf" srcId="{8A8CC673-1A43-4E29-89D5-E516295ABD59}" destId="{07336881-A7A9-459A-AB37-2106C661731D}" srcOrd="0" destOrd="0" presId="urn:microsoft.com/office/officeart/2008/layout/HorizontalMultiLevelHierarchy#1"/>
    <dgm:cxn modelId="{8D524429-978D-469B-9B52-69CC18794CFF}" type="presOf" srcId="{8B8188F6-B206-4166-8064-7F43C0D26571}" destId="{7AAFABA9-8C5F-4B03-BEAD-1EB9F4AB51DB}" srcOrd="0" destOrd="0" presId="urn:microsoft.com/office/officeart/2008/layout/HorizontalMultiLevelHierarchy#1"/>
    <dgm:cxn modelId="{CE35082A-6D09-4749-8135-5B33AD9F506D}" type="presOf" srcId="{6FF1821B-01C7-4C88-998B-8BB17D8FB08D}" destId="{94DD5CD4-559E-4C97-9296-6AE39AC5FD95}" srcOrd="1" destOrd="0" presId="urn:microsoft.com/office/officeart/2008/layout/HorizontalMultiLevelHierarchy#1"/>
    <dgm:cxn modelId="{FDDC262A-1997-48E1-93B9-07852D7E4EE4}" type="presOf" srcId="{BA25398F-43CE-4029-849C-797A320048ED}" destId="{3B6EEF1F-9CB4-4EAA-9DDA-762CA553E4CA}" srcOrd="0" destOrd="0" presId="urn:microsoft.com/office/officeart/2008/layout/HorizontalMultiLevelHierarchy#1"/>
    <dgm:cxn modelId="{5DFA102B-67EA-413F-A3F4-49E5DCF63CCC}" type="presOf" srcId="{C1424BAE-9960-4DA2-AAB6-DAACCDBC7D08}" destId="{13F26717-6597-4CBD-A22D-7B7AD9A83A2E}" srcOrd="1" destOrd="0" presId="urn:microsoft.com/office/officeart/2008/layout/HorizontalMultiLevelHierarchy#1"/>
    <dgm:cxn modelId="{CA795A2E-3016-4810-B573-B33B847CC461}" type="presOf" srcId="{1EE3CAE1-8303-4659-AA87-FA759A8F5D69}" destId="{689D9ECE-F442-4D8B-AD4D-A271DB8A3606}" srcOrd="0" destOrd="0" presId="urn:microsoft.com/office/officeart/2008/layout/HorizontalMultiLevelHierarchy#1"/>
    <dgm:cxn modelId="{DEAC022F-1F98-4EA1-BAFF-47C871FB86B6}" srcId="{0A8A0B41-64F0-4A24-B3AD-E7D4249D5020}" destId="{F38D1CA0-E2BE-471E-BF7F-B40385DA8BDF}" srcOrd="1" destOrd="0" parTransId="{EFCB8B61-E945-4213-813F-784959731866}" sibTransId="{6221BF4A-E9C9-441A-845D-8C338CE255B9}"/>
    <dgm:cxn modelId="{3CBA6430-4E31-4F57-BF1E-E63164812841}" srcId="{EC537308-656E-4489-9930-9FF8B17AF4AE}" destId="{D5976B04-549A-4AA1-A801-FEDC61663A67}" srcOrd="4" destOrd="0" parTransId="{6FF1821B-01C7-4C88-998B-8BB17D8FB08D}" sibTransId="{2F2ACD5D-1231-4509-A7A3-3F01EA417EC3}"/>
    <dgm:cxn modelId="{444B7031-2363-48C5-9011-FFB020026252}" srcId="{D5976B04-549A-4AA1-A801-FEDC61663A67}" destId="{8A8CC673-1A43-4E29-89D5-E516295ABD59}" srcOrd="0" destOrd="0" parTransId="{67662A52-9801-4C64-99F6-4D7336985582}" sibTransId="{A1860C7C-12DE-46CF-A82B-5ABA40ABE2FC}"/>
    <dgm:cxn modelId="{B4A80B38-B46E-414A-A142-3600C9ED7850}" type="presOf" srcId="{EFCB8B61-E945-4213-813F-784959731866}" destId="{6B2347D8-A899-42F0-8212-B6C91D841828}" srcOrd="0" destOrd="0" presId="urn:microsoft.com/office/officeart/2008/layout/HorizontalMultiLevelHierarchy#1"/>
    <dgm:cxn modelId="{2CDB2439-9AD4-4F0B-8047-1A3F01DA208C}" type="presOf" srcId="{EFCB8B61-E945-4213-813F-784959731866}" destId="{2D4CE212-F67D-4EB8-B908-76A73D9B9AA2}" srcOrd="1" destOrd="0" presId="urn:microsoft.com/office/officeart/2008/layout/HorizontalMultiLevelHierarchy#1"/>
    <dgm:cxn modelId="{DEAD2839-A10E-4B37-B43B-F7B832AE79E3}" type="presOf" srcId="{A78A110E-4EE5-4602-B01A-8B6881F5FCC1}" destId="{AC8DAE09-FF94-44F3-A244-C9F54CF24F0D}" srcOrd="1" destOrd="0" presId="urn:microsoft.com/office/officeart/2008/layout/HorizontalMultiLevelHierarchy#1"/>
    <dgm:cxn modelId="{D7C1173C-5CFC-45E9-BF34-52F91A05EA0D}" type="presOf" srcId="{D5976B04-549A-4AA1-A801-FEDC61663A67}" destId="{037EC322-A1B3-4B4F-A1CE-5572C99965A5}" srcOrd="0" destOrd="0" presId="urn:microsoft.com/office/officeart/2008/layout/HorizontalMultiLevelHierarchy#1"/>
    <dgm:cxn modelId="{FC92AD3D-C1B8-4F9D-B86C-84AF47AAA559}" srcId="{667ED922-2193-4EFF-BDD4-45D9766363CE}" destId="{8B8188F6-B206-4166-8064-7F43C0D26571}" srcOrd="0" destOrd="0" parTransId="{3209A291-9285-4975-8EAA-1519911729AC}" sibTransId="{5C3A4B42-E29F-496D-8455-E0DB7F2D408B}"/>
    <dgm:cxn modelId="{2402F85D-81C9-4847-9E12-94B3D28856A7}" type="presOf" srcId="{3209A291-9285-4975-8EAA-1519911729AC}" destId="{B9AFDA6D-688B-4373-A129-23BCA64E4090}" srcOrd="0" destOrd="0" presId="urn:microsoft.com/office/officeart/2008/layout/HorizontalMultiLevelHierarchy#1"/>
    <dgm:cxn modelId="{7EE66741-8DD6-4275-BDAB-CE59499543A3}" srcId="{D5976B04-549A-4AA1-A801-FEDC61663A67}" destId="{D0808F8F-3835-4D98-974E-8E8E4A778E31}" srcOrd="2" destOrd="0" parTransId="{A2655789-0879-406B-BBC4-150F95EBB9F4}" sibTransId="{6D411CDA-CECE-4BD7-8AFE-DE8A867EB76F}"/>
    <dgm:cxn modelId="{7C158362-4711-4901-9289-DB3E0E9B2A26}" type="presOf" srcId="{DC484A1C-973B-4690-8FE9-965E682B5BEA}" destId="{47233369-FC0D-4680-AAF3-92DD8392F1BD}" srcOrd="1" destOrd="0" presId="urn:microsoft.com/office/officeart/2008/layout/HorizontalMultiLevelHierarchy#1"/>
    <dgm:cxn modelId="{6F07C544-7B5D-4E88-AA9D-ECF689A5BE47}" type="presOf" srcId="{A2655789-0879-406B-BBC4-150F95EBB9F4}" destId="{D3DB49A5-25F1-4ECE-8EA6-9E1F9B4F226C}" srcOrd="0" destOrd="0" presId="urn:microsoft.com/office/officeart/2008/layout/HorizontalMultiLevelHierarchy#1"/>
    <dgm:cxn modelId="{54379E66-CD17-4673-8335-E9094B8A05BE}" type="presOf" srcId="{60C2B9AE-1D6F-428C-A9DA-7DACBE36F52B}" destId="{68CBDA9C-6C3E-43CD-95FC-0CAAC34256B6}" srcOrd="0" destOrd="0" presId="urn:microsoft.com/office/officeart/2008/layout/HorizontalMultiLevelHierarchy#1"/>
    <dgm:cxn modelId="{D310F266-3F76-4E26-A29E-5DEE3696C639}" srcId="{EC537308-656E-4489-9930-9FF8B17AF4AE}" destId="{F2F6BCA1-E2C7-49D6-8839-F57D327953BB}" srcOrd="0" destOrd="0" parTransId="{A78A110E-4EE5-4602-B01A-8B6881F5FCC1}" sibTransId="{A5927192-B96B-4CC9-88C9-8ACA9ED9DF3B}"/>
    <dgm:cxn modelId="{4006416A-3A6F-4074-B010-E133E5A1B376}" type="presOf" srcId="{7A2FAF6E-6F42-4494-9F33-8576D05552D5}" destId="{3B4621F0-E50F-47D1-8D07-2087F2C013B7}" srcOrd="1" destOrd="0" presId="urn:microsoft.com/office/officeart/2008/layout/HorizontalMultiLevelHierarchy#1"/>
    <dgm:cxn modelId="{7A452F6B-4B2E-4CA3-93ED-BA53106B06FA}" type="presOf" srcId="{D614CA31-721B-499D-B2C1-E1CDD49188D6}" destId="{AE521DCA-B924-417E-BCE8-A8ACEACC8DEF}" srcOrd="0" destOrd="0" presId="urn:microsoft.com/office/officeart/2008/layout/HorizontalMultiLevelHierarchy#1"/>
    <dgm:cxn modelId="{1CE5484B-AE2F-40DE-9CCE-2A789AFB68A3}" type="presOf" srcId="{A78A110E-4EE5-4602-B01A-8B6881F5FCC1}" destId="{910FD967-43CE-4D6D-A585-41AFA52519D1}" srcOrd="0" destOrd="0" presId="urn:microsoft.com/office/officeart/2008/layout/HorizontalMultiLevelHierarchy#1"/>
    <dgm:cxn modelId="{19F92E4D-42BC-4D56-B13D-D9DAF2669D00}" type="presOf" srcId="{1154F7EA-1D44-48B6-8ECC-DEC221A6DEE9}" destId="{D59884B1-E2D2-4F5D-B72B-C0A21749981F}" srcOrd="0" destOrd="0" presId="urn:microsoft.com/office/officeart/2008/layout/HorizontalMultiLevelHierarchy#1"/>
    <dgm:cxn modelId="{F8D7C16D-D835-4519-8ED0-C97C090984AD}" type="presOf" srcId="{79818BE9-E139-4881-805B-E0BF4A0DCF03}" destId="{4EECCB71-144D-4128-B1CD-2F07A3391AC9}" srcOrd="1" destOrd="0" presId="urn:microsoft.com/office/officeart/2008/layout/HorizontalMultiLevelHierarchy#1"/>
    <dgm:cxn modelId="{6B269A4E-C7E3-4B90-84F8-FDD482CDADCD}" srcId="{F2F6BCA1-E2C7-49D6-8839-F57D327953BB}" destId="{1EE3CAE1-8303-4659-AA87-FA759A8F5D69}" srcOrd="1" destOrd="0" parTransId="{F2652462-E155-4093-B268-909893DDAD44}" sibTransId="{5689CB40-747C-4614-87AE-B318A5697A83}"/>
    <dgm:cxn modelId="{6AB9DE50-6FBF-4B87-B583-C6EAB6B2A891}" type="presOf" srcId="{71A02D59-25CD-4040-B1AC-CFAD53F7E308}" destId="{66EB245F-5894-4D25-9076-C3691BC04478}" srcOrd="0" destOrd="0" presId="urn:microsoft.com/office/officeart/2008/layout/HorizontalMultiLevelHierarchy#1"/>
    <dgm:cxn modelId="{B83A2F52-894E-4628-8721-89ADEEDE9062}" type="presOf" srcId="{55B8AA35-32C8-4D35-A7AE-0B58D8F95B5C}" destId="{567B9313-A23B-4AC1-B954-1BA197B55003}" srcOrd="0" destOrd="0" presId="urn:microsoft.com/office/officeart/2008/layout/HorizontalMultiLevelHierarchy#1"/>
    <dgm:cxn modelId="{69ED4472-F385-40D1-8B18-35AC57B85D13}" srcId="{C0C97792-11F0-4D0A-89C8-96223B3048D6}" destId="{D614CA31-721B-499D-B2C1-E1CDD49188D6}" srcOrd="1" destOrd="0" parTransId="{C1424BAE-9960-4DA2-AAB6-DAACCDBC7D08}" sibTransId="{944D8E2F-92D5-4538-964F-60C6FE82BE8B}"/>
    <dgm:cxn modelId="{9A56AA52-E15E-4525-907A-82607B560D62}" srcId="{30F92D75-181B-46D0-9F14-09916E89DDD9}" destId="{EC537308-656E-4489-9930-9FF8B17AF4AE}" srcOrd="0" destOrd="0" parTransId="{70D65C2C-FBCA-497D-A8D3-1F3C0B7A57C1}" sibTransId="{88307813-E158-4006-B6C0-10A6C5088C67}"/>
    <dgm:cxn modelId="{8CF43675-697F-4711-8287-2F62B391B2C9}" type="presOf" srcId="{0403EBC8-CE67-4BED-B57E-AA55D06E5618}" destId="{AA113BCD-A204-4067-B4B0-57484FC4BC31}" srcOrd="0" destOrd="0" presId="urn:microsoft.com/office/officeart/2008/layout/HorizontalMultiLevelHierarchy#1"/>
    <dgm:cxn modelId="{5C64EB75-4114-4AC6-847D-F7B5E230A164}" type="presOf" srcId="{3B66139A-7F78-47CC-A53B-37268C13D713}" destId="{BE55B13D-F38A-416F-9408-B6B7ACE418C0}" srcOrd="0" destOrd="0" presId="urn:microsoft.com/office/officeart/2008/layout/HorizontalMultiLevelHierarchy#1"/>
    <dgm:cxn modelId="{1DD1A877-B526-4589-995D-F12863CD518B}" srcId="{EC537308-656E-4489-9930-9FF8B17AF4AE}" destId="{667ED922-2193-4EFF-BDD4-45D9766363CE}" srcOrd="5" destOrd="0" parTransId="{597FAFFA-0AE2-4FE6-9C00-95059A22BDFE}" sibTransId="{85E0D73E-65F5-4EA3-B966-7D1EED866B00}"/>
    <dgm:cxn modelId="{04DA6D81-6E01-4C12-916D-69CF582EF461}" type="presOf" srcId="{F2652462-E155-4093-B268-909893DDAD44}" destId="{379FAD58-1241-4964-816F-E50486534473}" srcOrd="0" destOrd="0" presId="urn:microsoft.com/office/officeart/2008/layout/HorizontalMultiLevelHierarchy#1"/>
    <dgm:cxn modelId="{48D47084-8D1D-4926-B303-A76B1FDA05E5}" type="presOf" srcId="{D0808F8F-3835-4D98-974E-8E8E4A778E31}" destId="{12363724-4FDA-4B58-9DF2-20DED0A29151}" srcOrd="0" destOrd="0" presId="urn:microsoft.com/office/officeart/2008/layout/HorizontalMultiLevelHierarchy#1"/>
    <dgm:cxn modelId="{01DB9188-9784-46B3-97EB-3DC55FF6E522}" type="presOf" srcId="{3209A291-9285-4975-8EAA-1519911729AC}" destId="{2DDACB19-9608-4134-B6A5-9CCD9077D9ED}" srcOrd="1" destOrd="0" presId="urn:microsoft.com/office/officeart/2008/layout/HorizontalMultiLevelHierarchy#1"/>
    <dgm:cxn modelId="{27CEB188-BFE0-4CCC-A7C9-0F136410905B}" type="presOf" srcId="{1E65E88A-9AB0-449F-9B10-31CF324BE64D}" destId="{1413795C-7147-4201-A87A-3DFA3F6A513F}" srcOrd="0" destOrd="0" presId="urn:microsoft.com/office/officeart/2008/layout/HorizontalMultiLevelHierarchy#1"/>
    <dgm:cxn modelId="{12CDD189-BC2A-40F5-9650-E0EDD9EACC80}" type="presOf" srcId="{F28D8F54-B685-4B82-9837-BB73CC2DAC5D}" destId="{65F96ACA-AE40-40F7-9F3C-8D59329E8278}" srcOrd="1" destOrd="0" presId="urn:microsoft.com/office/officeart/2008/layout/HorizontalMultiLevelHierarchy#1"/>
    <dgm:cxn modelId="{607D578C-EB06-4988-89C3-42BD3FA6537D}" srcId="{2D001718-B4C0-42DE-8AEF-6180EFA6E494}" destId="{60C2B9AE-1D6F-428C-A9DA-7DACBE36F52B}" srcOrd="1" destOrd="0" parTransId="{35081BB8-39D1-4BF2-AE66-F423431F86A3}" sibTransId="{4880DEC3-12AA-4F9F-A8C2-8C4E240A1918}"/>
    <dgm:cxn modelId="{0B1D358E-ED2C-45AF-AC05-315D8C3E3C3D}" type="presOf" srcId="{F2652462-E155-4093-B268-909893DDAD44}" destId="{BA90E4D3-4BA9-4226-AE79-0CB62AF409D3}" srcOrd="1" destOrd="0" presId="urn:microsoft.com/office/officeart/2008/layout/HorizontalMultiLevelHierarchy#1"/>
    <dgm:cxn modelId="{5CB37493-DB21-49B7-A516-4F4BE6626EF0}" type="presOf" srcId="{67662A52-9801-4C64-99F6-4D7336985582}" destId="{F07A87D1-814D-4B54-9912-9F72A6343B51}" srcOrd="1" destOrd="0" presId="urn:microsoft.com/office/officeart/2008/layout/HorizontalMultiLevelHierarchy#1"/>
    <dgm:cxn modelId="{992F6996-2AC0-4FC5-A61D-9304ADD8CAA5}" type="presOf" srcId="{D84AA5A3-5F12-48C0-8850-8041D10603F9}" destId="{68FAEA94-724E-405F-BED3-E6180B456E3B}" srcOrd="0" destOrd="0" presId="urn:microsoft.com/office/officeart/2008/layout/HorizontalMultiLevelHierarchy#1"/>
    <dgm:cxn modelId="{DF3D6098-341A-4E65-A9E3-B43B8A721FB1}" srcId="{EC537308-656E-4489-9930-9FF8B17AF4AE}" destId="{2D001718-B4C0-42DE-8AEF-6180EFA6E494}" srcOrd="3" destOrd="0" parTransId="{F28D8F54-B685-4B82-9837-BB73CC2DAC5D}" sibTransId="{60D5A2AC-D75D-485A-8EA8-B27400624803}"/>
    <dgm:cxn modelId="{E4FDAF9B-1CC8-448D-8968-AF355577C269}" srcId="{0A8A0B41-64F0-4A24-B3AD-E7D4249D5020}" destId="{C9ACB67E-501E-4718-8264-88977B3475C5}" srcOrd="2" destOrd="0" parTransId="{71A02D59-25CD-4040-B1AC-CFAD53F7E308}" sibTransId="{63D5D998-87D6-4837-BE77-680D1FC10862}"/>
    <dgm:cxn modelId="{F2596C9F-A710-444A-93E3-1CD306EB1C12}" type="presOf" srcId="{BA25398F-43CE-4029-849C-797A320048ED}" destId="{1972790C-177B-40FB-866B-618F6329D8B5}" srcOrd="1" destOrd="0" presId="urn:microsoft.com/office/officeart/2008/layout/HorizontalMultiLevelHierarchy#1"/>
    <dgm:cxn modelId="{BD59D99F-400F-4FA7-9558-5D88597A730C}" type="presOf" srcId="{F2F6BCA1-E2C7-49D6-8839-F57D327953BB}" destId="{03328B3F-D349-4DCA-9106-D6EA65CDBD5B}" srcOrd="0" destOrd="0" presId="urn:microsoft.com/office/officeart/2008/layout/HorizontalMultiLevelHierarchy#1"/>
    <dgm:cxn modelId="{EBC689A4-7F1B-420C-9037-153378DA66CC}" srcId="{0A8A0B41-64F0-4A24-B3AD-E7D4249D5020}" destId="{2943F2D9-2DEE-4D5A-86F6-A10657388D60}" srcOrd="0" destOrd="0" parTransId="{BA25398F-43CE-4029-849C-797A320048ED}" sibTransId="{AC8E65B4-EFA6-49AE-93B3-4B65498B6B40}"/>
    <dgm:cxn modelId="{1E958BA7-E6DA-4961-BBFA-4D5BD8073484}" type="presOf" srcId="{55B8AA35-32C8-4D35-A7AE-0B58D8F95B5C}" destId="{B4463BA1-9CDA-43BC-A53F-B2DC06A80535}" srcOrd="1" destOrd="0" presId="urn:microsoft.com/office/officeart/2008/layout/HorizontalMultiLevelHierarchy#1"/>
    <dgm:cxn modelId="{793A68AB-ECAA-4FF3-B659-EB10B5518BF8}" srcId="{2D001718-B4C0-42DE-8AEF-6180EFA6E494}" destId="{0403EBC8-CE67-4BED-B57E-AA55D06E5618}" srcOrd="2" destOrd="0" parTransId="{6B7561F7-72F1-48A9-9A08-9F98B1CC8FB2}" sibTransId="{6AA8A693-CEAC-480D-BD90-B2DC1506C5D1}"/>
    <dgm:cxn modelId="{F13BB2AD-92E1-45E5-9909-FB7C473D6894}" type="presOf" srcId="{EF359327-B18F-43C5-A8AC-E02A4A0E116E}" destId="{91889F55-6674-4596-B324-072443F7C7BF}" srcOrd="0" destOrd="0" presId="urn:microsoft.com/office/officeart/2008/layout/HorizontalMultiLevelHierarchy#1"/>
    <dgm:cxn modelId="{E7FCBAB3-9936-47FD-8D1D-16345F9B2DD2}" type="presOf" srcId="{C0C97792-11F0-4D0A-89C8-96223B3048D6}" destId="{03302A3C-9139-41A8-87DB-BC9E2835DBA3}" srcOrd="0" destOrd="0" presId="urn:microsoft.com/office/officeart/2008/layout/HorizontalMultiLevelHierarchy#1"/>
    <dgm:cxn modelId="{8D018BB4-9F01-4A19-850F-257543D658CF}" type="presOf" srcId="{35081BB8-39D1-4BF2-AE66-F423431F86A3}" destId="{91EA1741-611F-462E-A180-71F28B71F43D}" srcOrd="1" destOrd="0" presId="urn:microsoft.com/office/officeart/2008/layout/HorizontalMultiLevelHierarchy#1"/>
    <dgm:cxn modelId="{8C88CCB4-C175-4297-88C1-12FFA528B9AD}" type="presOf" srcId="{DC484A1C-973B-4690-8FE9-965E682B5BEA}" destId="{7863135F-E851-4482-8AA6-CFCEAEA49CDE}" srcOrd="0" destOrd="0" presId="urn:microsoft.com/office/officeart/2008/layout/HorizontalMultiLevelHierarchy#1"/>
    <dgm:cxn modelId="{02F38FB5-ECD8-46DD-A01C-87A23AD05F6B}" srcId="{EC537308-656E-4489-9930-9FF8B17AF4AE}" destId="{0A8A0B41-64F0-4A24-B3AD-E7D4249D5020}" srcOrd="1" destOrd="0" parTransId="{D84AA5A3-5F12-48C0-8850-8041D10603F9}" sibTransId="{8C4E2E22-3764-4DC9-AB82-4BA83C51C99A}"/>
    <dgm:cxn modelId="{CF16A6B5-5F73-4621-8518-12168D5DFEC9}" type="presOf" srcId="{11A781A0-1304-47D5-A2D7-6C445FD86607}" destId="{9AFE49C9-3093-4499-B7C1-211FD8C27D68}" srcOrd="1" destOrd="0" presId="urn:microsoft.com/office/officeart/2008/layout/HorizontalMultiLevelHierarchy#1"/>
    <dgm:cxn modelId="{A3DC66B7-AF29-457A-8C4D-7588085222F9}" type="presOf" srcId="{F38D1CA0-E2BE-471E-BF7F-B40385DA8BDF}" destId="{E7B618EB-6C11-4581-B650-6D8596E553B6}" srcOrd="0" destOrd="0" presId="urn:microsoft.com/office/officeart/2008/layout/HorizontalMultiLevelHierarchy#1"/>
    <dgm:cxn modelId="{D40583B7-E9D6-488B-AC7D-52DE08A83B76}" type="presOf" srcId="{D84AA5A3-5F12-48C0-8850-8041D10603F9}" destId="{D06C38C8-7132-4444-9D70-02C76E9F2D6A}" srcOrd="1" destOrd="0" presId="urn:microsoft.com/office/officeart/2008/layout/HorizontalMultiLevelHierarchy#1"/>
    <dgm:cxn modelId="{CD83F9B7-7601-46AA-B861-0341A2E20A16}" srcId="{D5976B04-549A-4AA1-A801-FEDC61663A67}" destId="{9CF5D2C8-6F7A-49AD-B07A-B9951DF42D90}" srcOrd="1" destOrd="0" parTransId="{7A2FAF6E-6F42-4494-9F33-8576D05552D5}" sibTransId="{38B98847-15AC-4AE2-8826-63DD13795667}"/>
    <dgm:cxn modelId="{06815FB8-CF29-4028-B85C-97B15A75E6C8}" srcId="{2D001718-B4C0-42DE-8AEF-6180EFA6E494}" destId="{3B66139A-7F78-47CC-A53B-37268C13D713}" srcOrd="0" destOrd="0" parTransId="{11A781A0-1304-47D5-A2D7-6C445FD86607}" sibTransId="{8FB568D7-B3C3-4ABD-B769-10D0AD2B1282}"/>
    <dgm:cxn modelId="{CD9B94B9-F343-4F85-B47E-DE8F3080938A}" type="presOf" srcId="{71A02D59-25CD-4040-B1AC-CFAD53F7E308}" destId="{2EF19065-AE32-4172-9A6C-A584C239412B}" srcOrd="1" destOrd="0" presId="urn:microsoft.com/office/officeart/2008/layout/HorizontalMultiLevelHierarchy#1"/>
    <dgm:cxn modelId="{4316D0BA-6C08-482C-A5B1-C4295DB75DCD}" type="presOf" srcId="{0A8A0B41-64F0-4A24-B3AD-E7D4249D5020}" destId="{8144DF84-731F-4DB8-AF26-4CE385093305}" srcOrd="0" destOrd="0" presId="urn:microsoft.com/office/officeart/2008/layout/HorizontalMultiLevelHierarchy#1"/>
    <dgm:cxn modelId="{664357BE-7E1F-4371-9587-EE64701E9239}" srcId="{F2F6BCA1-E2C7-49D6-8839-F57D327953BB}" destId="{1154F7EA-1D44-48B6-8ECC-DEC221A6DEE9}" srcOrd="0" destOrd="0" parTransId="{01BBB542-FD6B-4110-B37F-A145FD404019}" sibTransId="{7CEAA729-6AA1-4864-8000-D0C98D4B25FD}"/>
    <dgm:cxn modelId="{37CDD4C2-872C-4855-B365-49CC635102E5}" type="presOf" srcId="{2943F2D9-2DEE-4D5A-86F6-A10657388D60}" destId="{17DDB515-C345-4457-969D-C4C46D3F634E}" srcOrd="0" destOrd="0" presId="urn:microsoft.com/office/officeart/2008/layout/HorizontalMultiLevelHierarchy#1"/>
    <dgm:cxn modelId="{28E33AC4-8CBF-4472-A7CF-3409CB08B7A9}" type="presOf" srcId="{11A781A0-1304-47D5-A2D7-6C445FD86607}" destId="{9F910FC5-FC57-40F9-8F1D-A76FFD381764}" srcOrd="0" destOrd="0" presId="urn:microsoft.com/office/officeart/2008/layout/HorizontalMultiLevelHierarchy#1"/>
    <dgm:cxn modelId="{51312CCC-38A2-49CB-BBF7-C71917F9C666}" type="presOf" srcId="{2D001718-B4C0-42DE-8AEF-6180EFA6E494}" destId="{F3E60770-B9BB-4F16-8E18-9C7362334E5C}" srcOrd="0" destOrd="0" presId="urn:microsoft.com/office/officeart/2008/layout/HorizontalMultiLevelHierarchy#1"/>
    <dgm:cxn modelId="{94D4A1CE-F713-47B9-BCD3-24E6C41ED2FA}" srcId="{C0C97792-11F0-4D0A-89C8-96223B3048D6}" destId="{EF359327-B18F-43C5-A8AC-E02A4A0E116E}" srcOrd="0" destOrd="0" parTransId="{79818BE9-E139-4881-805B-E0BF4A0DCF03}" sibTransId="{F16737EB-4C65-40EA-B6EC-98C09174FAC5}"/>
    <dgm:cxn modelId="{A40B49CF-63FB-45F1-BED7-9DD5FAD99794}" type="presOf" srcId="{7A2FAF6E-6F42-4494-9F33-8576D05552D5}" destId="{977583C7-4730-4177-873A-84A1523B734B}" srcOrd="0" destOrd="0" presId="urn:microsoft.com/office/officeart/2008/layout/HorizontalMultiLevelHierarchy#1"/>
    <dgm:cxn modelId="{48FFA1D0-66A1-4D31-B177-523D708439AC}" type="presOf" srcId="{6B7561F7-72F1-48A9-9A08-9F98B1CC8FB2}" destId="{BD339E50-2344-4002-BCFE-565A309FB45A}" srcOrd="0" destOrd="0" presId="urn:microsoft.com/office/officeart/2008/layout/HorizontalMultiLevelHierarchy#1"/>
    <dgm:cxn modelId="{052D50D1-3ABD-4235-BFB9-22A1B2DCD759}" srcId="{C0C97792-11F0-4D0A-89C8-96223B3048D6}" destId="{1E65E88A-9AB0-449F-9B10-31CF324BE64D}" srcOrd="2" destOrd="0" parTransId="{37E79FF4-69D3-4E98-B08D-07518CB7E7F4}" sibTransId="{807ABD59-1486-4F70-BC78-3B6004CD5E14}"/>
    <dgm:cxn modelId="{8B9AE9D1-985E-4828-AE18-6AAB3393448B}" type="presOf" srcId="{6FF1821B-01C7-4C88-998B-8BB17D8FB08D}" destId="{33D560C5-CD2F-4FD6-A0AD-097FE2E7CA2F}" srcOrd="0" destOrd="0" presId="urn:microsoft.com/office/officeart/2008/layout/HorizontalMultiLevelHierarchy#1"/>
    <dgm:cxn modelId="{A1D27ED8-6862-4A55-BE4C-003266F60ABE}" type="presOf" srcId="{37E79FF4-69D3-4E98-B08D-07518CB7E7F4}" destId="{E59014E3-C4C1-4C70-8BAA-B86E5B794BFF}" srcOrd="0" destOrd="0" presId="urn:microsoft.com/office/officeart/2008/layout/HorizontalMultiLevelHierarchy#1"/>
    <dgm:cxn modelId="{4CFC0DE1-9EAE-4E58-B228-82FF19DA30C7}" type="presOf" srcId="{C9ACB67E-501E-4718-8264-88977B3475C5}" destId="{6E2C44B4-B87C-43D5-B1DF-E811E702AE55}" srcOrd="0" destOrd="0" presId="urn:microsoft.com/office/officeart/2008/layout/HorizontalMultiLevelHierarchy#1"/>
    <dgm:cxn modelId="{8CC55AE3-EF08-4AA0-A4D7-1C45A5933D6B}" type="presOf" srcId="{01BBB542-FD6B-4110-B37F-A145FD404019}" destId="{D6971D9D-24A7-4C49-BCE6-58EBE1E3E4ED}" srcOrd="0" destOrd="0" presId="urn:microsoft.com/office/officeart/2008/layout/HorizontalMultiLevelHierarchy#1"/>
    <dgm:cxn modelId="{AA2CE8E4-7B30-453F-89F1-A5E31FA2A9C3}" type="presOf" srcId="{667ED922-2193-4EFF-BDD4-45D9766363CE}" destId="{718233E8-4E77-4BE5-B29C-C481F96D260A}" srcOrd="0" destOrd="0" presId="urn:microsoft.com/office/officeart/2008/layout/HorizontalMultiLevelHierarchy#1"/>
    <dgm:cxn modelId="{BD4838E6-A746-4136-8147-D849D7ECB6F8}" type="presOf" srcId="{EC537308-656E-4489-9930-9FF8B17AF4AE}" destId="{9130D429-983B-4B85-BDB3-53F9F947D05B}" srcOrd="0" destOrd="0" presId="urn:microsoft.com/office/officeart/2008/layout/HorizontalMultiLevelHierarchy#1"/>
    <dgm:cxn modelId="{BEB13DE7-C7B6-41F9-9D4F-FF583F340196}" type="presOf" srcId="{6B7561F7-72F1-48A9-9A08-9F98B1CC8FB2}" destId="{1114EF69-F1E7-408B-B9B9-89423AC431CC}" srcOrd="1" destOrd="0" presId="urn:microsoft.com/office/officeart/2008/layout/HorizontalMultiLevelHierarchy#1"/>
    <dgm:cxn modelId="{11AA2FED-77CB-4686-957E-5CC7D884B7E5}" type="presOf" srcId="{597FAFFA-0AE2-4FE6-9C00-95059A22BDFE}" destId="{90F063EB-90C8-452C-AF06-D271FBA95171}" srcOrd="1" destOrd="0" presId="urn:microsoft.com/office/officeart/2008/layout/HorizontalMultiLevelHierarchy#1"/>
    <dgm:cxn modelId="{BC4ABEEE-B57A-4680-9DF6-1C3E07079C06}" type="presOf" srcId="{9CF5D2C8-6F7A-49AD-B07A-B9951DF42D90}" destId="{B89A7A03-036F-4DC6-A52E-49EC72CF5FE9}" srcOrd="0" destOrd="0" presId="urn:microsoft.com/office/officeart/2008/layout/HorizontalMultiLevelHierarchy#1"/>
    <dgm:cxn modelId="{7333C6EF-E343-4952-9066-E12CF23A225A}" type="presOf" srcId="{A2655789-0879-406B-BBC4-150F95EBB9F4}" destId="{F861BA01-A992-4863-BFD6-3046BD5BC06F}" srcOrd="1" destOrd="0" presId="urn:microsoft.com/office/officeart/2008/layout/HorizontalMultiLevelHierarchy#1"/>
    <dgm:cxn modelId="{2FCEFDF0-8E4D-4CEF-8CDC-F807AC2632D7}" type="presOf" srcId="{67662A52-9801-4C64-99F6-4D7336985582}" destId="{398EB58B-EC96-42E9-85B8-8B3B9623FC91}" srcOrd="0" destOrd="0" presId="urn:microsoft.com/office/officeart/2008/layout/HorizontalMultiLevelHierarchy#1"/>
    <dgm:cxn modelId="{D7C1BBF2-3B77-4DCB-B149-C4ACDBC94749}" type="presOf" srcId="{37E79FF4-69D3-4E98-B08D-07518CB7E7F4}" destId="{85C33E73-10A4-46B1-B954-DCFADB88F160}" srcOrd="1" destOrd="0" presId="urn:microsoft.com/office/officeart/2008/layout/HorizontalMultiLevelHierarchy#1"/>
    <dgm:cxn modelId="{79BF74F4-621B-43AF-A8B8-BA15413AD5B1}" type="presOf" srcId="{79818BE9-E139-4881-805B-E0BF4A0DCF03}" destId="{127CDFF8-FAB0-4137-A73C-DC69D5819984}" srcOrd="0" destOrd="0" presId="urn:microsoft.com/office/officeart/2008/layout/HorizontalMultiLevelHierarchy#1"/>
    <dgm:cxn modelId="{F614C4F5-6DD3-4B66-85C9-4F0DBCB99AA2}" type="presOf" srcId="{C1424BAE-9960-4DA2-AAB6-DAACCDBC7D08}" destId="{8F452E1D-9972-4891-94C0-07AD5527E2E2}" srcOrd="0" destOrd="0" presId="urn:microsoft.com/office/officeart/2008/layout/HorizontalMultiLevelHierarchy#1"/>
    <dgm:cxn modelId="{25877FA6-DE0A-463F-A98B-26BE2CACA60F}" type="presParOf" srcId="{AC820DF8-45CE-44E6-B093-1B2D1DA7B6A4}" destId="{3C01C6A6-FC2C-4C5D-B517-21E05188F020}" srcOrd="0" destOrd="0" presId="urn:microsoft.com/office/officeart/2008/layout/HorizontalMultiLevelHierarchy#1"/>
    <dgm:cxn modelId="{31F46919-EEB7-40DB-887C-37AF83263DAE}" type="presParOf" srcId="{3C01C6A6-FC2C-4C5D-B517-21E05188F020}" destId="{9130D429-983B-4B85-BDB3-53F9F947D05B}" srcOrd="0" destOrd="0" presId="urn:microsoft.com/office/officeart/2008/layout/HorizontalMultiLevelHierarchy#1"/>
    <dgm:cxn modelId="{3EFB7A82-A111-410F-89FE-135CC4072217}" type="presParOf" srcId="{3C01C6A6-FC2C-4C5D-B517-21E05188F020}" destId="{D5B143A1-AC0D-4203-89FE-E8AF6931CD8B}" srcOrd="1" destOrd="0" presId="urn:microsoft.com/office/officeart/2008/layout/HorizontalMultiLevelHierarchy#1"/>
    <dgm:cxn modelId="{3FA983B2-F62C-4665-993A-1F1588701714}" type="presParOf" srcId="{D5B143A1-AC0D-4203-89FE-E8AF6931CD8B}" destId="{910FD967-43CE-4D6D-A585-41AFA52519D1}" srcOrd="0" destOrd="0" presId="urn:microsoft.com/office/officeart/2008/layout/HorizontalMultiLevelHierarchy#1"/>
    <dgm:cxn modelId="{BF7BC195-46AE-4773-ACCF-6A6AC7238BF5}" type="presParOf" srcId="{910FD967-43CE-4D6D-A585-41AFA52519D1}" destId="{AC8DAE09-FF94-44F3-A244-C9F54CF24F0D}" srcOrd="0" destOrd="0" presId="urn:microsoft.com/office/officeart/2008/layout/HorizontalMultiLevelHierarchy#1"/>
    <dgm:cxn modelId="{F328DB7F-7A39-446E-8CAE-F186F3B4C1A6}" type="presParOf" srcId="{D5B143A1-AC0D-4203-89FE-E8AF6931CD8B}" destId="{2E83A24D-12D5-4D6D-A73B-9701F92FD0DF}" srcOrd="1" destOrd="0" presId="urn:microsoft.com/office/officeart/2008/layout/HorizontalMultiLevelHierarchy#1"/>
    <dgm:cxn modelId="{185F1705-1642-4353-A79D-ED71B7F4919C}" type="presParOf" srcId="{2E83A24D-12D5-4D6D-A73B-9701F92FD0DF}" destId="{03328B3F-D349-4DCA-9106-D6EA65CDBD5B}" srcOrd="0" destOrd="0" presId="urn:microsoft.com/office/officeart/2008/layout/HorizontalMultiLevelHierarchy#1"/>
    <dgm:cxn modelId="{82E503AA-03F0-4F93-8E9A-614A86148ED0}" type="presParOf" srcId="{2E83A24D-12D5-4D6D-A73B-9701F92FD0DF}" destId="{121CB970-558D-48EA-9EC8-71660ED4D808}" srcOrd="1" destOrd="0" presId="urn:microsoft.com/office/officeart/2008/layout/HorizontalMultiLevelHierarchy#1"/>
    <dgm:cxn modelId="{5132A7DC-57D9-44A8-A9D1-DC87623C97D1}" type="presParOf" srcId="{121CB970-558D-48EA-9EC8-71660ED4D808}" destId="{D6971D9D-24A7-4C49-BCE6-58EBE1E3E4ED}" srcOrd="0" destOrd="0" presId="urn:microsoft.com/office/officeart/2008/layout/HorizontalMultiLevelHierarchy#1"/>
    <dgm:cxn modelId="{036F4940-F60B-4966-B9FC-9454315CA6C6}" type="presParOf" srcId="{D6971D9D-24A7-4C49-BCE6-58EBE1E3E4ED}" destId="{FD3700AE-7B59-4C60-BB9E-8BA6253EEDD3}" srcOrd="0" destOrd="0" presId="urn:microsoft.com/office/officeart/2008/layout/HorizontalMultiLevelHierarchy#1"/>
    <dgm:cxn modelId="{391ED6C7-F722-4818-94E2-BF6398E71398}" type="presParOf" srcId="{121CB970-558D-48EA-9EC8-71660ED4D808}" destId="{CA56384B-D199-4447-A01F-BB6E8A5714C8}" srcOrd="1" destOrd="0" presId="urn:microsoft.com/office/officeart/2008/layout/HorizontalMultiLevelHierarchy#1"/>
    <dgm:cxn modelId="{2A451A68-BA33-47C8-AB48-43853667402E}" type="presParOf" srcId="{CA56384B-D199-4447-A01F-BB6E8A5714C8}" destId="{D59884B1-E2D2-4F5D-B72B-C0A21749981F}" srcOrd="0" destOrd="0" presId="urn:microsoft.com/office/officeart/2008/layout/HorizontalMultiLevelHierarchy#1"/>
    <dgm:cxn modelId="{3CD1C00C-CDCB-4BCF-A9D0-5877F5AE32BB}" type="presParOf" srcId="{CA56384B-D199-4447-A01F-BB6E8A5714C8}" destId="{907A739F-B575-4B41-AB77-2225F0B92FCA}" srcOrd="1" destOrd="0" presId="urn:microsoft.com/office/officeart/2008/layout/HorizontalMultiLevelHierarchy#1"/>
    <dgm:cxn modelId="{36955424-7D98-46C1-8800-6B1FEABF054E}" type="presParOf" srcId="{121CB970-558D-48EA-9EC8-71660ED4D808}" destId="{379FAD58-1241-4964-816F-E50486534473}" srcOrd="2" destOrd="0" presId="urn:microsoft.com/office/officeart/2008/layout/HorizontalMultiLevelHierarchy#1"/>
    <dgm:cxn modelId="{BD8A7916-9BB6-4831-93C2-64421CC58D55}" type="presParOf" srcId="{379FAD58-1241-4964-816F-E50486534473}" destId="{BA90E4D3-4BA9-4226-AE79-0CB62AF409D3}" srcOrd="0" destOrd="0" presId="urn:microsoft.com/office/officeart/2008/layout/HorizontalMultiLevelHierarchy#1"/>
    <dgm:cxn modelId="{DAEE2C26-1B06-492B-96C9-623E776407FB}" type="presParOf" srcId="{121CB970-558D-48EA-9EC8-71660ED4D808}" destId="{4BD6F7AE-2EC5-44B1-B71F-698CE2D53ED6}" srcOrd="3" destOrd="0" presId="urn:microsoft.com/office/officeart/2008/layout/HorizontalMultiLevelHierarchy#1"/>
    <dgm:cxn modelId="{F8C0FBFD-565B-4BF1-BCAD-62E0A9E2703C}" type="presParOf" srcId="{4BD6F7AE-2EC5-44B1-B71F-698CE2D53ED6}" destId="{689D9ECE-F442-4D8B-AD4D-A271DB8A3606}" srcOrd="0" destOrd="0" presId="urn:microsoft.com/office/officeart/2008/layout/HorizontalMultiLevelHierarchy#1"/>
    <dgm:cxn modelId="{DA3E62E2-C3B5-44FA-9DA4-726B3584CA3E}" type="presParOf" srcId="{4BD6F7AE-2EC5-44B1-B71F-698CE2D53ED6}" destId="{60B77AF4-9E71-4A61-92A1-1E306EEA2CAC}" srcOrd="1" destOrd="0" presId="urn:microsoft.com/office/officeart/2008/layout/HorizontalMultiLevelHierarchy#1"/>
    <dgm:cxn modelId="{2D88E632-AC21-4E8C-99CB-DCCFF72FC02F}" type="presParOf" srcId="{D5B143A1-AC0D-4203-89FE-E8AF6931CD8B}" destId="{68FAEA94-724E-405F-BED3-E6180B456E3B}" srcOrd="2" destOrd="0" presId="urn:microsoft.com/office/officeart/2008/layout/HorizontalMultiLevelHierarchy#1"/>
    <dgm:cxn modelId="{DADCBC33-549E-49DE-B5B4-DA2F7809AA3A}" type="presParOf" srcId="{68FAEA94-724E-405F-BED3-E6180B456E3B}" destId="{D06C38C8-7132-4444-9D70-02C76E9F2D6A}" srcOrd="0" destOrd="0" presId="urn:microsoft.com/office/officeart/2008/layout/HorizontalMultiLevelHierarchy#1"/>
    <dgm:cxn modelId="{E645F79F-B2BC-49C7-A35F-FEA5D97DD86B}" type="presParOf" srcId="{D5B143A1-AC0D-4203-89FE-E8AF6931CD8B}" destId="{7EBAC780-AD7C-4860-A25B-7A877A6A4707}" srcOrd="3" destOrd="0" presId="urn:microsoft.com/office/officeart/2008/layout/HorizontalMultiLevelHierarchy#1"/>
    <dgm:cxn modelId="{9309DBCD-D3C5-4B6F-9F87-3EE2E4DC077F}" type="presParOf" srcId="{7EBAC780-AD7C-4860-A25B-7A877A6A4707}" destId="{8144DF84-731F-4DB8-AF26-4CE385093305}" srcOrd="0" destOrd="0" presId="urn:microsoft.com/office/officeart/2008/layout/HorizontalMultiLevelHierarchy#1"/>
    <dgm:cxn modelId="{C78E444B-08B4-4D91-A7F5-E3C4C732967D}" type="presParOf" srcId="{7EBAC780-AD7C-4860-A25B-7A877A6A4707}" destId="{4A48814B-31F5-4EF8-B43D-38E4C799ECA7}" srcOrd="1" destOrd="0" presId="urn:microsoft.com/office/officeart/2008/layout/HorizontalMultiLevelHierarchy#1"/>
    <dgm:cxn modelId="{76899D90-D2CB-4F5A-88AE-587980665E12}" type="presParOf" srcId="{4A48814B-31F5-4EF8-B43D-38E4C799ECA7}" destId="{3B6EEF1F-9CB4-4EAA-9DDA-762CA553E4CA}" srcOrd="0" destOrd="0" presId="urn:microsoft.com/office/officeart/2008/layout/HorizontalMultiLevelHierarchy#1"/>
    <dgm:cxn modelId="{56A914C2-B0AB-4004-B95D-F9CF9AF037A2}" type="presParOf" srcId="{3B6EEF1F-9CB4-4EAA-9DDA-762CA553E4CA}" destId="{1972790C-177B-40FB-866B-618F6329D8B5}" srcOrd="0" destOrd="0" presId="urn:microsoft.com/office/officeart/2008/layout/HorizontalMultiLevelHierarchy#1"/>
    <dgm:cxn modelId="{A825D4A6-91AA-419D-97D0-E601B50D0B67}" type="presParOf" srcId="{4A48814B-31F5-4EF8-B43D-38E4C799ECA7}" destId="{85309E04-C900-427E-86CE-705E6BC9D153}" srcOrd="1" destOrd="0" presId="urn:microsoft.com/office/officeart/2008/layout/HorizontalMultiLevelHierarchy#1"/>
    <dgm:cxn modelId="{3C9B76F8-AD5F-46B6-A2D1-5BF6ED60645D}" type="presParOf" srcId="{85309E04-C900-427E-86CE-705E6BC9D153}" destId="{17DDB515-C345-4457-969D-C4C46D3F634E}" srcOrd="0" destOrd="0" presId="urn:microsoft.com/office/officeart/2008/layout/HorizontalMultiLevelHierarchy#1"/>
    <dgm:cxn modelId="{75AC2F91-7C8F-4BA4-A9C7-EB3F98E9632C}" type="presParOf" srcId="{85309E04-C900-427E-86CE-705E6BC9D153}" destId="{B7018A30-2594-44F1-8A96-DD04528B2A05}" srcOrd="1" destOrd="0" presId="urn:microsoft.com/office/officeart/2008/layout/HorizontalMultiLevelHierarchy#1"/>
    <dgm:cxn modelId="{6DF2C34D-0F63-41F1-A0E2-59178E31B53A}" type="presParOf" srcId="{4A48814B-31F5-4EF8-B43D-38E4C799ECA7}" destId="{6B2347D8-A899-42F0-8212-B6C91D841828}" srcOrd="2" destOrd="0" presId="urn:microsoft.com/office/officeart/2008/layout/HorizontalMultiLevelHierarchy#1"/>
    <dgm:cxn modelId="{3A304955-E353-4114-9977-89D5B3F18B9E}" type="presParOf" srcId="{6B2347D8-A899-42F0-8212-B6C91D841828}" destId="{2D4CE212-F67D-4EB8-B908-76A73D9B9AA2}" srcOrd="0" destOrd="0" presId="urn:microsoft.com/office/officeart/2008/layout/HorizontalMultiLevelHierarchy#1"/>
    <dgm:cxn modelId="{08305A76-0A01-4A91-BC81-9754C00E416F}" type="presParOf" srcId="{4A48814B-31F5-4EF8-B43D-38E4C799ECA7}" destId="{74DBA049-8EAC-4EA3-8AAE-C39BC056E399}" srcOrd="3" destOrd="0" presId="urn:microsoft.com/office/officeart/2008/layout/HorizontalMultiLevelHierarchy#1"/>
    <dgm:cxn modelId="{D674DFC9-DB28-47DD-AFED-BEAE89547F6F}" type="presParOf" srcId="{74DBA049-8EAC-4EA3-8AAE-C39BC056E399}" destId="{E7B618EB-6C11-4581-B650-6D8596E553B6}" srcOrd="0" destOrd="0" presId="urn:microsoft.com/office/officeart/2008/layout/HorizontalMultiLevelHierarchy#1"/>
    <dgm:cxn modelId="{9BD1CD9C-1424-40C7-A002-8EBBC65A13D3}" type="presParOf" srcId="{74DBA049-8EAC-4EA3-8AAE-C39BC056E399}" destId="{47878CDC-9429-406F-BB5F-60AC838B7B8D}" srcOrd="1" destOrd="0" presId="urn:microsoft.com/office/officeart/2008/layout/HorizontalMultiLevelHierarchy#1"/>
    <dgm:cxn modelId="{8D810623-291F-4A22-A0DD-0E261BC505D7}" type="presParOf" srcId="{4A48814B-31F5-4EF8-B43D-38E4C799ECA7}" destId="{66EB245F-5894-4D25-9076-C3691BC04478}" srcOrd="4" destOrd="0" presId="urn:microsoft.com/office/officeart/2008/layout/HorizontalMultiLevelHierarchy#1"/>
    <dgm:cxn modelId="{740EF37D-761C-4D59-AA34-A516F5E795EC}" type="presParOf" srcId="{66EB245F-5894-4D25-9076-C3691BC04478}" destId="{2EF19065-AE32-4172-9A6C-A584C239412B}" srcOrd="0" destOrd="0" presId="urn:microsoft.com/office/officeart/2008/layout/HorizontalMultiLevelHierarchy#1"/>
    <dgm:cxn modelId="{55A8F8D2-505F-41F3-B761-5305F61DAACC}" type="presParOf" srcId="{4A48814B-31F5-4EF8-B43D-38E4C799ECA7}" destId="{8299E3F9-D07B-4F7A-A512-0CD5B02F50C5}" srcOrd="5" destOrd="0" presId="urn:microsoft.com/office/officeart/2008/layout/HorizontalMultiLevelHierarchy#1"/>
    <dgm:cxn modelId="{E56EEACC-A91C-460A-803F-6548A7DF56C5}" type="presParOf" srcId="{8299E3F9-D07B-4F7A-A512-0CD5B02F50C5}" destId="{6E2C44B4-B87C-43D5-B1DF-E811E702AE55}" srcOrd="0" destOrd="0" presId="urn:microsoft.com/office/officeart/2008/layout/HorizontalMultiLevelHierarchy#1"/>
    <dgm:cxn modelId="{8ACDC059-AE07-4DEF-91C4-EA30E3D19469}" type="presParOf" srcId="{8299E3F9-D07B-4F7A-A512-0CD5B02F50C5}" destId="{8A83371F-511B-47DF-82C5-5C6B423CF518}" srcOrd="1" destOrd="0" presId="urn:microsoft.com/office/officeart/2008/layout/HorizontalMultiLevelHierarchy#1"/>
    <dgm:cxn modelId="{9CF452DA-6A31-44F9-B0D0-EFA2F8536649}" type="presParOf" srcId="{D5B143A1-AC0D-4203-89FE-E8AF6931CD8B}" destId="{7863135F-E851-4482-8AA6-CFCEAEA49CDE}" srcOrd="4" destOrd="0" presId="urn:microsoft.com/office/officeart/2008/layout/HorizontalMultiLevelHierarchy#1"/>
    <dgm:cxn modelId="{68C38115-B5A0-4AC2-BBDE-48F688DD76F2}" type="presParOf" srcId="{7863135F-E851-4482-8AA6-CFCEAEA49CDE}" destId="{47233369-FC0D-4680-AAF3-92DD8392F1BD}" srcOrd="0" destOrd="0" presId="urn:microsoft.com/office/officeart/2008/layout/HorizontalMultiLevelHierarchy#1"/>
    <dgm:cxn modelId="{0B2CDCD9-9B61-4420-840C-92529597DB4B}" type="presParOf" srcId="{D5B143A1-AC0D-4203-89FE-E8AF6931CD8B}" destId="{CFB3C3B0-3AE8-4DF9-B1E0-F96ACF4EA1D4}" srcOrd="5" destOrd="0" presId="urn:microsoft.com/office/officeart/2008/layout/HorizontalMultiLevelHierarchy#1"/>
    <dgm:cxn modelId="{2305A2C7-5360-4750-B8DE-714536A3161C}" type="presParOf" srcId="{CFB3C3B0-3AE8-4DF9-B1E0-F96ACF4EA1D4}" destId="{03302A3C-9139-41A8-87DB-BC9E2835DBA3}" srcOrd="0" destOrd="0" presId="urn:microsoft.com/office/officeart/2008/layout/HorizontalMultiLevelHierarchy#1"/>
    <dgm:cxn modelId="{CDF44285-F7A5-4504-8DD6-FF020EA4F747}" type="presParOf" srcId="{CFB3C3B0-3AE8-4DF9-B1E0-F96ACF4EA1D4}" destId="{5E4A0254-5226-45C6-A4CB-62FBB218E3A7}" srcOrd="1" destOrd="0" presId="urn:microsoft.com/office/officeart/2008/layout/HorizontalMultiLevelHierarchy#1"/>
    <dgm:cxn modelId="{9C86085D-854B-41EC-85FD-30E002630B7A}" type="presParOf" srcId="{5E4A0254-5226-45C6-A4CB-62FBB218E3A7}" destId="{127CDFF8-FAB0-4137-A73C-DC69D5819984}" srcOrd="0" destOrd="0" presId="urn:microsoft.com/office/officeart/2008/layout/HorizontalMultiLevelHierarchy#1"/>
    <dgm:cxn modelId="{ADEFEB29-CE6F-4E7F-BEE7-E46DC22AEE27}" type="presParOf" srcId="{127CDFF8-FAB0-4137-A73C-DC69D5819984}" destId="{4EECCB71-144D-4128-B1CD-2F07A3391AC9}" srcOrd="0" destOrd="0" presId="urn:microsoft.com/office/officeart/2008/layout/HorizontalMultiLevelHierarchy#1"/>
    <dgm:cxn modelId="{72B3A3FD-0566-49DF-A202-79E7503C45AC}" type="presParOf" srcId="{5E4A0254-5226-45C6-A4CB-62FBB218E3A7}" destId="{4BB02D6B-70E5-4F3E-9FBD-895BCD8494FC}" srcOrd="1" destOrd="0" presId="urn:microsoft.com/office/officeart/2008/layout/HorizontalMultiLevelHierarchy#1"/>
    <dgm:cxn modelId="{6F2280B5-5C87-49D9-9E7F-3186D5F2B84E}" type="presParOf" srcId="{4BB02D6B-70E5-4F3E-9FBD-895BCD8494FC}" destId="{91889F55-6674-4596-B324-072443F7C7BF}" srcOrd="0" destOrd="0" presId="urn:microsoft.com/office/officeart/2008/layout/HorizontalMultiLevelHierarchy#1"/>
    <dgm:cxn modelId="{C92A5FB9-A3E1-4A5C-9A22-9C7EE0925D1A}" type="presParOf" srcId="{4BB02D6B-70E5-4F3E-9FBD-895BCD8494FC}" destId="{B3062DAA-1F8E-4476-9BA8-431433837574}" srcOrd="1" destOrd="0" presId="urn:microsoft.com/office/officeart/2008/layout/HorizontalMultiLevelHierarchy#1"/>
    <dgm:cxn modelId="{8BA7D9C4-A5D5-4295-AAD1-306061DEC03D}" type="presParOf" srcId="{5E4A0254-5226-45C6-A4CB-62FBB218E3A7}" destId="{8F452E1D-9972-4891-94C0-07AD5527E2E2}" srcOrd="2" destOrd="0" presId="urn:microsoft.com/office/officeart/2008/layout/HorizontalMultiLevelHierarchy#1"/>
    <dgm:cxn modelId="{0D7553EF-E95C-4D50-B906-A29D34B9A98B}" type="presParOf" srcId="{8F452E1D-9972-4891-94C0-07AD5527E2E2}" destId="{13F26717-6597-4CBD-A22D-7B7AD9A83A2E}" srcOrd="0" destOrd="0" presId="urn:microsoft.com/office/officeart/2008/layout/HorizontalMultiLevelHierarchy#1"/>
    <dgm:cxn modelId="{989D310C-A346-4314-943E-3D3B54FA6A42}" type="presParOf" srcId="{5E4A0254-5226-45C6-A4CB-62FBB218E3A7}" destId="{5E9E422E-5F00-48A1-8336-D599221D8AD7}" srcOrd="3" destOrd="0" presId="urn:microsoft.com/office/officeart/2008/layout/HorizontalMultiLevelHierarchy#1"/>
    <dgm:cxn modelId="{40E8A9E8-30EB-4E70-827C-94FA97DFCB58}" type="presParOf" srcId="{5E9E422E-5F00-48A1-8336-D599221D8AD7}" destId="{AE521DCA-B924-417E-BCE8-A8ACEACC8DEF}" srcOrd="0" destOrd="0" presId="urn:microsoft.com/office/officeart/2008/layout/HorizontalMultiLevelHierarchy#1"/>
    <dgm:cxn modelId="{0286B42D-BB3B-4992-BAC4-619746D4FA86}" type="presParOf" srcId="{5E9E422E-5F00-48A1-8336-D599221D8AD7}" destId="{23D987E3-0663-4AF4-9EA8-60657C88F777}" srcOrd="1" destOrd="0" presId="urn:microsoft.com/office/officeart/2008/layout/HorizontalMultiLevelHierarchy#1"/>
    <dgm:cxn modelId="{0B8D78FF-20C3-4F85-AF63-4BE503C42474}" type="presParOf" srcId="{5E4A0254-5226-45C6-A4CB-62FBB218E3A7}" destId="{E59014E3-C4C1-4C70-8BAA-B86E5B794BFF}" srcOrd="4" destOrd="0" presId="urn:microsoft.com/office/officeart/2008/layout/HorizontalMultiLevelHierarchy#1"/>
    <dgm:cxn modelId="{B42698D2-7567-4B32-9295-988A802E80E7}" type="presParOf" srcId="{E59014E3-C4C1-4C70-8BAA-B86E5B794BFF}" destId="{85C33E73-10A4-46B1-B954-DCFADB88F160}" srcOrd="0" destOrd="0" presId="urn:microsoft.com/office/officeart/2008/layout/HorizontalMultiLevelHierarchy#1"/>
    <dgm:cxn modelId="{025308A6-42AE-462F-BCE0-BA47894E4EF7}" type="presParOf" srcId="{5E4A0254-5226-45C6-A4CB-62FBB218E3A7}" destId="{9A9E12E4-D7DF-4635-BD65-51AE9A5490BC}" srcOrd="5" destOrd="0" presId="urn:microsoft.com/office/officeart/2008/layout/HorizontalMultiLevelHierarchy#1"/>
    <dgm:cxn modelId="{8A7F6F5D-4176-422C-B701-EFB9E177AE26}" type="presParOf" srcId="{9A9E12E4-D7DF-4635-BD65-51AE9A5490BC}" destId="{1413795C-7147-4201-A87A-3DFA3F6A513F}" srcOrd="0" destOrd="0" presId="urn:microsoft.com/office/officeart/2008/layout/HorizontalMultiLevelHierarchy#1"/>
    <dgm:cxn modelId="{21834587-7563-42B7-AECA-4E9F99B65215}" type="presParOf" srcId="{9A9E12E4-D7DF-4635-BD65-51AE9A5490BC}" destId="{6F3FCB37-242E-4775-B516-0F1D7B1855DC}" srcOrd="1" destOrd="0" presId="urn:microsoft.com/office/officeart/2008/layout/HorizontalMultiLevelHierarchy#1"/>
    <dgm:cxn modelId="{508974D2-810F-41D0-8713-D378AB33DAA5}" type="presParOf" srcId="{D5B143A1-AC0D-4203-89FE-E8AF6931CD8B}" destId="{8BFAE095-9ED8-47CD-A026-26AF1A09DD8D}" srcOrd="6" destOrd="0" presId="urn:microsoft.com/office/officeart/2008/layout/HorizontalMultiLevelHierarchy#1"/>
    <dgm:cxn modelId="{28FFDAC7-960F-45BA-856E-30DCD56ED699}" type="presParOf" srcId="{8BFAE095-9ED8-47CD-A026-26AF1A09DD8D}" destId="{65F96ACA-AE40-40F7-9F3C-8D59329E8278}" srcOrd="0" destOrd="0" presId="urn:microsoft.com/office/officeart/2008/layout/HorizontalMultiLevelHierarchy#1"/>
    <dgm:cxn modelId="{AAADB354-DA93-4A2E-9EFD-E61D21C6B014}" type="presParOf" srcId="{D5B143A1-AC0D-4203-89FE-E8AF6931CD8B}" destId="{6E4C41EB-EE97-4178-9677-C288635BF0B8}" srcOrd="7" destOrd="0" presId="urn:microsoft.com/office/officeart/2008/layout/HorizontalMultiLevelHierarchy#1"/>
    <dgm:cxn modelId="{0D89745E-F04C-47F8-803A-D910CF9CF6B5}" type="presParOf" srcId="{6E4C41EB-EE97-4178-9677-C288635BF0B8}" destId="{F3E60770-B9BB-4F16-8E18-9C7362334E5C}" srcOrd="0" destOrd="0" presId="urn:microsoft.com/office/officeart/2008/layout/HorizontalMultiLevelHierarchy#1"/>
    <dgm:cxn modelId="{49D5639D-1903-4B10-90EA-37412DC2F967}" type="presParOf" srcId="{6E4C41EB-EE97-4178-9677-C288635BF0B8}" destId="{79E903A6-9C10-4DED-AD23-9ED73988FE3D}" srcOrd="1" destOrd="0" presId="urn:microsoft.com/office/officeart/2008/layout/HorizontalMultiLevelHierarchy#1"/>
    <dgm:cxn modelId="{EA411151-9F83-4C2F-ABEF-53D66697A137}" type="presParOf" srcId="{79E903A6-9C10-4DED-AD23-9ED73988FE3D}" destId="{9F910FC5-FC57-40F9-8F1D-A76FFD381764}" srcOrd="0" destOrd="0" presId="urn:microsoft.com/office/officeart/2008/layout/HorizontalMultiLevelHierarchy#1"/>
    <dgm:cxn modelId="{6AFC71C1-274D-4E7D-B4C0-35DCE95C85A3}" type="presParOf" srcId="{9F910FC5-FC57-40F9-8F1D-A76FFD381764}" destId="{9AFE49C9-3093-4499-B7C1-211FD8C27D68}" srcOrd="0" destOrd="0" presId="urn:microsoft.com/office/officeart/2008/layout/HorizontalMultiLevelHierarchy#1"/>
    <dgm:cxn modelId="{02E18576-0913-4028-BD57-2274945A0AAE}" type="presParOf" srcId="{79E903A6-9C10-4DED-AD23-9ED73988FE3D}" destId="{7C56313C-78A4-4DEB-9462-0F68FF09EE79}" srcOrd="1" destOrd="0" presId="urn:microsoft.com/office/officeart/2008/layout/HorizontalMultiLevelHierarchy#1"/>
    <dgm:cxn modelId="{2A17EC80-85AA-45EA-9970-4CEFC34705F0}" type="presParOf" srcId="{7C56313C-78A4-4DEB-9462-0F68FF09EE79}" destId="{BE55B13D-F38A-416F-9408-B6B7ACE418C0}" srcOrd="0" destOrd="0" presId="urn:microsoft.com/office/officeart/2008/layout/HorizontalMultiLevelHierarchy#1"/>
    <dgm:cxn modelId="{B9F12973-9BCE-4618-AA11-12995904BC8C}" type="presParOf" srcId="{7C56313C-78A4-4DEB-9462-0F68FF09EE79}" destId="{B157E41A-6541-4CD2-9D6D-4DD4AEBD5A7D}" srcOrd="1" destOrd="0" presId="urn:microsoft.com/office/officeart/2008/layout/HorizontalMultiLevelHierarchy#1"/>
    <dgm:cxn modelId="{EA6FBE4C-1BE8-45CD-AF54-5ACC56C8967D}" type="presParOf" srcId="{79E903A6-9C10-4DED-AD23-9ED73988FE3D}" destId="{A5708428-D8C8-4A2E-A7C8-133C6C6007A8}" srcOrd="2" destOrd="0" presId="urn:microsoft.com/office/officeart/2008/layout/HorizontalMultiLevelHierarchy#1"/>
    <dgm:cxn modelId="{BB1BB5F4-1DE5-4DED-9107-2065ECFE0697}" type="presParOf" srcId="{A5708428-D8C8-4A2E-A7C8-133C6C6007A8}" destId="{91EA1741-611F-462E-A180-71F28B71F43D}" srcOrd="0" destOrd="0" presId="urn:microsoft.com/office/officeart/2008/layout/HorizontalMultiLevelHierarchy#1"/>
    <dgm:cxn modelId="{CCC1E236-C79C-4CB3-9F72-ADB324768354}" type="presParOf" srcId="{79E903A6-9C10-4DED-AD23-9ED73988FE3D}" destId="{E7187AD6-43F6-4022-849D-B08ADA948262}" srcOrd="3" destOrd="0" presId="urn:microsoft.com/office/officeart/2008/layout/HorizontalMultiLevelHierarchy#1"/>
    <dgm:cxn modelId="{DA3DBA73-EFC7-4DC3-81AF-AAA6C5168CD2}" type="presParOf" srcId="{E7187AD6-43F6-4022-849D-B08ADA948262}" destId="{68CBDA9C-6C3E-43CD-95FC-0CAAC34256B6}" srcOrd="0" destOrd="0" presId="urn:microsoft.com/office/officeart/2008/layout/HorizontalMultiLevelHierarchy#1"/>
    <dgm:cxn modelId="{5A0772D4-5566-458A-B87F-39C625FF98C6}" type="presParOf" srcId="{E7187AD6-43F6-4022-849D-B08ADA948262}" destId="{D47BA2FF-9FA2-47B7-8A02-9824BE9DBDCC}" srcOrd="1" destOrd="0" presId="urn:microsoft.com/office/officeart/2008/layout/HorizontalMultiLevelHierarchy#1"/>
    <dgm:cxn modelId="{4910EAEC-FBCF-459E-BFE2-1BD5A015567C}" type="presParOf" srcId="{79E903A6-9C10-4DED-AD23-9ED73988FE3D}" destId="{BD339E50-2344-4002-BCFE-565A309FB45A}" srcOrd="4" destOrd="0" presId="urn:microsoft.com/office/officeart/2008/layout/HorizontalMultiLevelHierarchy#1"/>
    <dgm:cxn modelId="{3E765CCE-9C2E-4E8D-8160-E2FFD4954586}" type="presParOf" srcId="{BD339E50-2344-4002-BCFE-565A309FB45A}" destId="{1114EF69-F1E7-408B-B9B9-89423AC431CC}" srcOrd="0" destOrd="0" presId="urn:microsoft.com/office/officeart/2008/layout/HorizontalMultiLevelHierarchy#1"/>
    <dgm:cxn modelId="{F6BC7BD8-647D-4C6C-8211-D18D3C263A73}" type="presParOf" srcId="{79E903A6-9C10-4DED-AD23-9ED73988FE3D}" destId="{E3A5A9A6-B7DA-4317-98AE-941DD2258556}" srcOrd="5" destOrd="0" presId="urn:microsoft.com/office/officeart/2008/layout/HorizontalMultiLevelHierarchy#1"/>
    <dgm:cxn modelId="{38ACD3F8-49BB-4182-8462-F9DA3CCB5134}" type="presParOf" srcId="{E3A5A9A6-B7DA-4317-98AE-941DD2258556}" destId="{AA113BCD-A204-4067-B4B0-57484FC4BC31}" srcOrd="0" destOrd="0" presId="urn:microsoft.com/office/officeart/2008/layout/HorizontalMultiLevelHierarchy#1"/>
    <dgm:cxn modelId="{515B91B0-F648-493D-9C2F-A03DF8F6C0F2}" type="presParOf" srcId="{E3A5A9A6-B7DA-4317-98AE-941DD2258556}" destId="{582C27EE-DF54-4255-8977-C4B9737AEB64}" srcOrd="1" destOrd="0" presId="urn:microsoft.com/office/officeart/2008/layout/HorizontalMultiLevelHierarchy#1"/>
    <dgm:cxn modelId="{B860EC22-2C94-436E-855D-C42E3EA08761}" type="presParOf" srcId="{D5B143A1-AC0D-4203-89FE-E8AF6931CD8B}" destId="{33D560C5-CD2F-4FD6-A0AD-097FE2E7CA2F}" srcOrd="8" destOrd="0" presId="urn:microsoft.com/office/officeart/2008/layout/HorizontalMultiLevelHierarchy#1"/>
    <dgm:cxn modelId="{9C23910D-8FB7-4AD1-86F3-C62B8232BC77}" type="presParOf" srcId="{33D560C5-CD2F-4FD6-A0AD-097FE2E7CA2F}" destId="{94DD5CD4-559E-4C97-9296-6AE39AC5FD95}" srcOrd="0" destOrd="0" presId="urn:microsoft.com/office/officeart/2008/layout/HorizontalMultiLevelHierarchy#1"/>
    <dgm:cxn modelId="{59001091-D14C-4EFE-80F4-C4FC34BC0FDC}" type="presParOf" srcId="{D5B143A1-AC0D-4203-89FE-E8AF6931CD8B}" destId="{BDBB2FAD-375B-4925-9016-A21543FDFB2F}" srcOrd="9" destOrd="0" presId="urn:microsoft.com/office/officeart/2008/layout/HorizontalMultiLevelHierarchy#1"/>
    <dgm:cxn modelId="{9D476E58-1FED-4DFA-97B4-30E5BC06750C}" type="presParOf" srcId="{BDBB2FAD-375B-4925-9016-A21543FDFB2F}" destId="{037EC322-A1B3-4B4F-A1CE-5572C99965A5}" srcOrd="0" destOrd="0" presId="urn:microsoft.com/office/officeart/2008/layout/HorizontalMultiLevelHierarchy#1"/>
    <dgm:cxn modelId="{7A563BDF-5EEB-4B2E-9FB4-1641F2E9D223}" type="presParOf" srcId="{BDBB2FAD-375B-4925-9016-A21543FDFB2F}" destId="{F31632FE-459C-4095-8A0F-7C8814622BDC}" srcOrd="1" destOrd="0" presId="urn:microsoft.com/office/officeart/2008/layout/HorizontalMultiLevelHierarchy#1"/>
    <dgm:cxn modelId="{50AA3271-4D1F-4C42-A8C7-005DB89CDF82}" type="presParOf" srcId="{F31632FE-459C-4095-8A0F-7C8814622BDC}" destId="{398EB58B-EC96-42E9-85B8-8B3B9623FC91}" srcOrd="0" destOrd="0" presId="urn:microsoft.com/office/officeart/2008/layout/HorizontalMultiLevelHierarchy#1"/>
    <dgm:cxn modelId="{695769C9-CC1B-4FA2-8563-4B94977A2228}" type="presParOf" srcId="{398EB58B-EC96-42E9-85B8-8B3B9623FC91}" destId="{F07A87D1-814D-4B54-9912-9F72A6343B51}" srcOrd="0" destOrd="0" presId="urn:microsoft.com/office/officeart/2008/layout/HorizontalMultiLevelHierarchy#1"/>
    <dgm:cxn modelId="{70278232-92DE-4990-BAD5-4BE3599D8DFC}" type="presParOf" srcId="{F31632FE-459C-4095-8A0F-7C8814622BDC}" destId="{4745E5A2-FB5C-4E84-9E1F-B7F758D6EC0C}" srcOrd="1" destOrd="0" presId="urn:microsoft.com/office/officeart/2008/layout/HorizontalMultiLevelHierarchy#1"/>
    <dgm:cxn modelId="{D2937FA0-FA20-4D02-85A4-073DF85FA3F9}" type="presParOf" srcId="{4745E5A2-FB5C-4E84-9E1F-B7F758D6EC0C}" destId="{07336881-A7A9-459A-AB37-2106C661731D}" srcOrd="0" destOrd="0" presId="urn:microsoft.com/office/officeart/2008/layout/HorizontalMultiLevelHierarchy#1"/>
    <dgm:cxn modelId="{70FCD5A4-002C-4E3D-B78B-ACFB5303E64B}" type="presParOf" srcId="{4745E5A2-FB5C-4E84-9E1F-B7F758D6EC0C}" destId="{7D98EF13-3898-44BC-ADCC-17180816ECC0}" srcOrd="1" destOrd="0" presId="urn:microsoft.com/office/officeart/2008/layout/HorizontalMultiLevelHierarchy#1"/>
    <dgm:cxn modelId="{3072E361-C9E1-4DA7-8E0D-5CF16423C474}" type="presParOf" srcId="{F31632FE-459C-4095-8A0F-7C8814622BDC}" destId="{977583C7-4730-4177-873A-84A1523B734B}" srcOrd="2" destOrd="0" presId="urn:microsoft.com/office/officeart/2008/layout/HorizontalMultiLevelHierarchy#1"/>
    <dgm:cxn modelId="{148ADA4A-9633-42D9-A057-B53B770FE650}" type="presParOf" srcId="{977583C7-4730-4177-873A-84A1523B734B}" destId="{3B4621F0-E50F-47D1-8D07-2087F2C013B7}" srcOrd="0" destOrd="0" presId="urn:microsoft.com/office/officeart/2008/layout/HorizontalMultiLevelHierarchy#1"/>
    <dgm:cxn modelId="{C3EE2248-C04E-4EFD-B81A-92E8045BCADB}" type="presParOf" srcId="{F31632FE-459C-4095-8A0F-7C8814622BDC}" destId="{E6622916-5EA8-4AB0-B559-7A67EBEB9626}" srcOrd="3" destOrd="0" presId="urn:microsoft.com/office/officeart/2008/layout/HorizontalMultiLevelHierarchy#1"/>
    <dgm:cxn modelId="{7F063DE5-50D4-4FA9-A90D-AF25204EF741}" type="presParOf" srcId="{E6622916-5EA8-4AB0-B559-7A67EBEB9626}" destId="{B89A7A03-036F-4DC6-A52E-49EC72CF5FE9}" srcOrd="0" destOrd="0" presId="urn:microsoft.com/office/officeart/2008/layout/HorizontalMultiLevelHierarchy#1"/>
    <dgm:cxn modelId="{746AF689-8823-4D3F-833F-F6AB9A744B1B}" type="presParOf" srcId="{E6622916-5EA8-4AB0-B559-7A67EBEB9626}" destId="{D6C206DB-5B29-4DB2-88B5-3047FC6E37AA}" srcOrd="1" destOrd="0" presId="urn:microsoft.com/office/officeart/2008/layout/HorizontalMultiLevelHierarchy#1"/>
    <dgm:cxn modelId="{A58C5E21-91B4-42B0-B6A3-36D16202D837}" type="presParOf" srcId="{F31632FE-459C-4095-8A0F-7C8814622BDC}" destId="{D3DB49A5-25F1-4ECE-8EA6-9E1F9B4F226C}" srcOrd="4" destOrd="0" presId="urn:microsoft.com/office/officeart/2008/layout/HorizontalMultiLevelHierarchy#1"/>
    <dgm:cxn modelId="{A70A9859-B157-4013-9C03-6EB33F37E7EC}" type="presParOf" srcId="{D3DB49A5-25F1-4ECE-8EA6-9E1F9B4F226C}" destId="{F861BA01-A992-4863-BFD6-3046BD5BC06F}" srcOrd="0" destOrd="0" presId="urn:microsoft.com/office/officeart/2008/layout/HorizontalMultiLevelHierarchy#1"/>
    <dgm:cxn modelId="{C17E1D8D-E297-4021-B0BA-0DF1F2BD2074}" type="presParOf" srcId="{F31632FE-459C-4095-8A0F-7C8814622BDC}" destId="{372DC5FD-041D-49F4-B779-24E7F75A2C07}" srcOrd="5" destOrd="0" presId="urn:microsoft.com/office/officeart/2008/layout/HorizontalMultiLevelHierarchy#1"/>
    <dgm:cxn modelId="{40D9AAFE-3763-44C7-97FB-0EBD18D68467}" type="presParOf" srcId="{372DC5FD-041D-49F4-B779-24E7F75A2C07}" destId="{12363724-4FDA-4B58-9DF2-20DED0A29151}" srcOrd="0" destOrd="0" presId="urn:microsoft.com/office/officeart/2008/layout/HorizontalMultiLevelHierarchy#1"/>
    <dgm:cxn modelId="{3A766998-AF5A-4DD6-8AE5-843A8BD1C315}" type="presParOf" srcId="{372DC5FD-041D-49F4-B779-24E7F75A2C07}" destId="{87DE2332-A6FB-45E4-8037-EC8B1D485286}" srcOrd="1" destOrd="0" presId="urn:microsoft.com/office/officeart/2008/layout/HorizontalMultiLevelHierarchy#1"/>
    <dgm:cxn modelId="{0555A0D6-CD3C-4D3E-81CB-D132E2DFB3D9}" type="presParOf" srcId="{D5B143A1-AC0D-4203-89FE-E8AF6931CD8B}" destId="{97368CB4-0EDC-42B4-A52C-7A4529C0C353}" srcOrd="10" destOrd="0" presId="urn:microsoft.com/office/officeart/2008/layout/HorizontalMultiLevelHierarchy#1"/>
    <dgm:cxn modelId="{4156B3B7-25CA-4073-ACD8-8290FB47CC5F}" type="presParOf" srcId="{97368CB4-0EDC-42B4-A52C-7A4529C0C353}" destId="{90F063EB-90C8-452C-AF06-D271FBA95171}" srcOrd="0" destOrd="0" presId="urn:microsoft.com/office/officeart/2008/layout/HorizontalMultiLevelHierarchy#1"/>
    <dgm:cxn modelId="{0DE3B9DA-5627-4149-9224-8A93AB52C543}" type="presParOf" srcId="{D5B143A1-AC0D-4203-89FE-E8AF6931CD8B}" destId="{670BF7D6-BB1E-4842-AD2D-C8E547D787CE}" srcOrd="11" destOrd="0" presId="urn:microsoft.com/office/officeart/2008/layout/HorizontalMultiLevelHierarchy#1"/>
    <dgm:cxn modelId="{237DF7C2-FF11-43F9-8E55-81C475F93026}" type="presParOf" srcId="{670BF7D6-BB1E-4842-AD2D-C8E547D787CE}" destId="{718233E8-4E77-4BE5-B29C-C481F96D260A}" srcOrd="0" destOrd="0" presId="urn:microsoft.com/office/officeart/2008/layout/HorizontalMultiLevelHierarchy#1"/>
    <dgm:cxn modelId="{5C1BFCF8-F4F0-48E4-B653-9D0E157CE5D6}" type="presParOf" srcId="{670BF7D6-BB1E-4842-AD2D-C8E547D787CE}" destId="{8F0140F8-12F8-4B28-9A92-0F759B4FD540}" srcOrd="1" destOrd="0" presId="urn:microsoft.com/office/officeart/2008/layout/HorizontalMultiLevelHierarchy#1"/>
    <dgm:cxn modelId="{660CAE22-930A-4F8D-8EF9-7C3B9EB737CB}" type="presParOf" srcId="{8F0140F8-12F8-4B28-9A92-0F759B4FD540}" destId="{B9AFDA6D-688B-4373-A129-23BCA64E4090}" srcOrd="0" destOrd="0" presId="urn:microsoft.com/office/officeart/2008/layout/HorizontalMultiLevelHierarchy#1"/>
    <dgm:cxn modelId="{C3E6B24F-43AC-4E93-94E7-AA905B6D16F5}" type="presParOf" srcId="{B9AFDA6D-688B-4373-A129-23BCA64E4090}" destId="{2DDACB19-9608-4134-B6A5-9CCD9077D9ED}" srcOrd="0" destOrd="0" presId="urn:microsoft.com/office/officeart/2008/layout/HorizontalMultiLevelHierarchy#1"/>
    <dgm:cxn modelId="{E99736A2-FFDC-4953-B8BD-363C88AAFB8B}" type="presParOf" srcId="{8F0140F8-12F8-4B28-9A92-0F759B4FD540}" destId="{317C4E67-6410-4892-B55C-DC07971C0FCA}" srcOrd="1" destOrd="0" presId="urn:microsoft.com/office/officeart/2008/layout/HorizontalMultiLevelHierarchy#1"/>
    <dgm:cxn modelId="{487FF9CA-92CD-4E9A-8EAA-9DCD1A83B48A}" type="presParOf" srcId="{317C4E67-6410-4892-B55C-DC07971C0FCA}" destId="{7AAFABA9-8C5F-4B03-BEAD-1EB9F4AB51DB}" srcOrd="0" destOrd="0" presId="urn:microsoft.com/office/officeart/2008/layout/HorizontalMultiLevelHierarchy#1"/>
    <dgm:cxn modelId="{8268A4FB-9C81-4C4C-A1CF-51D1104C8DE3}" type="presParOf" srcId="{317C4E67-6410-4892-B55C-DC07971C0FCA}" destId="{1A112FEC-9B30-4B1D-9D77-DAF64A079DC9}" srcOrd="1" destOrd="0" presId="urn:microsoft.com/office/officeart/2008/layout/HorizontalMultiLevelHierarchy#1"/>
    <dgm:cxn modelId="{08CDAE65-4105-4EC2-B947-9F463A2A7C20}" type="presParOf" srcId="{8F0140F8-12F8-4B28-9A92-0F759B4FD540}" destId="{567B9313-A23B-4AC1-B954-1BA197B55003}" srcOrd="2" destOrd="0" presId="urn:microsoft.com/office/officeart/2008/layout/HorizontalMultiLevelHierarchy#1"/>
    <dgm:cxn modelId="{29B68D2E-7AC4-4B2F-ADC3-4D882BCB1708}" type="presParOf" srcId="{567B9313-A23B-4AC1-B954-1BA197B55003}" destId="{B4463BA1-9CDA-43BC-A53F-B2DC06A80535}" srcOrd="0" destOrd="0" presId="urn:microsoft.com/office/officeart/2008/layout/HorizontalMultiLevelHierarchy#1"/>
    <dgm:cxn modelId="{3C0C170D-2EEA-4D2E-91DC-EF20BCBF4FC1}" type="presParOf" srcId="{8F0140F8-12F8-4B28-9A92-0F759B4FD540}" destId="{206356EF-DD57-48B4-9C5E-6C6A2667717D}" srcOrd="3" destOrd="0" presId="urn:microsoft.com/office/officeart/2008/layout/HorizontalMultiLevelHierarchy#1"/>
    <dgm:cxn modelId="{78540BEA-06AE-42A6-83F2-CE7379A2BB49}" type="presParOf" srcId="{206356EF-DD57-48B4-9C5E-6C6A2667717D}" destId="{39EE4CA3-C7A0-4C72-B2D3-B3DE339BAD8B}" srcOrd="0" destOrd="0" presId="urn:microsoft.com/office/officeart/2008/layout/HorizontalMultiLevelHierarchy#1"/>
    <dgm:cxn modelId="{7E83B15D-8B0D-4C2A-A3B0-C57361633624}" type="presParOf" srcId="{206356EF-DD57-48B4-9C5E-6C6A2667717D}" destId="{0EB151E3-841E-481F-AB0D-A8DCE27D0097}" srcOrd="1" destOrd="0" presId="urn:microsoft.com/office/officeart/2008/layout/HorizontalMultiLevel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B9313-A23B-4AC1-B954-1BA197B55003}">
      <dsp:nvSpPr>
        <dsp:cNvPr id="0" name=""/>
        <dsp:cNvSpPr/>
      </dsp:nvSpPr>
      <dsp:spPr>
        <a:xfrm>
          <a:off x="4362633" y="4931951"/>
          <a:ext cx="173097" cy="164917"/>
        </a:xfrm>
        <a:custGeom>
          <a:avLst/>
          <a:gdLst/>
          <a:ahLst/>
          <a:cxnLst/>
          <a:rect l="0" t="0" r="0" b="0"/>
          <a:pathLst>
            <a:path>
              <a:moveTo>
                <a:pt x="0" y="0"/>
              </a:moveTo>
              <a:lnTo>
                <a:pt x="86548" y="0"/>
              </a:lnTo>
              <a:lnTo>
                <a:pt x="86548" y="164917"/>
              </a:lnTo>
              <a:lnTo>
                <a:pt x="173097" y="164917"/>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rgbClr val="003778"/>
            </a:solidFill>
          </a:endParaRPr>
        </a:p>
      </dsp:txBody>
      <dsp:txXfrm>
        <a:off x="4443205" y="5008432"/>
        <a:ext cx="11954" cy="11954"/>
      </dsp:txXfrm>
    </dsp:sp>
    <dsp:sp modelId="{B9AFDA6D-688B-4373-A129-23BCA64E4090}">
      <dsp:nvSpPr>
        <dsp:cNvPr id="0" name=""/>
        <dsp:cNvSpPr/>
      </dsp:nvSpPr>
      <dsp:spPr>
        <a:xfrm>
          <a:off x="4362633" y="4768765"/>
          <a:ext cx="173097" cy="163185"/>
        </a:xfrm>
        <a:custGeom>
          <a:avLst/>
          <a:gdLst/>
          <a:ahLst/>
          <a:cxnLst/>
          <a:rect l="0" t="0" r="0" b="0"/>
          <a:pathLst>
            <a:path>
              <a:moveTo>
                <a:pt x="0" y="163185"/>
              </a:moveTo>
              <a:lnTo>
                <a:pt x="86548" y="163185"/>
              </a:lnTo>
              <a:lnTo>
                <a:pt x="86548" y="0"/>
              </a:lnTo>
              <a:lnTo>
                <a:pt x="173097" y="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rgbClr val="003778"/>
            </a:solidFill>
            <a:latin typeface="+mn-ea"/>
            <a:ea typeface="+mn-ea"/>
          </a:endParaRPr>
        </a:p>
      </dsp:txBody>
      <dsp:txXfrm>
        <a:off x="4443234" y="4844411"/>
        <a:ext cx="11894" cy="11894"/>
      </dsp:txXfrm>
    </dsp:sp>
    <dsp:sp modelId="{97368CB4-0EDC-42B4-A52C-7A4529C0C353}">
      <dsp:nvSpPr>
        <dsp:cNvPr id="0" name=""/>
        <dsp:cNvSpPr/>
      </dsp:nvSpPr>
      <dsp:spPr>
        <a:xfrm>
          <a:off x="3324048" y="2673670"/>
          <a:ext cx="173097" cy="2258281"/>
        </a:xfrm>
        <a:custGeom>
          <a:avLst/>
          <a:gdLst/>
          <a:ahLst/>
          <a:cxnLst/>
          <a:rect l="0" t="0" r="0" b="0"/>
          <a:pathLst>
            <a:path>
              <a:moveTo>
                <a:pt x="0" y="0"/>
              </a:moveTo>
              <a:lnTo>
                <a:pt x="86548" y="0"/>
              </a:lnTo>
              <a:lnTo>
                <a:pt x="86548" y="2258281"/>
              </a:lnTo>
              <a:lnTo>
                <a:pt x="173097" y="2258281"/>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rgbClr val="003778"/>
            </a:solidFill>
            <a:latin typeface="+mn-ea"/>
            <a:ea typeface="+mn-ea"/>
          </a:endParaRPr>
        </a:p>
      </dsp:txBody>
      <dsp:txXfrm>
        <a:off x="3353975" y="3746187"/>
        <a:ext cx="113245" cy="113245"/>
      </dsp:txXfrm>
    </dsp:sp>
    <dsp:sp modelId="{D3DB49A5-25F1-4ECE-8EA6-9E1F9B4F226C}">
      <dsp:nvSpPr>
        <dsp:cNvPr id="0" name=""/>
        <dsp:cNvSpPr/>
      </dsp:nvSpPr>
      <dsp:spPr>
        <a:xfrm>
          <a:off x="4362633" y="4109095"/>
          <a:ext cx="173097" cy="329835"/>
        </a:xfrm>
        <a:custGeom>
          <a:avLst/>
          <a:gdLst/>
          <a:ahLst/>
          <a:cxnLst/>
          <a:rect l="0" t="0" r="0" b="0"/>
          <a:pathLst>
            <a:path>
              <a:moveTo>
                <a:pt x="0" y="0"/>
              </a:moveTo>
              <a:lnTo>
                <a:pt x="86548" y="0"/>
              </a:lnTo>
              <a:lnTo>
                <a:pt x="86548" y="329835"/>
              </a:lnTo>
              <a:lnTo>
                <a:pt x="173097" y="329835"/>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rgbClr val="003778"/>
            </a:solidFill>
            <a:latin typeface="+mn-ea"/>
            <a:ea typeface="+mn-ea"/>
          </a:endParaRPr>
        </a:p>
      </dsp:txBody>
      <dsp:txXfrm>
        <a:off x="4439869" y="4264700"/>
        <a:ext cx="18624" cy="18624"/>
      </dsp:txXfrm>
    </dsp:sp>
    <dsp:sp modelId="{977583C7-4730-4177-873A-84A1523B734B}">
      <dsp:nvSpPr>
        <dsp:cNvPr id="0" name=""/>
        <dsp:cNvSpPr/>
      </dsp:nvSpPr>
      <dsp:spPr>
        <a:xfrm>
          <a:off x="4362633" y="4063375"/>
          <a:ext cx="173097" cy="91440"/>
        </a:xfrm>
        <a:custGeom>
          <a:avLst/>
          <a:gdLst/>
          <a:ahLst/>
          <a:cxnLst/>
          <a:rect l="0" t="0" r="0" b="0"/>
          <a:pathLst>
            <a:path>
              <a:moveTo>
                <a:pt x="0" y="45720"/>
              </a:moveTo>
              <a:lnTo>
                <a:pt x="173097" y="4572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rgbClr val="003778"/>
            </a:solidFill>
            <a:latin typeface="+mn-ea"/>
            <a:ea typeface="+mn-ea"/>
          </a:endParaRPr>
        </a:p>
      </dsp:txBody>
      <dsp:txXfrm>
        <a:off x="4444854" y="4104768"/>
        <a:ext cx="8654" cy="8654"/>
      </dsp:txXfrm>
    </dsp:sp>
    <dsp:sp modelId="{398EB58B-EC96-42E9-85B8-8B3B9623FC91}">
      <dsp:nvSpPr>
        <dsp:cNvPr id="0" name=""/>
        <dsp:cNvSpPr/>
      </dsp:nvSpPr>
      <dsp:spPr>
        <a:xfrm>
          <a:off x="4362633" y="3779260"/>
          <a:ext cx="173097" cy="329835"/>
        </a:xfrm>
        <a:custGeom>
          <a:avLst/>
          <a:gdLst/>
          <a:ahLst/>
          <a:cxnLst/>
          <a:rect l="0" t="0" r="0" b="0"/>
          <a:pathLst>
            <a:path>
              <a:moveTo>
                <a:pt x="0" y="329835"/>
              </a:moveTo>
              <a:lnTo>
                <a:pt x="86548" y="329835"/>
              </a:lnTo>
              <a:lnTo>
                <a:pt x="86548" y="0"/>
              </a:lnTo>
              <a:lnTo>
                <a:pt x="173097" y="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rgbClr val="003778"/>
            </a:solidFill>
            <a:latin typeface="+mn-ea"/>
            <a:ea typeface="+mn-ea"/>
          </a:endParaRPr>
        </a:p>
      </dsp:txBody>
      <dsp:txXfrm>
        <a:off x="4439869" y="3934865"/>
        <a:ext cx="18624" cy="18624"/>
      </dsp:txXfrm>
    </dsp:sp>
    <dsp:sp modelId="{33D560C5-CD2F-4FD6-A0AD-097FE2E7CA2F}">
      <dsp:nvSpPr>
        <dsp:cNvPr id="0" name=""/>
        <dsp:cNvSpPr/>
      </dsp:nvSpPr>
      <dsp:spPr>
        <a:xfrm>
          <a:off x="3324048" y="2673670"/>
          <a:ext cx="173097" cy="1435425"/>
        </a:xfrm>
        <a:custGeom>
          <a:avLst/>
          <a:gdLst/>
          <a:ahLst/>
          <a:cxnLst/>
          <a:rect l="0" t="0" r="0" b="0"/>
          <a:pathLst>
            <a:path>
              <a:moveTo>
                <a:pt x="0" y="0"/>
              </a:moveTo>
              <a:lnTo>
                <a:pt x="86548" y="0"/>
              </a:lnTo>
              <a:lnTo>
                <a:pt x="86548" y="1435425"/>
              </a:lnTo>
              <a:lnTo>
                <a:pt x="173097" y="1435425"/>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rgbClr val="003778"/>
            </a:solidFill>
            <a:latin typeface="+mn-ea"/>
            <a:ea typeface="+mn-ea"/>
          </a:endParaRPr>
        </a:p>
      </dsp:txBody>
      <dsp:txXfrm>
        <a:off x="3374452" y="3355237"/>
        <a:ext cx="72291" cy="72291"/>
      </dsp:txXfrm>
    </dsp:sp>
    <dsp:sp modelId="{BD339E50-2344-4002-BCFE-565A309FB45A}">
      <dsp:nvSpPr>
        <dsp:cNvPr id="0" name=""/>
        <dsp:cNvSpPr/>
      </dsp:nvSpPr>
      <dsp:spPr>
        <a:xfrm>
          <a:off x="4362633" y="3113212"/>
          <a:ext cx="173106" cy="300455"/>
        </a:xfrm>
        <a:custGeom>
          <a:avLst/>
          <a:gdLst/>
          <a:ahLst/>
          <a:cxnLst/>
          <a:rect l="0" t="0" r="0" b="0"/>
          <a:pathLst>
            <a:path>
              <a:moveTo>
                <a:pt x="0" y="0"/>
              </a:moveTo>
              <a:lnTo>
                <a:pt x="86553" y="0"/>
              </a:lnTo>
              <a:lnTo>
                <a:pt x="86553" y="300455"/>
              </a:lnTo>
              <a:lnTo>
                <a:pt x="173106" y="300455"/>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440517" y="3254771"/>
        <a:ext cx="17337" cy="17337"/>
      </dsp:txXfrm>
    </dsp:sp>
    <dsp:sp modelId="{A5708428-D8C8-4A2E-A7C8-133C6C6007A8}">
      <dsp:nvSpPr>
        <dsp:cNvPr id="0" name=""/>
        <dsp:cNvSpPr/>
      </dsp:nvSpPr>
      <dsp:spPr>
        <a:xfrm>
          <a:off x="4362633" y="3061115"/>
          <a:ext cx="173097" cy="91440"/>
        </a:xfrm>
        <a:custGeom>
          <a:avLst/>
          <a:gdLst/>
          <a:ahLst/>
          <a:cxnLst/>
          <a:rect l="0" t="0" r="0" b="0"/>
          <a:pathLst>
            <a:path>
              <a:moveTo>
                <a:pt x="0" y="52097"/>
              </a:moveTo>
              <a:lnTo>
                <a:pt x="86548" y="52097"/>
              </a:lnTo>
              <a:lnTo>
                <a:pt x="86548" y="45720"/>
              </a:lnTo>
              <a:lnTo>
                <a:pt x="173097" y="4572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rgbClr val="003778"/>
            </a:solidFill>
            <a:latin typeface="+mn-ea"/>
            <a:ea typeface="+mn-ea"/>
          </a:endParaRPr>
        </a:p>
      </dsp:txBody>
      <dsp:txXfrm>
        <a:off x="4444851" y="3102504"/>
        <a:ext cx="8660" cy="8660"/>
      </dsp:txXfrm>
    </dsp:sp>
    <dsp:sp modelId="{9F910FC5-FC57-40F9-8F1D-A76FFD381764}">
      <dsp:nvSpPr>
        <dsp:cNvPr id="0" name=""/>
        <dsp:cNvSpPr/>
      </dsp:nvSpPr>
      <dsp:spPr>
        <a:xfrm>
          <a:off x="4362633" y="2777000"/>
          <a:ext cx="173097" cy="336212"/>
        </a:xfrm>
        <a:custGeom>
          <a:avLst/>
          <a:gdLst/>
          <a:ahLst/>
          <a:cxnLst/>
          <a:rect l="0" t="0" r="0" b="0"/>
          <a:pathLst>
            <a:path>
              <a:moveTo>
                <a:pt x="0" y="336212"/>
              </a:moveTo>
              <a:lnTo>
                <a:pt x="86548" y="336212"/>
              </a:lnTo>
              <a:lnTo>
                <a:pt x="86548" y="0"/>
              </a:lnTo>
              <a:lnTo>
                <a:pt x="173097" y="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rgbClr val="003778"/>
            </a:solidFill>
            <a:latin typeface="+mn-ea"/>
            <a:ea typeface="+mn-ea"/>
          </a:endParaRPr>
        </a:p>
      </dsp:txBody>
      <dsp:txXfrm>
        <a:off x="4439728" y="2935652"/>
        <a:ext cx="18907" cy="18907"/>
      </dsp:txXfrm>
    </dsp:sp>
    <dsp:sp modelId="{8BFAE095-9ED8-47CD-A026-26AF1A09DD8D}">
      <dsp:nvSpPr>
        <dsp:cNvPr id="0" name=""/>
        <dsp:cNvSpPr/>
      </dsp:nvSpPr>
      <dsp:spPr>
        <a:xfrm>
          <a:off x="3324048" y="2673670"/>
          <a:ext cx="173097" cy="439542"/>
        </a:xfrm>
        <a:custGeom>
          <a:avLst/>
          <a:gdLst/>
          <a:ahLst/>
          <a:cxnLst/>
          <a:rect l="0" t="0" r="0" b="0"/>
          <a:pathLst>
            <a:path>
              <a:moveTo>
                <a:pt x="0" y="0"/>
              </a:moveTo>
              <a:lnTo>
                <a:pt x="86548" y="0"/>
              </a:lnTo>
              <a:lnTo>
                <a:pt x="86548" y="439542"/>
              </a:lnTo>
              <a:lnTo>
                <a:pt x="173097" y="439542"/>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rgbClr val="003778"/>
            </a:solidFill>
            <a:latin typeface="+mn-ea"/>
            <a:ea typeface="+mn-ea"/>
          </a:endParaRPr>
        </a:p>
      </dsp:txBody>
      <dsp:txXfrm>
        <a:off x="3398787" y="2881631"/>
        <a:ext cx="23619" cy="23619"/>
      </dsp:txXfrm>
    </dsp:sp>
    <dsp:sp modelId="{E59014E3-C4C1-4C70-8BAA-B86E5B794BFF}">
      <dsp:nvSpPr>
        <dsp:cNvPr id="0" name=""/>
        <dsp:cNvSpPr/>
      </dsp:nvSpPr>
      <dsp:spPr>
        <a:xfrm>
          <a:off x="4362633" y="2117330"/>
          <a:ext cx="173097" cy="329835"/>
        </a:xfrm>
        <a:custGeom>
          <a:avLst/>
          <a:gdLst/>
          <a:ahLst/>
          <a:cxnLst/>
          <a:rect l="0" t="0" r="0" b="0"/>
          <a:pathLst>
            <a:path>
              <a:moveTo>
                <a:pt x="0" y="0"/>
              </a:moveTo>
              <a:lnTo>
                <a:pt x="86548" y="0"/>
              </a:lnTo>
              <a:lnTo>
                <a:pt x="86548" y="329835"/>
              </a:lnTo>
              <a:lnTo>
                <a:pt x="173097" y="329835"/>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rgbClr val="003778"/>
            </a:solidFill>
            <a:latin typeface="+mn-ea"/>
            <a:ea typeface="+mn-ea"/>
          </a:endParaRPr>
        </a:p>
      </dsp:txBody>
      <dsp:txXfrm>
        <a:off x="4439869" y="2272935"/>
        <a:ext cx="18624" cy="18624"/>
      </dsp:txXfrm>
    </dsp:sp>
    <dsp:sp modelId="{8F452E1D-9972-4891-94C0-07AD5527E2E2}">
      <dsp:nvSpPr>
        <dsp:cNvPr id="0" name=""/>
        <dsp:cNvSpPr/>
      </dsp:nvSpPr>
      <dsp:spPr>
        <a:xfrm>
          <a:off x="4362633" y="2071610"/>
          <a:ext cx="173097" cy="91440"/>
        </a:xfrm>
        <a:custGeom>
          <a:avLst/>
          <a:gdLst/>
          <a:ahLst/>
          <a:cxnLst/>
          <a:rect l="0" t="0" r="0" b="0"/>
          <a:pathLst>
            <a:path>
              <a:moveTo>
                <a:pt x="0" y="45720"/>
              </a:moveTo>
              <a:lnTo>
                <a:pt x="173097" y="4572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rgbClr val="003778"/>
            </a:solidFill>
            <a:latin typeface="+mn-ea"/>
            <a:ea typeface="+mn-ea"/>
          </a:endParaRPr>
        </a:p>
      </dsp:txBody>
      <dsp:txXfrm>
        <a:off x="4444854" y="2113002"/>
        <a:ext cx="8654" cy="8654"/>
      </dsp:txXfrm>
    </dsp:sp>
    <dsp:sp modelId="{127CDFF8-FAB0-4137-A73C-DC69D5819984}">
      <dsp:nvSpPr>
        <dsp:cNvPr id="0" name=""/>
        <dsp:cNvSpPr/>
      </dsp:nvSpPr>
      <dsp:spPr>
        <a:xfrm>
          <a:off x="4362633" y="1787494"/>
          <a:ext cx="173097" cy="329835"/>
        </a:xfrm>
        <a:custGeom>
          <a:avLst/>
          <a:gdLst/>
          <a:ahLst/>
          <a:cxnLst/>
          <a:rect l="0" t="0" r="0" b="0"/>
          <a:pathLst>
            <a:path>
              <a:moveTo>
                <a:pt x="0" y="329835"/>
              </a:moveTo>
              <a:lnTo>
                <a:pt x="86548" y="329835"/>
              </a:lnTo>
              <a:lnTo>
                <a:pt x="86548" y="0"/>
              </a:lnTo>
              <a:lnTo>
                <a:pt x="173097" y="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rgbClr val="003778"/>
            </a:solidFill>
            <a:latin typeface="+mn-ea"/>
            <a:ea typeface="+mn-ea"/>
          </a:endParaRPr>
        </a:p>
      </dsp:txBody>
      <dsp:txXfrm>
        <a:off x="4439869" y="1943100"/>
        <a:ext cx="18624" cy="18624"/>
      </dsp:txXfrm>
    </dsp:sp>
    <dsp:sp modelId="{7863135F-E851-4482-8AA6-CFCEAEA49CDE}">
      <dsp:nvSpPr>
        <dsp:cNvPr id="0" name=""/>
        <dsp:cNvSpPr/>
      </dsp:nvSpPr>
      <dsp:spPr>
        <a:xfrm>
          <a:off x="3324048" y="2117330"/>
          <a:ext cx="173097" cy="556340"/>
        </a:xfrm>
        <a:custGeom>
          <a:avLst/>
          <a:gdLst/>
          <a:ahLst/>
          <a:cxnLst/>
          <a:rect l="0" t="0" r="0" b="0"/>
          <a:pathLst>
            <a:path>
              <a:moveTo>
                <a:pt x="0" y="556340"/>
              </a:moveTo>
              <a:lnTo>
                <a:pt x="86548" y="556340"/>
              </a:lnTo>
              <a:lnTo>
                <a:pt x="86548" y="0"/>
              </a:lnTo>
              <a:lnTo>
                <a:pt x="173097" y="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rgbClr val="003778"/>
            </a:solidFill>
            <a:latin typeface="+mn-ea"/>
            <a:ea typeface="+mn-ea"/>
          </a:endParaRPr>
        </a:p>
      </dsp:txBody>
      <dsp:txXfrm>
        <a:off x="3396031" y="2380933"/>
        <a:ext cx="29132" cy="29132"/>
      </dsp:txXfrm>
    </dsp:sp>
    <dsp:sp modelId="{66EB245F-5894-4D25-9076-C3691BC04478}">
      <dsp:nvSpPr>
        <dsp:cNvPr id="0" name=""/>
        <dsp:cNvSpPr/>
      </dsp:nvSpPr>
      <dsp:spPr>
        <a:xfrm>
          <a:off x="4362633" y="1127824"/>
          <a:ext cx="173097" cy="329835"/>
        </a:xfrm>
        <a:custGeom>
          <a:avLst/>
          <a:gdLst/>
          <a:ahLst/>
          <a:cxnLst/>
          <a:rect l="0" t="0" r="0" b="0"/>
          <a:pathLst>
            <a:path>
              <a:moveTo>
                <a:pt x="0" y="0"/>
              </a:moveTo>
              <a:lnTo>
                <a:pt x="86548" y="0"/>
              </a:lnTo>
              <a:lnTo>
                <a:pt x="86548" y="329835"/>
              </a:lnTo>
              <a:lnTo>
                <a:pt x="173097" y="329835"/>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rgbClr val="003778"/>
            </a:solidFill>
            <a:latin typeface="+mn-ea"/>
            <a:ea typeface="+mn-ea"/>
          </a:endParaRPr>
        </a:p>
      </dsp:txBody>
      <dsp:txXfrm>
        <a:off x="4439869" y="1283429"/>
        <a:ext cx="18624" cy="18624"/>
      </dsp:txXfrm>
    </dsp:sp>
    <dsp:sp modelId="{6B2347D8-A899-42F0-8212-B6C91D841828}">
      <dsp:nvSpPr>
        <dsp:cNvPr id="0" name=""/>
        <dsp:cNvSpPr/>
      </dsp:nvSpPr>
      <dsp:spPr>
        <a:xfrm>
          <a:off x="4362633" y="1082104"/>
          <a:ext cx="173097" cy="91440"/>
        </a:xfrm>
        <a:custGeom>
          <a:avLst/>
          <a:gdLst/>
          <a:ahLst/>
          <a:cxnLst/>
          <a:rect l="0" t="0" r="0" b="0"/>
          <a:pathLst>
            <a:path>
              <a:moveTo>
                <a:pt x="0" y="45720"/>
              </a:moveTo>
              <a:lnTo>
                <a:pt x="173097" y="4572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rgbClr val="003778"/>
            </a:solidFill>
            <a:latin typeface="+mn-ea"/>
            <a:ea typeface="+mn-ea"/>
          </a:endParaRPr>
        </a:p>
      </dsp:txBody>
      <dsp:txXfrm>
        <a:off x="4444854" y="1123497"/>
        <a:ext cx="8654" cy="8654"/>
      </dsp:txXfrm>
    </dsp:sp>
    <dsp:sp modelId="{3B6EEF1F-9CB4-4EAA-9DDA-762CA553E4CA}">
      <dsp:nvSpPr>
        <dsp:cNvPr id="0" name=""/>
        <dsp:cNvSpPr/>
      </dsp:nvSpPr>
      <dsp:spPr>
        <a:xfrm>
          <a:off x="4362633" y="797989"/>
          <a:ext cx="173097" cy="329835"/>
        </a:xfrm>
        <a:custGeom>
          <a:avLst/>
          <a:gdLst/>
          <a:ahLst/>
          <a:cxnLst/>
          <a:rect l="0" t="0" r="0" b="0"/>
          <a:pathLst>
            <a:path>
              <a:moveTo>
                <a:pt x="0" y="329835"/>
              </a:moveTo>
              <a:lnTo>
                <a:pt x="86548" y="329835"/>
              </a:lnTo>
              <a:lnTo>
                <a:pt x="86548" y="0"/>
              </a:lnTo>
              <a:lnTo>
                <a:pt x="173097" y="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rgbClr val="003778"/>
            </a:solidFill>
            <a:latin typeface="+mn-ea"/>
            <a:ea typeface="+mn-ea"/>
          </a:endParaRPr>
        </a:p>
      </dsp:txBody>
      <dsp:txXfrm>
        <a:off x="4439869" y="953594"/>
        <a:ext cx="18624" cy="18624"/>
      </dsp:txXfrm>
    </dsp:sp>
    <dsp:sp modelId="{68FAEA94-724E-405F-BED3-E6180B456E3B}">
      <dsp:nvSpPr>
        <dsp:cNvPr id="0" name=""/>
        <dsp:cNvSpPr/>
      </dsp:nvSpPr>
      <dsp:spPr>
        <a:xfrm>
          <a:off x="3324048" y="1127824"/>
          <a:ext cx="173097" cy="1545845"/>
        </a:xfrm>
        <a:custGeom>
          <a:avLst/>
          <a:gdLst/>
          <a:ahLst/>
          <a:cxnLst/>
          <a:rect l="0" t="0" r="0" b="0"/>
          <a:pathLst>
            <a:path>
              <a:moveTo>
                <a:pt x="0" y="1545845"/>
              </a:moveTo>
              <a:lnTo>
                <a:pt x="86548" y="1545845"/>
              </a:lnTo>
              <a:lnTo>
                <a:pt x="86548" y="0"/>
              </a:lnTo>
              <a:lnTo>
                <a:pt x="173097" y="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rgbClr val="003778"/>
            </a:solidFill>
            <a:latin typeface="+mn-ea"/>
            <a:ea typeface="+mn-ea"/>
          </a:endParaRPr>
        </a:p>
      </dsp:txBody>
      <dsp:txXfrm>
        <a:off x="3371709" y="1861859"/>
        <a:ext cx="77775" cy="77775"/>
      </dsp:txXfrm>
    </dsp:sp>
    <dsp:sp modelId="{379FAD58-1241-4964-816F-E50486534473}">
      <dsp:nvSpPr>
        <dsp:cNvPr id="0" name=""/>
        <dsp:cNvSpPr/>
      </dsp:nvSpPr>
      <dsp:spPr>
        <a:xfrm>
          <a:off x="4362633" y="303237"/>
          <a:ext cx="173097" cy="164917"/>
        </a:xfrm>
        <a:custGeom>
          <a:avLst/>
          <a:gdLst/>
          <a:ahLst/>
          <a:cxnLst/>
          <a:rect l="0" t="0" r="0" b="0"/>
          <a:pathLst>
            <a:path>
              <a:moveTo>
                <a:pt x="0" y="0"/>
              </a:moveTo>
              <a:lnTo>
                <a:pt x="86548" y="0"/>
              </a:lnTo>
              <a:lnTo>
                <a:pt x="86548" y="164917"/>
              </a:lnTo>
              <a:lnTo>
                <a:pt x="173097" y="164917"/>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rgbClr val="003778"/>
            </a:solidFill>
            <a:latin typeface="+mn-ea"/>
            <a:ea typeface="+mn-ea"/>
          </a:endParaRPr>
        </a:p>
      </dsp:txBody>
      <dsp:txXfrm>
        <a:off x="4443205" y="379718"/>
        <a:ext cx="11954" cy="11954"/>
      </dsp:txXfrm>
    </dsp:sp>
    <dsp:sp modelId="{D6971D9D-24A7-4C49-BCE6-58EBE1E3E4ED}">
      <dsp:nvSpPr>
        <dsp:cNvPr id="0" name=""/>
        <dsp:cNvSpPr/>
      </dsp:nvSpPr>
      <dsp:spPr>
        <a:xfrm>
          <a:off x="4362633" y="138319"/>
          <a:ext cx="173097" cy="164917"/>
        </a:xfrm>
        <a:custGeom>
          <a:avLst/>
          <a:gdLst/>
          <a:ahLst/>
          <a:cxnLst/>
          <a:rect l="0" t="0" r="0" b="0"/>
          <a:pathLst>
            <a:path>
              <a:moveTo>
                <a:pt x="0" y="164917"/>
              </a:moveTo>
              <a:lnTo>
                <a:pt x="86548" y="164917"/>
              </a:lnTo>
              <a:lnTo>
                <a:pt x="86548" y="0"/>
              </a:lnTo>
              <a:lnTo>
                <a:pt x="173097" y="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rgbClr val="003778"/>
            </a:solidFill>
            <a:latin typeface="+mn-ea"/>
            <a:ea typeface="+mn-ea"/>
          </a:endParaRPr>
        </a:p>
      </dsp:txBody>
      <dsp:txXfrm>
        <a:off x="4443205" y="214801"/>
        <a:ext cx="11954" cy="11954"/>
      </dsp:txXfrm>
    </dsp:sp>
    <dsp:sp modelId="{910FD967-43CE-4D6D-A585-41AFA52519D1}">
      <dsp:nvSpPr>
        <dsp:cNvPr id="0" name=""/>
        <dsp:cNvSpPr/>
      </dsp:nvSpPr>
      <dsp:spPr>
        <a:xfrm>
          <a:off x="3324048" y="303237"/>
          <a:ext cx="173097" cy="2370432"/>
        </a:xfrm>
        <a:custGeom>
          <a:avLst/>
          <a:gdLst/>
          <a:ahLst/>
          <a:cxnLst/>
          <a:rect l="0" t="0" r="0" b="0"/>
          <a:pathLst>
            <a:path>
              <a:moveTo>
                <a:pt x="0" y="2370432"/>
              </a:moveTo>
              <a:lnTo>
                <a:pt x="86548" y="2370432"/>
              </a:lnTo>
              <a:lnTo>
                <a:pt x="86548" y="0"/>
              </a:lnTo>
              <a:lnTo>
                <a:pt x="173097" y="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rgbClr val="003778"/>
            </a:solidFill>
            <a:latin typeface="+mn-ea"/>
            <a:ea typeface="+mn-ea"/>
          </a:endParaRPr>
        </a:p>
      </dsp:txBody>
      <dsp:txXfrm>
        <a:off x="3351179" y="1429035"/>
        <a:ext cx="118837" cy="118837"/>
      </dsp:txXfrm>
    </dsp:sp>
    <dsp:sp modelId="{9130D429-983B-4B85-BDB3-53F9F947D05B}">
      <dsp:nvSpPr>
        <dsp:cNvPr id="0" name=""/>
        <dsp:cNvSpPr/>
      </dsp:nvSpPr>
      <dsp:spPr>
        <a:xfrm rot="16200000">
          <a:off x="2320469" y="1952971"/>
          <a:ext cx="565760" cy="1441397"/>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vert"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b="1" kern="1200" dirty="0">
              <a:solidFill>
                <a:srgbClr val="003778"/>
              </a:solidFill>
              <a:latin typeface="+mn-ea"/>
              <a:ea typeface="+mn-ea"/>
            </a:rPr>
            <a:t>慧博士</a:t>
          </a:r>
          <a:r>
            <a:rPr lang="en-US" altLang="zh-CN" sz="1200" b="1" kern="1200" dirty="0">
              <a:solidFill>
                <a:srgbClr val="003778"/>
              </a:solidFill>
              <a:latin typeface="+mn-ea"/>
              <a:ea typeface="+mn-ea"/>
            </a:rPr>
            <a:t>®</a:t>
          </a:r>
          <a:br>
            <a:rPr lang="en-US" altLang="zh-CN" sz="1200" kern="1200" dirty="0">
              <a:solidFill>
                <a:srgbClr val="003778"/>
              </a:solidFill>
              <a:latin typeface="+mn-ea"/>
              <a:ea typeface="+mn-ea"/>
            </a:rPr>
          </a:br>
          <a:r>
            <a:rPr lang="zh-CN" altLang="en-US" sz="1200" kern="1200" dirty="0">
              <a:solidFill>
                <a:srgbClr val="003778"/>
              </a:solidFill>
              <a:latin typeface="+mn-ea"/>
              <a:ea typeface="+mn-ea"/>
            </a:rPr>
            <a:t>产业研究院</a:t>
          </a:r>
        </a:p>
      </dsp:txBody>
      <dsp:txXfrm>
        <a:off x="2320469" y="1952971"/>
        <a:ext cx="565760" cy="1441397"/>
      </dsp:txXfrm>
    </dsp:sp>
    <dsp:sp modelId="{03328B3F-D349-4DCA-9106-D6EA65CDBD5B}">
      <dsp:nvSpPr>
        <dsp:cNvPr id="0" name=""/>
        <dsp:cNvSpPr/>
      </dsp:nvSpPr>
      <dsp:spPr>
        <a:xfrm>
          <a:off x="3497146" y="171303"/>
          <a:ext cx="865487" cy="26386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rgbClr val="003778"/>
              </a:solidFill>
              <a:latin typeface="+mn-ea"/>
              <a:ea typeface="+mn-ea"/>
            </a:rPr>
            <a:t>数据服务</a:t>
          </a:r>
        </a:p>
      </dsp:txBody>
      <dsp:txXfrm>
        <a:off x="3497146" y="171303"/>
        <a:ext cx="865487" cy="263868"/>
      </dsp:txXfrm>
    </dsp:sp>
    <dsp:sp modelId="{D59884B1-E2D2-4F5D-B72B-C0A21749981F}">
      <dsp:nvSpPr>
        <dsp:cNvPr id="0" name=""/>
        <dsp:cNvSpPr/>
      </dsp:nvSpPr>
      <dsp:spPr>
        <a:xfrm>
          <a:off x="4535730" y="6385"/>
          <a:ext cx="1569232" cy="26386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rgbClr val="003778"/>
              </a:solidFill>
              <a:latin typeface="+mn-ea"/>
              <a:ea typeface="+mn-ea"/>
            </a:rPr>
            <a:t>数据订阅</a:t>
          </a:r>
        </a:p>
      </dsp:txBody>
      <dsp:txXfrm>
        <a:off x="4535730" y="6385"/>
        <a:ext cx="1569232" cy="263868"/>
      </dsp:txXfrm>
    </dsp:sp>
    <dsp:sp modelId="{689D9ECE-F442-4D8B-AD4D-A271DB8A3606}">
      <dsp:nvSpPr>
        <dsp:cNvPr id="0" name=""/>
        <dsp:cNvSpPr/>
      </dsp:nvSpPr>
      <dsp:spPr>
        <a:xfrm>
          <a:off x="4535730" y="336220"/>
          <a:ext cx="1569232" cy="26386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rgbClr val="003778"/>
              </a:solidFill>
              <a:latin typeface="+mn-ea"/>
              <a:ea typeface="+mn-ea"/>
            </a:rPr>
            <a:t>行业数据库</a:t>
          </a:r>
        </a:p>
      </dsp:txBody>
      <dsp:txXfrm>
        <a:off x="4535730" y="336220"/>
        <a:ext cx="1569232" cy="263868"/>
      </dsp:txXfrm>
    </dsp:sp>
    <dsp:sp modelId="{8144DF84-731F-4DB8-AF26-4CE385093305}">
      <dsp:nvSpPr>
        <dsp:cNvPr id="0" name=""/>
        <dsp:cNvSpPr/>
      </dsp:nvSpPr>
      <dsp:spPr>
        <a:xfrm>
          <a:off x="3497146" y="995890"/>
          <a:ext cx="865487" cy="26386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rgbClr val="003778"/>
              </a:solidFill>
              <a:latin typeface="+mn-ea"/>
              <a:ea typeface="+mn-ea"/>
            </a:rPr>
            <a:t>市场研究</a:t>
          </a:r>
        </a:p>
      </dsp:txBody>
      <dsp:txXfrm>
        <a:off x="3497146" y="995890"/>
        <a:ext cx="865487" cy="263868"/>
      </dsp:txXfrm>
    </dsp:sp>
    <dsp:sp modelId="{17DDB515-C345-4457-969D-C4C46D3F634E}">
      <dsp:nvSpPr>
        <dsp:cNvPr id="0" name=""/>
        <dsp:cNvSpPr/>
      </dsp:nvSpPr>
      <dsp:spPr>
        <a:xfrm>
          <a:off x="4535730" y="666055"/>
          <a:ext cx="1569232" cy="26386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rgbClr val="003778"/>
              </a:solidFill>
              <a:latin typeface="+mn-ea"/>
              <a:ea typeface="+mn-ea"/>
            </a:rPr>
            <a:t>定期报告</a:t>
          </a:r>
        </a:p>
      </dsp:txBody>
      <dsp:txXfrm>
        <a:off x="4535730" y="666055"/>
        <a:ext cx="1569232" cy="263868"/>
      </dsp:txXfrm>
    </dsp:sp>
    <dsp:sp modelId="{E7B618EB-6C11-4581-B650-6D8596E553B6}">
      <dsp:nvSpPr>
        <dsp:cNvPr id="0" name=""/>
        <dsp:cNvSpPr/>
      </dsp:nvSpPr>
      <dsp:spPr>
        <a:xfrm>
          <a:off x="4535730" y="995890"/>
          <a:ext cx="1569232" cy="26386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rgbClr val="003778"/>
              </a:solidFill>
              <a:latin typeface="+mn-ea"/>
              <a:ea typeface="+mn-ea"/>
            </a:rPr>
            <a:t>定制报告</a:t>
          </a:r>
        </a:p>
      </dsp:txBody>
      <dsp:txXfrm>
        <a:off x="4535730" y="995890"/>
        <a:ext cx="1569232" cy="263868"/>
      </dsp:txXfrm>
    </dsp:sp>
    <dsp:sp modelId="{6E2C44B4-B87C-43D5-B1DF-E811E702AE55}">
      <dsp:nvSpPr>
        <dsp:cNvPr id="0" name=""/>
        <dsp:cNvSpPr/>
      </dsp:nvSpPr>
      <dsp:spPr>
        <a:xfrm>
          <a:off x="4535730" y="1325725"/>
          <a:ext cx="1569232" cy="26386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rgbClr val="003778"/>
              </a:solidFill>
              <a:latin typeface="+mn-ea"/>
              <a:ea typeface="+mn-ea"/>
            </a:rPr>
            <a:t>定价报告</a:t>
          </a:r>
        </a:p>
      </dsp:txBody>
      <dsp:txXfrm>
        <a:off x="4535730" y="1325725"/>
        <a:ext cx="1569232" cy="263868"/>
      </dsp:txXfrm>
    </dsp:sp>
    <dsp:sp modelId="{03302A3C-9139-41A8-87DB-BC9E2835DBA3}">
      <dsp:nvSpPr>
        <dsp:cNvPr id="0" name=""/>
        <dsp:cNvSpPr/>
      </dsp:nvSpPr>
      <dsp:spPr>
        <a:xfrm>
          <a:off x="3497146" y="1985395"/>
          <a:ext cx="865487" cy="26386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rgbClr val="003778"/>
              </a:solidFill>
              <a:latin typeface="+mn-ea"/>
              <a:ea typeface="+mn-ea"/>
            </a:rPr>
            <a:t>行业咨询</a:t>
          </a:r>
        </a:p>
      </dsp:txBody>
      <dsp:txXfrm>
        <a:off x="3497146" y="1985395"/>
        <a:ext cx="865487" cy="263868"/>
      </dsp:txXfrm>
    </dsp:sp>
    <dsp:sp modelId="{91889F55-6674-4596-B324-072443F7C7BF}">
      <dsp:nvSpPr>
        <dsp:cNvPr id="0" name=""/>
        <dsp:cNvSpPr/>
      </dsp:nvSpPr>
      <dsp:spPr>
        <a:xfrm>
          <a:off x="4535730" y="1655560"/>
          <a:ext cx="1569232" cy="26386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rgbClr val="003778"/>
              </a:solidFill>
              <a:latin typeface="+mn-ea"/>
              <a:ea typeface="+mn-ea"/>
            </a:rPr>
            <a:t>园区产业规划</a:t>
          </a:r>
        </a:p>
      </dsp:txBody>
      <dsp:txXfrm>
        <a:off x="4535730" y="1655560"/>
        <a:ext cx="1569232" cy="263868"/>
      </dsp:txXfrm>
    </dsp:sp>
    <dsp:sp modelId="{AE521DCA-B924-417E-BCE8-A8ACEACC8DEF}">
      <dsp:nvSpPr>
        <dsp:cNvPr id="0" name=""/>
        <dsp:cNvSpPr/>
      </dsp:nvSpPr>
      <dsp:spPr>
        <a:xfrm>
          <a:off x="4535730" y="1985395"/>
          <a:ext cx="1569232" cy="26386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rgbClr val="003778"/>
              </a:solidFill>
              <a:latin typeface="+mn-ea"/>
              <a:ea typeface="+mn-ea"/>
            </a:rPr>
            <a:t>园区发展规划</a:t>
          </a:r>
        </a:p>
      </dsp:txBody>
      <dsp:txXfrm>
        <a:off x="4535730" y="1985395"/>
        <a:ext cx="1569232" cy="263868"/>
      </dsp:txXfrm>
    </dsp:sp>
    <dsp:sp modelId="{1413795C-7147-4201-A87A-3DFA3F6A513F}">
      <dsp:nvSpPr>
        <dsp:cNvPr id="0" name=""/>
        <dsp:cNvSpPr/>
      </dsp:nvSpPr>
      <dsp:spPr>
        <a:xfrm>
          <a:off x="4535730" y="2315231"/>
          <a:ext cx="1569232" cy="26386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rgbClr val="003778"/>
              </a:solidFill>
              <a:latin typeface="+mn-ea"/>
              <a:ea typeface="+mn-ea"/>
            </a:rPr>
            <a:t>企业管理咨询</a:t>
          </a:r>
        </a:p>
      </dsp:txBody>
      <dsp:txXfrm>
        <a:off x="4535730" y="2315231"/>
        <a:ext cx="1569232" cy="263868"/>
      </dsp:txXfrm>
    </dsp:sp>
    <dsp:sp modelId="{F3E60770-B9BB-4F16-8E18-9C7362334E5C}">
      <dsp:nvSpPr>
        <dsp:cNvPr id="0" name=""/>
        <dsp:cNvSpPr/>
      </dsp:nvSpPr>
      <dsp:spPr>
        <a:xfrm>
          <a:off x="3497146" y="2818718"/>
          <a:ext cx="865487" cy="588987"/>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ts val="1200"/>
            </a:lnSpc>
            <a:spcBef>
              <a:spcPct val="0"/>
            </a:spcBef>
            <a:spcAft>
              <a:spcPct val="35000"/>
            </a:spcAft>
            <a:buNone/>
          </a:pPr>
          <a:r>
            <a:rPr lang="zh-CN" altLang="en-US" sz="1200" kern="1200" dirty="0">
              <a:solidFill>
                <a:srgbClr val="003778"/>
              </a:solidFill>
              <a:latin typeface="+mn-ea"/>
              <a:ea typeface="+mn-ea"/>
            </a:rPr>
            <a:t>可持续发展</a:t>
          </a:r>
          <a:endParaRPr lang="en-US" altLang="zh-CN" sz="1200" kern="1200" dirty="0">
            <a:solidFill>
              <a:srgbClr val="003778"/>
            </a:solidFill>
            <a:latin typeface="+mn-ea"/>
            <a:ea typeface="+mn-ea"/>
          </a:endParaRPr>
        </a:p>
        <a:p>
          <a:pPr marL="0" lvl="0" indent="0" algn="ctr" defTabSz="533400">
            <a:lnSpc>
              <a:spcPts val="1200"/>
            </a:lnSpc>
            <a:spcBef>
              <a:spcPct val="0"/>
            </a:spcBef>
            <a:spcAft>
              <a:spcPct val="35000"/>
            </a:spcAft>
            <a:buNone/>
          </a:pPr>
          <a:r>
            <a:rPr lang="zh-CN" altLang="en-US" sz="1200" kern="1200" dirty="0">
              <a:solidFill>
                <a:srgbClr val="003778"/>
              </a:solidFill>
              <a:latin typeface="+mn-ea"/>
              <a:ea typeface="+mn-ea"/>
            </a:rPr>
            <a:t>研究</a:t>
          </a:r>
        </a:p>
      </dsp:txBody>
      <dsp:txXfrm>
        <a:off x="3497146" y="2818718"/>
        <a:ext cx="865487" cy="588987"/>
      </dsp:txXfrm>
    </dsp:sp>
    <dsp:sp modelId="{BE55B13D-F38A-416F-9408-B6B7ACE418C0}">
      <dsp:nvSpPr>
        <dsp:cNvPr id="0" name=""/>
        <dsp:cNvSpPr/>
      </dsp:nvSpPr>
      <dsp:spPr>
        <a:xfrm>
          <a:off x="4535730" y="2645066"/>
          <a:ext cx="1569232" cy="26386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rgbClr val="003778"/>
              </a:solidFill>
              <a:latin typeface="+mn-ea"/>
              <a:ea typeface="+mn-ea"/>
            </a:rPr>
            <a:t>环保咨询</a:t>
          </a:r>
        </a:p>
      </dsp:txBody>
      <dsp:txXfrm>
        <a:off x="4535730" y="2645066"/>
        <a:ext cx="1569232" cy="263868"/>
      </dsp:txXfrm>
    </dsp:sp>
    <dsp:sp modelId="{68CBDA9C-6C3E-43CD-95FC-0CAAC34256B6}">
      <dsp:nvSpPr>
        <dsp:cNvPr id="0" name=""/>
        <dsp:cNvSpPr/>
      </dsp:nvSpPr>
      <dsp:spPr>
        <a:xfrm>
          <a:off x="4535730" y="2974901"/>
          <a:ext cx="1569232" cy="26386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rgbClr val="003778"/>
              </a:solidFill>
              <a:latin typeface="+mn-ea"/>
              <a:ea typeface="+mn-ea"/>
            </a:rPr>
            <a:t>双碳战略实施策略</a:t>
          </a:r>
        </a:p>
      </dsp:txBody>
      <dsp:txXfrm>
        <a:off x="4535730" y="2974901"/>
        <a:ext cx="1569232" cy="263868"/>
      </dsp:txXfrm>
    </dsp:sp>
    <dsp:sp modelId="{AA113BCD-A204-4067-B4B0-57484FC4BC31}">
      <dsp:nvSpPr>
        <dsp:cNvPr id="0" name=""/>
        <dsp:cNvSpPr/>
      </dsp:nvSpPr>
      <dsp:spPr>
        <a:xfrm>
          <a:off x="4535739" y="3275357"/>
          <a:ext cx="1574156" cy="27662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ts val="1200"/>
            </a:lnSpc>
            <a:spcBef>
              <a:spcPct val="0"/>
            </a:spcBef>
            <a:spcAft>
              <a:spcPct val="35000"/>
            </a:spcAft>
            <a:buNone/>
          </a:pPr>
          <a:r>
            <a:rPr lang="zh-CN" altLang="en-US" sz="1200" kern="1200" dirty="0">
              <a:solidFill>
                <a:srgbClr val="003778"/>
              </a:solidFill>
              <a:latin typeface="+mn-ea"/>
              <a:ea typeface="+mn-ea"/>
            </a:rPr>
            <a:t>有色行业</a:t>
          </a:r>
          <a:r>
            <a:rPr lang="en-US" altLang="en-US" sz="1200" kern="1200" dirty="0">
              <a:solidFill>
                <a:srgbClr val="003778"/>
              </a:solidFill>
              <a:latin typeface="+mn-ea"/>
              <a:ea typeface="+mn-ea"/>
            </a:rPr>
            <a:t>ESG</a:t>
          </a:r>
          <a:r>
            <a:rPr lang="zh-CN" altLang="en-US" sz="1200" kern="1200" dirty="0">
              <a:solidFill>
                <a:srgbClr val="003778"/>
              </a:solidFill>
              <a:latin typeface="+mn-ea"/>
              <a:ea typeface="+mn-ea"/>
            </a:rPr>
            <a:t>研究</a:t>
          </a:r>
        </a:p>
      </dsp:txBody>
      <dsp:txXfrm>
        <a:off x="4535739" y="3275357"/>
        <a:ext cx="1574156" cy="276623"/>
      </dsp:txXfrm>
    </dsp:sp>
    <dsp:sp modelId="{037EC322-A1B3-4B4F-A1CE-5572C99965A5}">
      <dsp:nvSpPr>
        <dsp:cNvPr id="0" name=""/>
        <dsp:cNvSpPr/>
      </dsp:nvSpPr>
      <dsp:spPr>
        <a:xfrm>
          <a:off x="3497146" y="3977161"/>
          <a:ext cx="865487" cy="26386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rgbClr val="003778"/>
              </a:solidFill>
              <a:latin typeface="+mn-ea"/>
              <a:ea typeface="+mn-ea"/>
            </a:rPr>
            <a:t>项目评估</a:t>
          </a:r>
        </a:p>
      </dsp:txBody>
      <dsp:txXfrm>
        <a:off x="3497146" y="3977161"/>
        <a:ext cx="865487" cy="263868"/>
      </dsp:txXfrm>
    </dsp:sp>
    <dsp:sp modelId="{07336881-A7A9-459A-AB37-2106C661731D}">
      <dsp:nvSpPr>
        <dsp:cNvPr id="0" name=""/>
        <dsp:cNvSpPr/>
      </dsp:nvSpPr>
      <dsp:spPr>
        <a:xfrm>
          <a:off x="4535730" y="3647326"/>
          <a:ext cx="1569232" cy="26386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rgbClr val="003778"/>
              </a:solidFill>
              <a:latin typeface="+mn-ea"/>
              <a:ea typeface="+mn-ea"/>
            </a:rPr>
            <a:t>技术路线选择</a:t>
          </a:r>
          <a:endParaRPr lang="en-US" altLang="zh-CN" sz="1200" kern="1200" dirty="0">
            <a:solidFill>
              <a:srgbClr val="003778"/>
            </a:solidFill>
            <a:latin typeface="+mn-ea"/>
            <a:ea typeface="+mn-ea"/>
          </a:endParaRPr>
        </a:p>
      </dsp:txBody>
      <dsp:txXfrm>
        <a:off x="4535730" y="3647326"/>
        <a:ext cx="1569232" cy="263868"/>
      </dsp:txXfrm>
    </dsp:sp>
    <dsp:sp modelId="{B89A7A03-036F-4DC6-A52E-49EC72CF5FE9}">
      <dsp:nvSpPr>
        <dsp:cNvPr id="0" name=""/>
        <dsp:cNvSpPr/>
      </dsp:nvSpPr>
      <dsp:spPr>
        <a:xfrm>
          <a:off x="4535730" y="3977161"/>
          <a:ext cx="1569232" cy="26386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rgbClr val="003778"/>
              </a:solidFill>
              <a:latin typeface="+mn-ea"/>
              <a:ea typeface="+mn-ea"/>
            </a:rPr>
            <a:t>经济效益测算</a:t>
          </a:r>
          <a:endParaRPr lang="en-US" altLang="zh-CN" sz="1200" kern="1200" dirty="0">
            <a:solidFill>
              <a:srgbClr val="003778"/>
            </a:solidFill>
            <a:latin typeface="+mn-ea"/>
            <a:ea typeface="+mn-ea"/>
          </a:endParaRPr>
        </a:p>
      </dsp:txBody>
      <dsp:txXfrm>
        <a:off x="4535730" y="3977161"/>
        <a:ext cx="1569232" cy="263868"/>
      </dsp:txXfrm>
    </dsp:sp>
    <dsp:sp modelId="{12363724-4FDA-4B58-9DF2-20DED0A29151}">
      <dsp:nvSpPr>
        <dsp:cNvPr id="0" name=""/>
        <dsp:cNvSpPr/>
      </dsp:nvSpPr>
      <dsp:spPr>
        <a:xfrm>
          <a:off x="4535730" y="4306996"/>
          <a:ext cx="1569232" cy="26386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rgbClr val="003778"/>
              </a:solidFill>
              <a:latin typeface="+mn-ea"/>
              <a:ea typeface="+mn-ea"/>
            </a:rPr>
            <a:t>投资风险评估</a:t>
          </a:r>
          <a:endParaRPr lang="en-US" altLang="zh-CN" sz="1200" kern="1200" dirty="0">
            <a:solidFill>
              <a:srgbClr val="003778"/>
            </a:solidFill>
            <a:latin typeface="+mn-ea"/>
            <a:ea typeface="+mn-ea"/>
          </a:endParaRPr>
        </a:p>
      </dsp:txBody>
      <dsp:txXfrm>
        <a:off x="4535730" y="4306996"/>
        <a:ext cx="1569232" cy="263868"/>
      </dsp:txXfrm>
    </dsp:sp>
    <dsp:sp modelId="{718233E8-4E77-4BE5-B29C-C481F96D260A}">
      <dsp:nvSpPr>
        <dsp:cNvPr id="0" name=""/>
        <dsp:cNvSpPr/>
      </dsp:nvSpPr>
      <dsp:spPr>
        <a:xfrm>
          <a:off x="3497146" y="4687865"/>
          <a:ext cx="865487" cy="488171"/>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ts val="1200"/>
            </a:lnSpc>
            <a:spcBef>
              <a:spcPct val="0"/>
            </a:spcBef>
            <a:spcAft>
              <a:spcPct val="35000"/>
            </a:spcAft>
            <a:buNone/>
          </a:pPr>
          <a:r>
            <a:rPr lang="zh-CN" altLang="en-US" sz="1200" kern="1200" dirty="0">
              <a:solidFill>
                <a:srgbClr val="003778"/>
              </a:solidFill>
              <a:latin typeface="+mn-ea"/>
              <a:ea typeface="+mn-ea"/>
            </a:rPr>
            <a:t>技术咨询</a:t>
          </a:r>
          <a:endParaRPr lang="en-US" altLang="zh-CN" sz="1200" kern="1200" dirty="0">
            <a:solidFill>
              <a:srgbClr val="003778"/>
            </a:solidFill>
            <a:latin typeface="+mn-ea"/>
            <a:ea typeface="+mn-ea"/>
          </a:endParaRPr>
        </a:p>
        <a:p>
          <a:pPr marL="0" lvl="0" indent="0" algn="ctr" defTabSz="533400">
            <a:lnSpc>
              <a:spcPts val="1200"/>
            </a:lnSpc>
            <a:spcBef>
              <a:spcPct val="0"/>
            </a:spcBef>
            <a:spcAft>
              <a:spcPct val="35000"/>
            </a:spcAft>
            <a:buNone/>
          </a:pPr>
          <a:r>
            <a:rPr lang="zh-CN" altLang="en-US" sz="1200" kern="1200" dirty="0">
              <a:solidFill>
                <a:srgbClr val="003778"/>
              </a:solidFill>
              <a:latin typeface="+mn-ea"/>
              <a:ea typeface="+mn-ea"/>
            </a:rPr>
            <a:t>服务</a:t>
          </a:r>
        </a:p>
      </dsp:txBody>
      <dsp:txXfrm>
        <a:off x="3497146" y="4687865"/>
        <a:ext cx="865487" cy="488171"/>
      </dsp:txXfrm>
    </dsp:sp>
    <dsp:sp modelId="{7AAFABA9-8C5F-4B03-BEAD-1EB9F4AB51DB}">
      <dsp:nvSpPr>
        <dsp:cNvPr id="0" name=""/>
        <dsp:cNvSpPr/>
      </dsp:nvSpPr>
      <dsp:spPr>
        <a:xfrm>
          <a:off x="4535730" y="4636831"/>
          <a:ext cx="1569232" cy="26386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a:solidFill>
                <a:srgbClr val="003778"/>
              </a:solidFill>
              <a:latin typeface="+mn-ea"/>
              <a:ea typeface="+mn-ea"/>
            </a:rPr>
            <a:t>科技成果转化咨询</a:t>
          </a:r>
          <a:endParaRPr lang="zh-CN" altLang="en-US" sz="1200" kern="1200" dirty="0">
            <a:solidFill>
              <a:srgbClr val="003778"/>
            </a:solidFill>
            <a:latin typeface="+mn-ea"/>
            <a:ea typeface="+mn-ea"/>
          </a:endParaRPr>
        </a:p>
      </dsp:txBody>
      <dsp:txXfrm>
        <a:off x="4535730" y="4636831"/>
        <a:ext cx="1569232" cy="263868"/>
      </dsp:txXfrm>
    </dsp:sp>
    <dsp:sp modelId="{39EE4CA3-C7A0-4C72-B2D3-B3DE339BAD8B}">
      <dsp:nvSpPr>
        <dsp:cNvPr id="0" name=""/>
        <dsp:cNvSpPr/>
      </dsp:nvSpPr>
      <dsp:spPr>
        <a:xfrm>
          <a:off x="4535730" y="4966666"/>
          <a:ext cx="1568037" cy="26040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rgbClr val="003778"/>
              </a:solidFill>
              <a:latin typeface="+mn-ea"/>
              <a:ea typeface="+mn-ea"/>
            </a:rPr>
            <a:t>技术对接</a:t>
          </a:r>
        </a:p>
      </dsp:txBody>
      <dsp:txXfrm>
        <a:off x="4535730" y="4966666"/>
        <a:ext cx="1568037" cy="26040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1">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1AF386-01DF-484E-96D3-9DCB9EEC698C}" type="datetimeFigureOut">
              <a:rPr lang="zh-CN" altLang="en-US" smtClean="0"/>
              <a:t>2025/1/21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0C9F36-3730-49A0-9AF7-DA28F7A4D9C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0C9F36-3730-49A0-9AF7-DA28F7A4D9C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北方中冶 不带英文9-19"/>
          <p:cNvPicPr>
            <a:picLocks noChangeAspect="1"/>
          </p:cNvPicPr>
          <p:nvPr userDrawn="1"/>
        </p:nvPicPr>
        <p:blipFill>
          <a:blip r:embed="rId3"/>
          <a:stretch>
            <a:fillRect/>
          </a:stretch>
        </p:blipFill>
        <p:spPr>
          <a:xfrm>
            <a:off x="11303000" y="240030"/>
            <a:ext cx="641350" cy="52260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pic>
        <p:nvPicPr>
          <p:cNvPr id="2" name="图片 1" descr="C:/Users/Administrator/Desktop/图片2.jpg图片2"/>
          <p:cNvPicPr>
            <a:picLocks noChangeAspect="1"/>
          </p:cNvPicPr>
          <p:nvPr userDrawn="1"/>
        </p:nvPicPr>
        <p:blipFill>
          <a:blip r:embed="rId2"/>
          <a:srcRect t="12487" b="12487"/>
          <a:stretch>
            <a:fillRect/>
          </a:stretch>
        </p:blipFill>
        <p:spPr>
          <a:xfrm>
            <a:off x="2149" y="0"/>
            <a:ext cx="12187702" cy="6858000"/>
          </a:xfrm>
          <a:prstGeom prst="rect">
            <a:avLst/>
          </a:prstGeom>
        </p:spPr>
      </p:pic>
      <p:pic>
        <p:nvPicPr>
          <p:cNvPr id="43" name="图片 42" descr="北方中冶 不带英文9-19"/>
          <p:cNvPicPr>
            <a:picLocks noChangeAspect="1"/>
          </p:cNvPicPr>
          <p:nvPr userDrawn="1"/>
        </p:nvPicPr>
        <p:blipFill>
          <a:blip r:embed="rId3"/>
          <a:stretch>
            <a:fillRect/>
          </a:stretch>
        </p:blipFill>
        <p:spPr>
          <a:xfrm>
            <a:off x="11303000" y="240030"/>
            <a:ext cx="641350" cy="52260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pic>
        <p:nvPicPr>
          <p:cNvPr id="55" name="图片 54" descr="C:/Users/Administrator/Desktop/图片2.jpg图片2"/>
          <p:cNvPicPr>
            <a:picLocks noChangeAspect="1"/>
          </p:cNvPicPr>
          <p:nvPr userDrawn="1"/>
        </p:nvPicPr>
        <p:blipFill>
          <a:blip r:embed="rId2"/>
          <a:srcRect t="12487" b="12487"/>
          <a:stretch>
            <a:fillRect/>
          </a:stretch>
        </p:blipFill>
        <p:spPr>
          <a:xfrm>
            <a:off x="2149" y="0"/>
            <a:ext cx="12187702" cy="6858000"/>
          </a:xfrm>
          <a:prstGeom prst="rect">
            <a:avLst/>
          </a:prstGeom>
        </p:spPr>
      </p:pic>
      <p:sp>
        <p:nvSpPr>
          <p:cNvPr id="56" name="矩形 55"/>
          <p:cNvSpPr/>
          <p:nvPr userDrawn="1"/>
        </p:nvSpPr>
        <p:spPr>
          <a:xfrm>
            <a:off x="0" y="0"/>
            <a:ext cx="12192000" cy="6858001"/>
          </a:xfrm>
          <a:prstGeom prst="rect">
            <a:avLst/>
          </a:prstGeom>
          <a:gradFill>
            <a:gsLst>
              <a:gs pos="0">
                <a:srgbClr val="FFFFFF">
                  <a:alpha val="36000"/>
                </a:srgbClr>
              </a:gs>
              <a:gs pos="32000">
                <a:schemeClr val="bg1">
                  <a:alpha val="7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57" name="组合 56"/>
          <p:cNvGrpSpPr/>
          <p:nvPr userDrawn="1"/>
        </p:nvGrpSpPr>
        <p:grpSpPr>
          <a:xfrm>
            <a:off x="-17388" y="6162961"/>
            <a:ext cx="12207239" cy="696712"/>
            <a:chOff x="-15239" y="6376571"/>
            <a:chExt cx="14415453" cy="822743"/>
          </a:xfrm>
        </p:grpSpPr>
        <p:sp>
          <p:nvSpPr>
            <p:cNvPr id="58" name="任意多边形: 形状 63"/>
            <p:cNvSpPr/>
            <p:nvPr/>
          </p:nvSpPr>
          <p:spPr>
            <a:xfrm>
              <a:off x="1" y="6607573"/>
              <a:ext cx="14400213" cy="591741"/>
            </a:xfrm>
            <a:custGeom>
              <a:avLst/>
              <a:gdLst>
                <a:gd name="connsiteX0" fmla="*/ 201591 w 14400213"/>
                <a:gd name="connsiteY0" fmla="*/ 463 h 591741"/>
                <a:gd name="connsiteX1" fmla="*/ 4527030 w 14400213"/>
                <a:gd name="connsiteY1" fmla="*/ 257923 h 591741"/>
                <a:gd name="connsiteX2" fmla="*/ 10717967 w 14400213"/>
                <a:gd name="connsiteY2" fmla="*/ 55556 h 591741"/>
                <a:gd name="connsiteX3" fmla="*/ 14397936 w 14400213"/>
                <a:gd name="connsiteY3" fmla="*/ 160948 h 591741"/>
                <a:gd name="connsiteX4" fmla="*/ 14400213 w 14400213"/>
                <a:gd name="connsiteY4" fmla="*/ 161212 h 591741"/>
                <a:gd name="connsiteX5" fmla="*/ 14400213 w 14400213"/>
                <a:gd name="connsiteY5" fmla="*/ 591741 h 591741"/>
                <a:gd name="connsiteX6" fmla="*/ 0 w 14400213"/>
                <a:gd name="connsiteY6" fmla="*/ 591741 h 591741"/>
                <a:gd name="connsiteX7" fmla="*/ 0 w 14400213"/>
                <a:gd name="connsiteY7" fmla="*/ 2009 h 591741"/>
                <a:gd name="connsiteX8" fmla="*/ 8489 w 14400213"/>
                <a:gd name="connsiteY8" fmla="*/ 1547 h 591741"/>
                <a:gd name="connsiteX9" fmla="*/ 201591 w 14400213"/>
                <a:gd name="connsiteY9" fmla="*/ 463 h 59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0213" h="591741">
                  <a:moveTo>
                    <a:pt x="201591" y="463"/>
                  </a:moveTo>
                  <a:cubicBezTo>
                    <a:pt x="1162812" y="12401"/>
                    <a:pt x="2941040" y="251365"/>
                    <a:pt x="4527030" y="257923"/>
                  </a:cubicBezTo>
                  <a:cubicBezTo>
                    <a:pt x="6339591" y="265418"/>
                    <a:pt x="9025328" y="65549"/>
                    <a:pt x="10717967" y="55556"/>
                  </a:cubicBezTo>
                  <a:cubicBezTo>
                    <a:pt x="12199026" y="46812"/>
                    <a:pt x="13633223" y="81106"/>
                    <a:pt x="14397936" y="160948"/>
                  </a:cubicBezTo>
                  <a:lnTo>
                    <a:pt x="14400213" y="161212"/>
                  </a:lnTo>
                  <a:lnTo>
                    <a:pt x="14400213" y="591741"/>
                  </a:lnTo>
                  <a:lnTo>
                    <a:pt x="0" y="591741"/>
                  </a:lnTo>
                  <a:lnTo>
                    <a:pt x="0" y="2009"/>
                  </a:lnTo>
                  <a:lnTo>
                    <a:pt x="8489" y="1547"/>
                  </a:lnTo>
                  <a:cubicBezTo>
                    <a:pt x="68443" y="-85"/>
                    <a:pt x="132933" y="-391"/>
                    <a:pt x="201591" y="463"/>
                  </a:cubicBezTo>
                  <a:close/>
                </a:path>
              </a:pathLst>
            </a:custGeom>
            <a:solidFill>
              <a:srgbClr val="00B0F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OPPOSans L" panose="00020600040101010101" pitchFamily="18" charset="-122"/>
                <a:ea typeface="阿里巴巴普惠体 Heavy" panose="00020600040101010101" pitchFamily="18" charset="-122"/>
                <a:cs typeface="阿里巴巴普惠体 Heavy" panose="00020600040101010101" pitchFamily="18" charset="-122"/>
                <a:sym typeface="OPPOSans L" panose="00020600040101010101" pitchFamily="18" charset="-122"/>
              </a:endParaRPr>
            </a:p>
          </p:txBody>
        </p:sp>
        <p:sp>
          <p:nvSpPr>
            <p:cNvPr id="59" name="任意多边形: 形状 65"/>
            <p:cNvSpPr/>
            <p:nvPr/>
          </p:nvSpPr>
          <p:spPr bwMode="white">
            <a:xfrm>
              <a:off x="-15239" y="6376571"/>
              <a:ext cx="14415453" cy="822743"/>
            </a:xfrm>
            <a:custGeom>
              <a:avLst/>
              <a:gdLst>
                <a:gd name="connsiteX0" fmla="*/ 14400213 w 14400213"/>
                <a:gd name="connsiteY0" fmla="*/ 0 h 733842"/>
                <a:gd name="connsiteX1" fmla="*/ 14400213 w 14400213"/>
                <a:gd name="connsiteY1" fmla="*/ 733842 h 733842"/>
                <a:gd name="connsiteX2" fmla="*/ 0 w 14400213"/>
                <a:gd name="connsiteY2" fmla="*/ 733842 h 733842"/>
                <a:gd name="connsiteX3" fmla="*/ 0 w 14400213"/>
                <a:gd name="connsiteY3" fmla="*/ 540507 h 733842"/>
                <a:gd name="connsiteX4" fmla="*/ 104527 w 14400213"/>
                <a:gd name="connsiteY4" fmla="*/ 522679 h 733842"/>
                <a:gd name="connsiteX5" fmla="*/ 2628900 w 14400213"/>
                <a:gd name="connsiteY5" fmla="*/ 214729 h 733842"/>
                <a:gd name="connsiteX6" fmla="*/ 5651501 w 14400213"/>
                <a:gd name="connsiteY6" fmla="*/ 151229 h 733842"/>
                <a:gd name="connsiteX7" fmla="*/ 10579100 w 14400213"/>
                <a:gd name="connsiteY7" fmla="*/ 608429 h 733842"/>
                <a:gd name="connsiteX8" fmla="*/ 14150556 w 14400213"/>
                <a:gd name="connsiteY8" fmla="*/ 38903 h 733842"/>
                <a:gd name="connsiteX0-1" fmla="*/ 14400213 w 14400213"/>
                <a:gd name="connsiteY0-2" fmla="*/ 0 h 733842"/>
                <a:gd name="connsiteX1-3" fmla="*/ 14400213 w 14400213"/>
                <a:gd name="connsiteY1-4" fmla="*/ 733842 h 733842"/>
                <a:gd name="connsiteX2-5" fmla="*/ 0 w 14400213"/>
                <a:gd name="connsiteY2-6" fmla="*/ 733842 h 733842"/>
                <a:gd name="connsiteX3-7" fmla="*/ 0 w 14400213"/>
                <a:gd name="connsiteY3-8" fmla="*/ 540507 h 733842"/>
                <a:gd name="connsiteX4-9" fmla="*/ 104527 w 14400213"/>
                <a:gd name="connsiteY4-10" fmla="*/ 522679 h 733842"/>
                <a:gd name="connsiteX5-11" fmla="*/ 2628900 w 14400213"/>
                <a:gd name="connsiteY5-12" fmla="*/ 214729 h 733842"/>
                <a:gd name="connsiteX6-13" fmla="*/ 4889501 w 14400213"/>
                <a:gd name="connsiteY6-14" fmla="*/ 242669 h 733842"/>
                <a:gd name="connsiteX7-15" fmla="*/ 10579100 w 14400213"/>
                <a:gd name="connsiteY7-16" fmla="*/ 608429 h 733842"/>
                <a:gd name="connsiteX8-17" fmla="*/ 14150556 w 14400213"/>
                <a:gd name="connsiteY8-18" fmla="*/ 38903 h 733842"/>
                <a:gd name="connsiteX9" fmla="*/ 14400213 w 14400213"/>
                <a:gd name="connsiteY9" fmla="*/ 0 h 733842"/>
                <a:gd name="connsiteX0-19" fmla="*/ 14400213 w 14400213"/>
                <a:gd name="connsiteY0-20" fmla="*/ 0 h 733842"/>
                <a:gd name="connsiteX1-21" fmla="*/ 14400213 w 14400213"/>
                <a:gd name="connsiteY1-22" fmla="*/ 733842 h 733842"/>
                <a:gd name="connsiteX2-23" fmla="*/ 0 w 14400213"/>
                <a:gd name="connsiteY2-24" fmla="*/ 733842 h 733842"/>
                <a:gd name="connsiteX3-25" fmla="*/ 0 w 14400213"/>
                <a:gd name="connsiteY3-26" fmla="*/ 540507 h 733842"/>
                <a:gd name="connsiteX4-27" fmla="*/ 104527 w 14400213"/>
                <a:gd name="connsiteY4-28" fmla="*/ 522679 h 733842"/>
                <a:gd name="connsiteX5-29" fmla="*/ 2628900 w 14400213"/>
                <a:gd name="connsiteY5-30" fmla="*/ 214729 h 733842"/>
                <a:gd name="connsiteX6-31" fmla="*/ 4889501 w 14400213"/>
                <a:gd name="connsiteY6-32" fmla="*/ 242669 h 733842"/>
                <a:gd name="connsiteX7-33" fmla="*/ 10464800 w 14400213"/>
                <a:gd name="connsiteY7-34" fmla="*/ 539849 h 733842"/>
                <a:gd name="connsiteX8-35" fmla="*/ 14150556 w 14400213"/>
                <a:gd name="connsiteY8-36" fmla="*/ 38903 h 733842"/>
                <a:gd name="connsiteX9-37" fmla="*/ 14400213 w 14400213"/>
                <a:gd name="connsiteY9-38" fmla="*/ 0 h 733842"/>
                <a:gd name="connsiteX0-39" fmla="*/ 14415453 w 14415453"/>
                <a:gd name="connsiteY0-40" fmla="*/ 0 h 733842"/>
                <a:gd name="connsiteX1-41" fmla="*/ 14415453 w 14415453"/>
                <a:gd name="connsiteY1-42" fmla="*/ 733842 h 733842"/>
                <a:gd name="connsiteX2-43" fmla="*/ 15240 w 14415453"/>
                <a:gd name="connsiteY2-44" fmla="*/ 733842 h 733842"/>
                <a:gd name="connsiteX3-45" fmla="*/ 0 w 14415453"/>
                <a:gd name="connsiteY3-46" fmla="*/ 418587 h 733842"/>
                <a:gd name="connsiteX4-47" fmla="*/ 119767 w 14415453"/>
                <a:gd name="connsiteY4-48" fmla="*/ 522679 h 733842"/>
                <a:gd name="connsiteX5-49" fmla="*/ 2644140 w 14415453"/>
                <a:gd name="connsiteY5-50" fmla="*/ 214729 h 733842"/>
                <a:gd name="connsiteX6-51" fmla="*/ 4904741 w 14415453"/>
                <a:gd name="connsiteY6-52" fmla="*/ 242669 h 733842"/>
                <a:gd name="connsiteX7-53" fmla="*/ 10480040 w 14415453"/>
                <a:gd name="connsiteY7-54" fmla="*/ 539849 h 733842"/>
                <a:gd name="connsiteX8-55" fmla="*/ 14165796 w 14415453"/>
                <a:gd name="connsiteY8-56" fmla="*/ 38903 h 733842"/>
                <a:gd name="connsiteX9-57" fmla="*/ 14415453 w 14415453"/>
                <a:gd name="connsiteY9-58" fmla="*/ 0 h 733842"/>
                <a:gd name="connsiteX0-59" fmla="*/ 14415453 w 14415453"/>
                <a:gd name="connsiteY0-60" fmla="*/ 0 h 733842"/>
                <a:gd name="connsiteX1-61" fmla="*/ 14415453 w 14415453"/>
                <a:gd name="connsiteY1-62" fmla="*/ 733842 h 733842"/>
                <a:gd name="connsiteX2-63" fmla="*/ 15240 w 14415453"/>
                <a:gd name="connsiteY2-64" fmla="*/ 733842 h 733842"/>
                <a:gd name="connsiteX3-65" fmla="*/ 0 w 14415453"/>
                <a:gd name="connsiteY3-66" fmla="*/ 418587 h 733842"/>
                <a:gd name="connsiteX4-67" fmla="*/ 355987 w 14415453"/>
                <a:gd name="connsiteY4-68" fmla="*/ 484579 h 733842"/>
                <a:gd name="connsiteX5-69" fmla="*/ 2644140 w 14415453"/>
                <a:gd name="connsiteY5-70" fmla="*/ 214729 h 733842"/>
                <a:gd name="connsiteX6-71" fmla="*/ 4904741 w 14415453"/>
                <a:gd name="connsiteY6-72" fmla="*/ 242669 h 733842"/>
                <a:gd name="connsiteX7-73" fmla="*/ 10480040 w 14415453"/>
                <a:gd name="connsiteY7-74" fmla="*/ 539849 h 733842"/>
                <a:gd name="connsiteX8-75" fmla="*/ 14165796 w 14415453"/>
                <a:gd name="connsiteY8-76" fmla="*/ 38903 h 733842"/>
                <a:gd name="connsiteX9-77" fmla="*/ 14415453 w 14415453"/>
                <a:gd name="connsiteY9-78" fmla="*/ 0 h 733842"/>
                <a:gd name="connsiteX0-79" fmla="*/ 14415453 w 14415453"/>
                <a:gd name="connsiteY0-80" fmla="*/ 0 h 733842"/>
                <a:gd name="connsiteX1-81" fmla="*/ 14415453 w 14415453"/>
                <a:gd name="connsiteY1-82" fmla="*/ 733842 h 733842"/>
                <a:gd name="connsiteX2-83" fmla="*/ 15240 w 14415453"/>
                <a:gd name="connsiteY2-84" fmla="*/ 733842 h 733842"/>
                <a:gd name="connsiteX3-85" fmla="*/ 0 w 14415453"/>
                <a:gd name="connsiteY3-86" fmla="*/ 418587 h 733842"/>
                <a:gd name="connsiteX4-87" fmla="*/ 355987 w 14415453"/>
                <a:gd name="connsiteY4-88" fmla="*/ 484579 h 733842"/>
                <a:gd name="connsiteX5-89" fmla="*/ 2644140 w 14415453"/>
                <a:gd name="connsiteY5-90" fmla="*/ 214729 h 733842"/>
                <a:gd name="connsiteX6-91" fmla="*/ 4904741 w 14415453"/>
                <a:gd name="connsiteY6-92" fmla="*/ 242669 h 733842"/>
                <a:gd name="connsiteX7-93" fmla="*/ 10480040 w 14415453"/>
                <a:gd name="connsiteY7-94" fmla="*/ 539849 h 733842"/>
                <a:gd name="connsiteX8-95" fmla="*/ 14165796 w 14415453"/>
                <a:gd name="connsiteY8-96" fmla="*/ 38903 h 733842"/>
                <a:gd name="connsiteX9-97" fmla="*/ 14415453 w 14415453"/>
                <a:gd name="connsiteY9-98" fmla="*/ 0 h 733842"/>
                <a:gd name="connsiteX0-99" fmla="*/ 14415453 w 14415453"/>
                <a:gd name="connsiteY0-100" fmla="*/ 0 h 733842"/>
                <a:gd name="connsiteX1-101" fmla="*/ 14415453 w 14415453"/>
                <a:gd name="connsiteY1-102" fmla="*/ 733842 h 733842"/>
                <a:gd name="connsiteX2-103" fmla="*/ 15240 w 14415453"/>
                <a:gd name="connsiteY2-104" fmla="*/ 733842 h 733842"/>
                <a:gd name="connsiteX3-105" fmla="*/ 0 w 14415453"/>
                <a:gd name="connsiteY3-106" fmla="*/ 418587 h 733842"/>
                <a:gd name="connsiteX4-107" fmla="*/ 355987 w 14415453"/>
                <a:gd name="connsiteY4-108" fmla="*/ 484579 h 733842"/>
                <a:gd name="connsiteX5-109" fmla="*/ 2644140 w 14415453"/>
                <a:gd name="connsiteY5-110" fmla="*/ 214729 h 733842"/>
                <a:gd name="connsiteX6-111" fmla="*/ 4904741 w 14415453"/>
                <a:gd name="connsiteY6-112" fmla="*/ 242669 h 733842"/>
                <a:gd name="connsiteX7-113" fmla="*/ 10480040 w 14415453"/>
                <a:gd name="connsiteY7-114" fmla="*/ 539849 h 733842"/>
                <a:gd name="connsiteX8-115" fmla="*/ 14165796 w 14415453"/>
                <a:gd name="connsiteY8-116" fmla="*/ 38903 h 733842"/>
                <a:gd name="connsiteX9-117" fmla="*/ 14415453 w 14415453"/>
                <a:gd name="connsiteY9-118" fmla="*/ 0 h 733842"/>
                <a:gd name="connsiteX0-119" fmla="*/ 14415453 w 14415453"/>
                <a:gd name="connsiteY0-120" fmla="*/ 0 h 733842"/>
                <a:gd name="connsiteX1-121" fmla="*/ 14415453 w 14415453"/>
                <a:gd name="connsiteY1-122" fmla="*/ 733842 h 733842"/>
                <a:gd name="connsiteX2-123" fmla="*/ 15240 w 14415453"/>
                <a:gd name="connsiteY2-124" fmla="*/ 733842 h 733842"/>
                <a:gd name="connsiteX3-125" fmla="*/ 0 w 14415453"/>
                <a:gd name="connsiteY3-126" fmla="*/ 418587 h 733842"/>
                <a:gd name="connsiteX4-127" fmla="*/ 355987 w 14415453"/>
                <a:gd name="connsiteY4-128" fmla="*/ 484579 h 733842"/>
                <a:gd name="connsiteX5-129" fmla="*/ 2644140 w 14415453"/>
                <a:gd name="connsiteY5-130" fmla="*/ 214729 h 733842"/>
                <a:gd name="connsiteX6-131" fmla="*/ 4904741 w 14415453"/>
                <a:gd name="connsiteY6-132" fmla="*/ 242669 h 733842"/>
                <a:gd name="connsiteX7-133" fmla="*/ 10480040 w 14415453"/>
                <a:gd name="connsiteY7-134" fmla="*/ 539849 h 733842"/>
                <a:gd name="connsiteX8-135" fmla="*/ 14165796 w 14415453"/>
                <a:gd name="connsiteY8-136" fmla="*/ 38903 h 733842"/>
                <a:gd name="connsiteX9-137" fmla="*/ 14415453 w 14415453"/>
                <a:gd name="connsiteY9-138" fmla="*/ 0 h 733842"/>
                <a:gd name="connsiteX0-139" fmla="*/ 14415453 w 14415453"/>
                <a:gd name="connsiteY0-140" fmla="*/ 0 h 733842"/>
                <a:gd name="connsiteX1-141" fmla="*/ 14415453 w 14415453"/>
                <a:gd name="connsiteY1-142" fmla="*/ 733842 h 733842"/>
                <a:gd name="connsiteX2-143" fmla="*/ 15240 w 14415453"/>
                <a:gd name="connsiteY2-144" fmla="*/ 733842 h 733842"/>
                <a:gd name="connsiteX3-145" fmla="*/ 0 w 14415453"/>
                <a:gd name="connsiteY3-146" fmla="*/ 471927 h 733842"/>
                <a:gd name="connsiteX4-147" fmla="*/ 355987 w 14415453"/>
                <a:gd name="connsiteY4-148" fmla="*/ 484579 h 733842"/>
                <a:gd name="connsiteX5-149" fmla="*/ 2644140 w 14415453"/>
                <a:gd name="connsiteY5-150" fmla="*/ 214729 h 733842"/>
                <a:gd name="connsiteX6-151" fmla="*/ 4904741 w 14415453"/>
                <a:gd name="connsiteY6-152" fmla="*/ 242669 h 733842"/>
                <a:gd name="connsiteX7-153" fmla="*/ 10480040 w 14415453"/>
                <a:gd name="connsiteY7-154" fmla="*/ 539849 h 733842"/>
                <a:gd name="connsiteX8-155" fmla="*/ 14165796 w 14415453"/>
                <a:gd name="connsiteY8-156" fmla="*/ 38903 h 733842"/>
                <a:gd name="connsiteX9-157" fmla="*/ 14415453 w 14415453"/>
                <a:gd name="connsiteY9-158" fmla="*/ 0 h 7338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14415453" h="733842">
                  <a:moveTo>
                    <a:pt x="14415453" y="0"/>
                  </a:moveTo>
                  <a:lnTo>
                    <a:pt x="14415453" y="733842"/>
                  </a:lnTo>
                  <a:lnTo>
                    <a:pt x="15240" y="733842"/>
                  </a:lnTo>
                  <a:lnTo>
                    <a:pt x="0" y="471927"/>
                  </a:lnTo>
                  <a:cubicBezTo>
                    <a:pt x="56791" y="430383"/>
                    <a:pt x="-84703" y="527445"/>
                    <a:pt x="355987" y="484579"/>
                  </a:cubicBezTo>
                  <a:cubicBezTo>
                    <a:pt x="796677" y="441713"/>
                    <a:pt x="1886014" y="255047"/>
                    <a:pt x="2644140" y="214729"/>
                  </a:cubicBezTo>
                  <a:cubicBezTo>
                    <a:pt x="3402266" y="174411"/>
                    <a:pt x="3579708" y="177052"/>
                    <a:pt x="4904741" y="242669"/>
                  </a:cubicBezTo>
                  <a:cubicBezTo>
                    <a:pt x="6229773" y="308286"/>
                    <a:pt x="8865023" y="571599"/>
                    <a:pt x="10480040" y="539849"/>
                  </a:cubicBezTo>
                  <a:cubicBezTo>
                    <a:pt x="11590364" y="518021"/>
                    <a:pt x="13100118" y="218615"/>
                    <a:pt x="14165796" y="38903"/>
                  </a:cubicBezTo>
                  <a:lnTo>
                    <a:pt x="14415453" y="0"/>
                  </a:lnTo>
                  <a:close/>
                </a:path>
              </a:pathLst>
            </a:custGeom>
            <a:gradFill flip="none" rotWithShape="1">
              <a:gsLst>
                <a:gs pos="0">
                  <a:srgbClr val="0070C0">
                    <a:alpha val="17000"/>
                  </a:srgbClr>
                </a:gs>
                <a:gs pos="100000">
                  <a:srgbClr val="00B0F0">
                    <a:alpha val="21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OPPOSans L" panose="00020600040101010101" pitchFamily="18" charset="-122"/>
                <a:ea typeface="阿里巴巴普惠体 Heavy" panose="00020600040101010101" pitchFamily="18" charset="-122"/>
                <a:cs typeface="阿里巴巴普惠体 Heavy" panose="00020600040101010101" pitchFamily="18" charset="-122"/>
                <a:sym typeface="OPPOSans L" panose="00020600040101010101" pitchFamily="18" charset="-122"/>
              </a:endParaRPr>
            </a:p>
          </p:txBody>
        </p:sp>
      </p:grpSp>
      <p:pic>
        <p:nvPicPr>
          <p:cNvPr id="61" name="图片 60"/>
          <p:cNvPicPr>
            <a:picLocks noChangeAspect="1"/>
          </p:cNvPicPr>
          <p:nvPr userDrawn="1"/>
        </p:nvPicPr>
        <p:blipFill rotWithShape="1">
          <a:blip r:embed="rId3"/>
          <a:srcRect l="22730" t="18686"/>
          <a:stretch>
            <a:fillRect/>
          </a:stretch>
        </p:blipFill>
        <p:spPr>
          <a:xfrm>
            <a:off x="-14514" y="14514"/>
            <a:ext cx="5761464" cy="2815772"/>
          </a:xfrm>
          <a:prstGeom prst="rect">
            <a:avLst/>
          </a:prstGeom>
        </p:spPr>
      </p:pic>
      <p:sp>
        <p:nvSpPr>
          <p:cNvPr id="62" name="标题 11"/>
          <p:cNvSpPr>
            <a:spLocks noGrp="1"/>
          </p:cNvSpPr>
          <p:nvPr>
            <p:ph type="title"/>
          </p:nvPr>
        </p:nvSpPr>
        <p:spPr>
          <a:xfrm>
            <a:off x="622570" y="260624"/>
            <a:ext cx="6476730" cy="480131"/>
          </a:xfrm>
          <a:prstGeom prst="rect">
            <a:avLst/>
          </a:prstGeom>
        </p:spPr>
        <p:txBody>
          <a:bodyPr wrap="square">
            <a:spAutoFit/>
          </a:bodyPr>
          <a:lstStyle>
            <a:lvl1pPr>
              <a:defRPr sz="2800" b="1">
                <a:solidFill>
                  <a:srgbClr val="0070C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cxnSp>
        <p:nvCxnSpPr>
          <p:cNvPr id="63" name="直接连接符 62"/>
          <p:cNvCxnSpPr/>
          <p:nvPr userDrawn="1"/>
        </p:nvCxnSpPr>
        <p:spPr>
          <a:xfrm>
            <a:off x="8329353" y="533889"/>
            <a:ext cx="1634751"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userDrawn="1"/>
        </p:nvCxnSpPr>
        <p:spPr>
          <a:xfrm flipV="1">
            <a:off x="8070975" y="533889"/>
            <a:ext cx="258378" cy="26132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userDrawn="1"/>
        </p:nvCxnSpPr>
        <p:spPr>
          <a:xfrm>
            <a:off x="622570" y="795207"/>
            <a:ext cx="744625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6" name="文本框 65"/>
          <p:cNvSpPr txBox="1"/>
          <p:nvPr userDrawn="1"/>
        </p:nvSpPr>
        <p:spPr>
          <a:xfrm>
            <a:off x="11587677" y="6574817"/>
            <a:ext cx="391572" cy="2462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fld id="{A0E629E1-60FC-4630-A994-D9DE806EAE32}" type="slidenum">
              <a:rPr lang="en-US" altLang="zh-CN" sz="1000" smtClean="0">
                <a:solidFill>
                  <a:srgbClr val="0070C0"/>
                </a:solidFill>
                <a:latin typeface="微软雅黑" panose="020B0503020204020204" pitchFamily="34" charset="-122"/>
                <a:ea typeface="微软雅黑" panose="020B0503020204020204" pitchFamily="34" charset="-122"/>
              </a:rPr>
              <a:t>‹#›</a:t>
            </a:fld>
            <a:endParaRPr lang="en-US" altLang="zh-CN" sz="1000" dirty="0">
              <a:solidFill>
                <a:srgbClr val="0070C0"/>
              </a:solidFill>
              <a:latin typeface="微软雅黑" panose="020B0503020204020204" pitchFamily="34" charset="-122"/>
              <a:ea typeface="微软雅黑" panose="020B0503020204020204" pitchFamily="34" charset="-122"/>
            </a:endParaRPr>
          </a:p>
        </p:txBody>
      </p:sp>
      <p:pic>
        <p:nvPicPr>
          <p:cNvPr id="3" name="图片 2" descr="北方中冶 不带英文9-19"/>
          <p:cNvPicPr>
            <a:picLocks noChangeAspect="1"/>
          </p:cNvPicPr>
          <p:nvPr userDrawn="1"/>
        </p:nvPicPr>
        <p:blipFill>
          <a:blip r:embed="rId4"/>
          <a:stretch>
            <a:fillRect/>
          </a:stretch>
        </p:blipFill>
        <p:spPr>
          <a:xfrm>
            <a:off x="11303000" y="240030"/>
            <a:ext cx="641350" cy="52260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尾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2025/1/21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4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4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44.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tags" Target="../tags/tag57.xml"/><Relationship Id="rId18" Type="http://schemas.openxmlformats.org/officeDocument/2006/relationships/slideLayout" Target="../slideLayouts/slideLayout3.xm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tags" Target="../tags/tag56.xml"/><Relationship Id="rId17" Type="http://schemas.openxmlformats.org/officeDocument/2006/relationships/tags" Target="../tags/tag61.xml"/><Relationship Id="rId2" Type="http://schemas.openxmlformats.org/officeDocument/2006/relationships/tags" Target="../tags/tag46.xml"/><Relationship Id="rId16" Type="http://schemas.openxmlformats.org/officeDocument/2006/relationships/tags" Target="../tags/tag60.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5" Type="http://schemas.openxmlformats.org/officeDocument/2006/relationships/tags" Target="../tags/tag49.xml"/><Relationship Id="rId15" Type="http://schemas.openxmlformats.org/officeDocument/2006/relationships/tags" Target="../tags/tag59.xml"/><Relationship Id="rId10" Type="http://schemas.openxmlformats.org/officeDocument/2006/relationships/tags" Target="../tags/tag54.xml"/><Relationship Id="rId19" Type="http://schemas.openxmlformats.org/officeDocument/2006/relationships/notesSlide" Target="../notesSlides/notesSlide13.xml"/><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tags" Target="../tags/tag5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6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63.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6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18" Type="http://schemas.openxmlformats.org/officeDocument/2006/relationships/slideLayout" Target="../slideLayouts/slideLayout3.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tags" Target="../tags/tag83.xml"/><Relationship Id="rId2" Type="http://schemas.openxmlformats.org/officeDocument/2006/relationships/tags" Target="../tags/tag68.xml"/><Relationship Id="rId16" Type="http://schemas.openxmlformats.org/officeDocument/2006/relationships/tags" Target="../tags/tag82.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5" Type="http://schemas.openxmlformats.org/officeDocument/2006/relationships/tags" Target="../tags/tag81.xml"/><Relationship Id="rId10" Type="http://schemas.openxmlformats.org/officeDocument/2006/relationships/tags" Target="../tags/tag76.xml"/><Relationship Id="rId19" Type="http://schemas.openxmlformats.org/officeDocument/2006/relationships/notesSlide" Target="../notesSlides/notesSlide18.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3.xml"/><Relationship Id="rId1" Type="http://schemas.openxmlformats.org/officeDocument/2006/relationships/tags" Target="../tags/tag84.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slideLayout" Target="../slideLayouts/slideLayout3.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notesSlide" Target="../notesSlides/notesSlide2.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3.xml"/><Relationship Id="rId1" Type="http://schemas.openxmlformats.org/officeDocument/2006/relationships/tags" Target="../tags/tag85.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86.xml"/><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87.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88.xml"/></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2.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8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image" Target="../media/image33.png"/><Relationship Id="rId4"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tags" Target="../tags/tag94.xml"/><Relationship Id="rId7" Type="http://schemas.openxmlformats.org/officeDocument/2006/relationships/image" Target="../media/image35.jpe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34.png"/><Relationship Id="rId5" Type="http://schemas.openxmlformats.org/officeDocument/2006/relationships/notesSlide" Target="../notesSlides/notesSlide24.xml"/><Relationship Id="rId4" Type="http://schemas.openxmlformats.org/officeDocument/2006/relationships/slideLayout" Target="../slideLayouts/slideLayout3.xml"/><Relationship Id="rId9"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3.xml"/><Relationship Id="rId1" Type="http://schemas.openxmlformats.org/officeDocument/2006/relationships/tags" Target="../tags/tag95.xml"/><Relationship Id="rId5" Type="http://schemas.openxmlformats.org/officeDocument/2006/relationships/image" Target="../media/image40.jpeg"/><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96.xml"/><Relationship Id="rId5" Type="http://schemas.openxmlformats.org/officeDocument/2006/relationships/image" Target="../media/image42.jpe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9.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0.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21.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2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23.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4.xml"/><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18" Type="http://schemas.openxmlformats.org/officeDocument/2006/relationships/slideLayout" Target="../slideLayouts/slideLayout3.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tags" Target="../tags/tag41.xml"/><Relationship Id="rId2" Type="http://schemas.openxmlformats.org/officeDocument/2006/relationships/tags" Target="../tags/tag26.xml"/><Relationship Id="rId16" Type="http://schemas.openxmlformats.org/officeDocument/2006/relationships/tags" Target="../tags/tag40.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tags" Target="../tags/tag39.xml"/><Relationship Id="rId10" Type="http://schemas.openxmlformats.org/officeDocument/2006/relationships/tags" Target="../tags/tag34.xml"/><Relationship Id="rId19" Type="http://schemas.openxmlformats.org/officeDocument/2006/relationships/notesSlide" Target="../notesSlides/notesSlide9.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35" y="3836670"/>
            <a:ext cx="12192635" cy="1529715"/>
          </a:xfrm>
          <a:prstGeom prst="rect">
            <a:avLst/>
          </a:prstGeom>
          <a:noFill/>
        </p:spPr>
        <p:txBody>
          <a:bodyPr wrap="square" rtlCol="0">
            <a:noAutofit/>
          </a:bodyPr>
          <a:lstStyle/>
          <a:p>
            <a:pPr algn="ctr">
              <a:lnSpc>
                <a:spcPct val="150000"/>
              </a:lnSpc>
            </a:pPr>
            <a:r>
              <a:rPr lang="zh-CN" altLang="en-US" sz="2000" dirty="0">
                <a:solidFill>
                  <a:srgbClr val="0070C0"/>
                </a:solidFill>
                <a:cs typeface="+mn-ea"/>
                <a:sym typeface="+mn-lt"/>
              </a:rPr>
              <a:t>北方中冶（北京）工程咨询有限公司</a:t>
            </a:r>
            <a:r>
              <a:rPr lang="en-US" altLang="zh-CN" sz="2000" dirty="0">
                <a:solidFill>
                  <a:srgbClr val="0070C0"/>
                </a:solidFill>
                <a:cs typeface="+mn-ea"/>
                <a:sym typeface="+mn-lt"/>
              </a:rPr>
              <a:t>  </a:t>
            </a:r>
            <a:r>
              <a:rPr lang="zh-CN" altLang="en-US" sz="2000" dirty="0">
                <a:solidFill>
                  <a:srgbClr val="0070C0"/>
                </a:solidFill>
                <a:cs typeface="+mn-ea"/>
                <a:sym typeface="+mn-lt"/>
              </a:rPr>
              <a:t>高级分析师</a:t>
            </a:r>
          </a:p>
          <a:p>
            <a:pPr algn="ctr">
              <a:lnSpc>
                <a:spcPct val="150000"/>
              </a:lnSpc>
            </a:pPr>
            <a:r>
              <a:rPr lang="zh-CN" altLang="en-US" sz="2000" dirty="0">
                <a:solidFill>
                  <a:srgbClr val="0070C0"/>
                </a:solidFill>
                <a:cs typeface="+mn-ea"/>
                <a:sym typeface="+mn-lt"/>
              </a:rPr>
              <a:t>程    波</a:t>
            </a:r>
            <a:endParaRPr lang="en-US" altLang="zh-CN" sz="2000" dirty="0">
              <a:solidFill>
                <a:srgbClr val="0070C0"/>
              </a:solidFill>
              <a:cs typeface="+mn-ea"/>
              <a:sym typeface="+mn-lt"/>
            </a:endParaRPr>
          </a:p>
          <a:p>
            <a:pPr algn="ctr">
              <a:lnSpc>
                <a:spcPct val="150000"/>
              </a:lnSpc>
            </a:pPr>
            <a:r>
              <a:rPr lang="en-US" altLang="zh-CN" sz="2000" dirty="0">
                <a:solidFill>
                  <a:srgbClr val="0070C0"/>
                </a:solidFill>
                <a:cs typeface="+mn-ea"/>
                <a:sym typeface="+mn-lt"/>
              </a:rPr>
              <a:t>2024-12-14  2025-01-21</a:t>
            </a:r>
            <a:endParaRPr lang="zh-CN" altLang="en-US" sz="2000" dirty="0">
              <a:solidFill>
                <a:srgbClr val="0070C0"/>
              </a:solidFill>
              <a:cs typeface="+mn-ea"/>
              <a:sym typeface="+mn-lt"/>
            </a:endParaRPr>
          </a:p>
        </p:txBody>
      </p:sp>
      <p:grpSp>
        <p:nvGrpSpPr>
          <p:cNvPr id="3" name="组合 2"/>
          <p:cNvGrpSpPr/>
          <p:nvPr/>
        </p:nvGrpSpPr>
        <p:grpSpPr>
          <a:xfrm>
            <a:off x="2065486" y="2168413"/>
            <a:ext cx="8061028" cy="149426"/>
            <a:chOff x="-402955" y="2288717"/>
            <a:chExt cx="13022436" cy="229805"/>
          </a:xfrm>
        </p:grpSpPr>
        <p:sp>
          <p:nvSpPr>
            <p:cNvPr id="4" name="任意多边形 3"/>
            <p:cNvSpPr/>
            <p:nvPr/>
          </p:nvSpPr>
          <p:spPr>
            <a:xfrm>
              <a:off x="5794375" y="2288717"/>
              <a:ext cx="599587" cy="229805"/>
            </a:xfrm>
            <a:custGeom>
              <a:avLst/>
              <a:gdLst>
                <a:gd name="connsiteX0" fmla="*/ 0 w 584200"/>
                <a:gd name="connsiteY0" fmla="*/ 0 h 107950"/>
                <a:gd name="connsiteX1" fmla="*/ 133350 w 584200"/>
                <a:gd name="connsiteY1" fmla="*/ 0 h 107950"/>
                <a:gd name="connsiteX2" fmla="*/ 241300 w 584200"/>
                <a:gd name="connsiteY2" fmla="*/ 107950 h 107950"/>
                <a:gd name="connsiteX3" fmla="*/ 374650 w 584200"/>
                <a:gd name="connsiteY3" fmla="*/ 107950 h 107950"/>
                <a:gd name="connsiteX4" fmla="*/ 482600 w 584200"/>
                <a:gd name="connsiteY4" fmla="*/ 0 h 107950"/>
                <a:gd name="connsiteX5" fmla="*/ 584200 w 584200"/>
                <a:gd name="connsiteY5" fmla="*/ 0 h 107950"/>
                <a:gd name="connsiteX0-1" fmla="*/ 0 w 584200"/>
                <a:gd name="connsiteY0-2" fmla="*/ 0 h 118384"/>
                <a:gd name="connsiteX1-3" fmla="*/ 133350 w 584200"/>
                <a:gd name="connsiteY1-4" fmla="*/ 0 h 118384"/>
                <a:gd name="connsiteX2-5" fmla="*/ 241300 w 584200"/>
                <a:gd name="connsiteY2-6" fmla="*/ 107950 h 118384"/>
                <a:gd name="connsiteX3-7" fmla="*/ 374650 w 584200"/>
                <a:gd name="connsiteY3-8" fmla="*/ 107950 h 118384"/>
                <a:gd name="connsiteX4-9" fmla="*/ 482600 w 584200"/>
                <a:gd name="connsiteY4-10" fmla="*/ 0 h 118384"/>
                <a:gd name="connsiteX5-11" fmla="*/ 584200 w 584200"/>
                <a:gd name="connsiteY5-12" fmla="*/ 0 h 118384"/>
                <a:gd name="connsiteX0-13" fmla="*/ 0 w 584200"/>
                <a:gd name="connsiteY0-14" fmla="*/ 0 h 122766"/>
                <a:gd name="connsiteX1-15" fmla="*/ 133350 w 584200"/>
                <a:gd name="connsiteY1-16" fmla="*/ 0 h 122766"/>
                <a:gd name="connsiteX2-17" fmla="*/ 241300 w 584200"/>
                <a:gd name="connsiteY2-18" fmla="*/ 107950 h 122766"/>
                <a:gd name="connsiteX3-19" fmla="*/ 374650 w 584200"/>
                <a:gd name="connsiteY3-20" fmla="*/ 107950 h 122766"/>
                <a:gd name="connsiteX4-21" fmla="*/ 482600 w 584200"/>
                <a:gd name="connsiteY4-22" fmla="*/ 0 h 122766"/>
                <a:gd name="connsiteX5-23" fmla="*/ 584200 w 584200"/>
                <a:gd name="connsiteY5-24" fmla="*/ 0 h 122766"/>
                <a:gd name="connsiteX0-25" fmla="*/ 0 w 595739"/>
                <a:gd name="connsiteY0-26" fmla="*/ 0 h 122766"/>
                <a:gd name="connsiteX1-27" fmla="*/ 133350 w 595739"/>
                <a:gd name="connsiteY1-28" fmla="*/ 0 h 122766"/>
                <a:gd name="connsiteX2-29" fmla="*/ 241300 w 595739"/>
                <a:gd name="connsiteY2-30" fmla="*/ 107950 h 122766"/>
                <a:gd name="connsiteX3-31" fmla="*/ 374650 w 595739"/>
                <a:gd name="connsiteY3-32" fmla="*/ 107950 h 122766"/>
                <a:gd name="connsiteX4-33" fmla="*/ 482600 w 595739"/>
                <a:gd name="connsiteY4-34" fmla="*/ 0 h 122766"/>
                <a:gd name="connsiteX5-35" fmla="*/ 595739 w 595739"/>
                <a:gd name="connsiteY5-36" fmla="*/ 0 h 122766"/>
                <a:gd name="connsiteX0-37" fmla="*/ 0 w 599587"/>
                <a:gd name="connsiteY0-38" fmla="*/ 0 h 122766"/>
                <a:gd name="connsiteX1-39" fmla="*/ 133350 w 599587"/>
                <a:gd name="connsiteY1-40" fmla="*/ 0 h 122766"/>
                <a:gd name="connsiteX2-41" fmla="*/ 241300 w 599587"/>
                <a:gd name="connsiteY2-42" fmla="*/ 107950 h 122766"/>
                <a:gd name="connsiteX3-43" fmla="*/ 374650 w 599587"/>
                <a:gd name="connsiteY3-44" fmla="*/ 107950 h 122766"/>
                <a:gd name="connsiteX4-45" fmla="*/ 482600 w 599587"/>
                <a:gd name="connsiteY4-46" fmla="*/ 0 h 122766"/>
                <a:gd name="connsiteX5-47" fmla="*/ 599587 w 599587"/>
                <a:gd name="connsiteY5-48" fmla="*/ 0 h 122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99587" h="122766">
                  <a:moveTo>
                    <a:pt x="0" y="0"/>
                  </a:moveTo>
                  <a:lnTo>
                    <a:pt x="133350" y="0"/>
                  </a:lnTo>
                  <a:lnTo>
                    <a:pt x="241300" y="107950"/>
                  </a:lnTo>
                  <a:cubicBezTo>
                    <a:pt x="274209" y="123601"/>
                    <a:pt x="330200" y="131427"/>
                    <a:pt x="374650" y="107950"/>
                  </a:cubicBezTo>
                  <a:lnTo>
                    <a:pt x="482600" y="0"/>
                  </a:lnTo>
                  <a:lnTo>
                    <a:pt x="599587" y="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5" name="直接连接符 4"/>
            <p:cNvCxnSpPr/>
            <p:nvPr/>
          </p:nvCxnSpPr>
          <p:spPr>
            <a:xfrm flipH="1">
              <a:off x="-402955" y="2348248"/>
              <a:ext cx="6351848" cy="0"/>
            </a:xfrm>
            <a:prstGeom prst="lin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6" name="直接连接符 5"/>
            <p:cNvCxnSpPr/>
            <p:nvPr/>
          </p:nvCxnSpPr>
          <p:spPr>
            <a:xfrm flipH="1">
              <a:off x="6252926" y="2348248"/>
              <a:ext cx="6366555" cy="0"/>
            </a:xfrm>
            <a:prstGeom prst="lin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7" name="直接连接符 6"/>
            <p:cNvCxnSpPr/>
            <p:nvPr/>
          </p:nvCxnSpPr>
          <p:spPr>
            <a:xfrm flipH="1">
              <a:off x="1806797" y="2422248"/>
              <a:ext cx="4187678" cy="0"/>
            </a:xfrm>
            <a:prstGeom prst="lin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8" name="直接连接符 7"/>
            <p:cNvCxnSpPr/>
            <p:nvPr/>
          </p:nvCxnSpPr>
          <p:spPr>
            <a:xfrm flipH="1">
              <a:off x="6212943" y="2422248"/>
              <a:ext cx="4185586" cy="0"/>
            </a:xfrm>
            <a:prstGeom prst="lin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9" name="组合 8"/>
          <p:cNvGrpSpPr/>
          <p:nvPr/>
        </p:nvGrpSpPr>
        <p:grpSpPr>
          <a:xfrm>
            <a:off x="434339" y="2053591"/>
            <a:ext cx="11497945" cy="1082039"/>
            <a:chOff x="1794961" y="2019717"/>
            <a:chExt cx="8135846" cy="1081943"/>
          </a:xfrm>
        </p:grpSpPr>
        <p:grpSp>
          <p:nvGrpSpPr>
            <p:cNvPr id="10" name="组合 9"/>
            <p:cNvGrpSpPr/>
            <p:nvPr/>
          </p:nvGrpSpPr>
          <p:grpSpPr>
            <a:xfrm>
              <a:off x="2773133" y="2524390"/>
              <a:ext cx="749611" cy="577270"/>
              <a:chOff x="5207489" y="4655344"/>
              <a:chExt cx="754013" cy="507669"/>
            </a:xfrm>
          </p:grpSpPr>
          <p:cxnSp>
            <p:nvCxnSpPr>
              <p:cNvPr id="11" name="直接连接符 10"/>
              <p:cNvCxnSpPr/>
              <p:nvPr/>
            </p:nvCxnSpPr>
            <p:spPr>
              <a:xfrm>
                <a:off x="5207489" y="4909178"/>
                <a:ext cx="567042" cy="0"/>
              </a:xfrm>
              <a:prstGeom prst="line">
                <a:avLst/>
              </a:prstGeom>
              <a:ln w="12700">
                <a:gradFill flip="none" rotWithShape="1">
                  <a:gsLst>
                    <a:gs pos="100000">
                      <a:schemeClr val="accent1">
                        <a:lumMod val="20000"/>
                        <a:lumOff val="80000"/>
                      </a:schemeClr>
                    </a:gs>
                    <a:gs pos="3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5774531" y="4655344"/>
                <a:ext cx="183357" cy="253835"/>
              </a:xfrm>
              <a:prstGeom prst="line">
                <a:avLst/>
              </a:prstGeom>
              <a:ln w="12700">
                <a:gradFill flip="none" rotWithShape="1">
                  <a:gsLst>
                    <a:gs pos="100000">
                      <a:schemeClr val="accent1">
                        <a:lumMod val="20000"/>
                        <a:lumOff val="80000"/>
                      </a:schemeClr>
                    </a:gs>
                    <a:gs pos="3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flipV="1">
                <a:off x="5778145" y="4909178"/>
                <a:ext cx="183357" cy="253835"/>
              </a:xfrm>
              <a:prstGeom prst="line">
                <a:avLst/>
              </a:prstGeom>
              <a:ln w="12700">
                <a:gradFill flip="none" rotWithShape="1">
                  <a:gsLst>
                    <a:gs pos="100000">
                      <a:schemeClr val="accent1">
                        <a:lumMod val="20000"/>
                        <a:lumOff val="80000"/>
                      </a:schemeClr>
                    </a:gs>
                    <a:gs pos="3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flipH="1">
              <a:off x="8079913" y="2524390"/>
              <a:ext cx="749611" cy="577270"/>
              <a:chOff x="4792262" y="4655344"/>
              <a:chExt cx="754013" cy="507669"/>
            </a:xfrm>
          </p:grpSpPr>
          <p:cxnSp>
            <p:nvCxnSpPr>
              <p:cNvPr id="15" name="直接连接符 14"/>
              <p:cNvCxnSpPr/>
              <p:nvPr/>
            </p:nvCxnSpPr>
            <p:spPr>
              <a:xfrm>
                <a:off x="4792262" y="4909178"/>
                <a:ext cx="567042" cy="0"/>
              </a:xfrm>
              <a:prstGeom prst="line">
                <a:avLst/>
              </a:prstGeom>
              <a:ln w="12700">
                <a:gradFill flip="none" rotWithShape="1">
                  <a:gsLst>
                    <a:gs pos="100000">
                      <a:schemeClr val="accent1">
                        <a:lumMod val="20000"/>
                        <a:lumOff val="80000"/>
                      </a:schemeClr>
                    </a:gs>
                    <a:gs pos="3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5359304" y="4655344"/>
                <a:ext cx="183357" cy="253835"/>
              </a:xfrm>
              <a:prstGeom prst="line">
                <a:avLst/>
              </a:prstGeom>
              <a:ln w="12700">
                <a:gradFill flip="none" rotWithShape="1">
                  <a:gsLst>
                    <a:gs pos="100000">
                      <a:schemeClr val="accent1">
                        <a:lumMod val="20000"/>
                        <a:lumOff val="80000"/>
                      </a:schemeClr>
                    </a:gs>
                    <a:gs pos="3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flipV="1">
                <a:off x="5362918" y="4909178"/>
                <a:ext cx="183357" cy="253835"/>
              </a:xfrm>
              <a:prstGeom prst="line">
                <a:avLst/>
              </a:prstGeom>
              <a:ln w="12700">
                <a:gradFill flip="none" rotWithShape="1">
                  <a:gsLst>
                    <a:gs pos="100000">
                      <a:schemeClr val="accent1">
                        <a:lumMod val="20000"/>
                        <a:lumOff val="80000"/>
                      </a:schemeClr>
                    </a:gs>
                    <a:gs pos="3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8" name="六边形 17"/>
            <p:cNvSpPr/>
            <p:nvPr/>
          </p:nvSpPr>
          <p:spPr>
            <a:xfrm>
              <a:off x="3428008" y="2552700"/>
              <a:ext cx="4761703" cy="526973"/>
            </a:xfrm>
            <a:prstGeom prst="hexagon">
              <a:avLst>
                <a:gd name="adj" fmla="val 31146"/>
                <a:gd name="vf" fmla="val 115470"/>
              </a:avLst>
            </a:prstGeom>
            <a:gradFill>
              <a:gsLst>
                <a:gs pos="64000">
                  <a:srgbClr val="00B0F0">
                    <a:alpha val="18000"/>
                  </a:srgbClr>
                </a:gs>
                <a:gs pos="0">
                  <a:schemeClr val="accent1">
                    <a:lumMod val="20000"/>
                    <a:lumOff val="80000"/>
                    <a:alpha val="63000"/>
                  </a:schemeClr>
                </a:gs>
                <a:gs pos="100000">
                  <a:srgbClr val="0070C0">
                    <a:alpha val="13000"/>
                  </a:srgbClr>
                </a:gs>
              </a:gsLst>
              <a:lin ang="2700000" scaled="0"/>
            </a:gradFill>
            <a:ln>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1794961" y="2019717"/>
              <a:ext cx="8135846" cy="1059721"/>
            </a:xfrm>
            <a:prstGeom prst="rect">
              <a:avLst/>
            </a:prstGeom>
            <a:noFill/>
          </p:spPr>
          <p:txBody>
            <a:bodyPr wrap="square" rtlCol="0">
              <a:noAutofit/>
            </a:bodyPr>
            <a:lstStyle/>
            <a:p>
              <a:pPr algn="ctr"/>
              <a:r>
                <a:rPr lang="zh-CN" altLang="en-US" sz="3200" b="1" spc="300" dirty="0">
                  <a:solidFill>
                    <a:srgbClr val="0070C0"/>
                  </a:solidFill>
                  <a:cs typeface="+mn-ea"/>
                  <a:sym typeface="+mn-lt"/>
                </a:rPr>
                <a:t>持续低价形势下</a:t>
              </a:r>
            </a:p>
            <a:p>
              <a:pPr algn="ctr"/>
              <a:r>
                <a:rPr lang="zh-CN" altLang="en-US" sz="3200" b="1" spc="300" dirty="0">
                  <a:solidFill>
                    <a:srgbClr val="0070C0"/>
                  </a:solidFill>
                  <a:cs typeface="+mn-ea"/>
                  <a:sym typeface="+mn-lt"/>
                </a:rPr>
                <a:t>中国基础锂盐产业高质量发展之路初探</a:t>
              </a:r>
            </a:p>
          </p:txBody>
        </p:sp>
      </p:grpSp>
      <p:sp>
        <p:nvSpPr>
          <p:cNvPr id="20" name="文本框 19"/>
          <p:cNvSpPr txBox="1"/>
          <p:nvPr/>
        </p:nvSpPr>
        <p:spPr>
          <a:xfrm>
            <a:off x="261620" y="412115"/>
            <a:ext cx="11843385" cy="1322070"/>
          </a:xfrm>
          <a:prstGeom prst="rect">
            <a:avLst/>
          </a:prstGeom>
          <a:noFill/>
        </p:spPr>
        <p:txBody>
          <a:bodyPr wrap="square" rtlCol="0" anchor="t">
            <a:spAutoFit/>
            <a:scene3d>
              <a:camera prst="orthographicFront"/>
              <a:lightRig rig="threePt" dir="t"/>
            </a:scene3d>
          </a:bodyPr>
          <a:lstStyle/>
          <a:p>
            <a:pPr algn="ctr"/>
            <a:r>
              <a:rPr lang="en-US" altLang="zh-CN" sz="40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mn-ea"/>
                <a:sym typeface="+mn-lt"/>
              </a:rPr>
              <a:t>2024</a:t>
            </a:r>
            <a:r>
              <a:rPr lang="zh-CN" altLang="en-US" sz="40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mn-ea"/>
                <a:sym typeface="+mn-lt"/>
              </a:rPr>
              <a:t>盐湖资源</a:t>
            </a:r>
          </a:p>
          <a:p>
            <a:pPr algn="ctr"/>
            <a:r>
              <a:rPr lang="zh-CN" altLang="en-US" sz="40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mn-ea"/>
                <a:sym typeface="+mn-lt"/>
              </a:rPr>
              <a:t>综合利用与绿色发展创新论坛</a:t>
            </a:r>
            <a:endParaRPr sz="40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37"/>
          <p:cNvSpPr>
            <a:spLocks noGrp="1"/>
          </p:cNvSpPr>
          <p:nvPr>
            <p:ph type="title"/>
          </p:nvPr>
        </p:nvSpPr>
        <p:spPr>
          <a:xfrm>
            <a:off x="622300" y="260350"/>
            <a:ext cx="7416000" cy="468000"/>
          </a:xfrm>
        </p:spPr>
        <p:txBody>
          <a:bodyPr wrap="square">
            <a:noAutofit/>
          </a:bodyPr>
          <a:lstStyle/>
          <a:p>
            <a:r>
              <a:rPr lang="zh-CN" altLang="en-US" dirty="0">
                <a:sym typeface="+mn-ea"/>
              </a:rPr>
              <a:t>锂资源全球分布概况</a:t>
            </a:r>
          </a:p>
        </p:txBody>
      </p:sp>
      <p:cxnSp>
        <p:nvCxnSpPr>
          <p:cNvPr id="5" name="直接连接符 4"/>
          <p:cNvCxnSpPr/>
          <p:nvPr/>
        </p:nvCxnSpPr>
        <p:spPr>
          <a:xfrm>
            <a:off x="446400" y="4833659"/>
            <a:ext cx="11276100" cy="0"/>
          </a:xfrm>
          <a:prstGeom prst="line">
            <a:avLst/>
          </a:prstGeom>
          <a:ln w="25400">
            <a:solidFill>
              <a:srgbClr val="33646C"/>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46000" y="1271309"/>
            <a:ext cx="11276100" cy="0"/>
          </a:xfrm>
          <a:prstGeom prst="line">
            <a:avLst/>
          </a:prstGeom>
          <a:ln w="25400">
            <a:solidFill>
              <a:srgbClr val="33646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4124" y="4843184"/>
            <a:ext cx="4263275" cy="307777"/>
          </a:xfrm>
          <a:prstGeom prst="rect">
            <a:avLst/>
          </a:prstGeom>
          <a:noFill/>
        </p:spPr>
        <p:txBody>
          <a:bodyPr wrap="square" rtlCol="0">
            <a:spAutoFit/>
          </a:bodyPr>
          <a:lstStyle/>
          <a:p>
            <a:r>
              <a:rPr lang="zh-CN" altLang="en-US" sz="1400" dirty="0">
                <a:solidFill>
                  <a:srgbClr val="FF0000"/>
                </a:solidFill>
                <a:latin typeface="楷体" panose="02010609060101010101" pitchFamily="49" charset="-122"/>
                <a:ea typeface="楷体" panose="02010609060101010101" pitchFamily="49" charset="-122"/>
              </a:rPr>
              <a:t>数据来源：中国地质调查局  中冶有色技术网</a:t>
            </a:r>
            <a:endParaRPr lang="en-US" altLang="zh-CN" sz="1400" dirty="0">
              <a:solidFill>
                <a:srgbClr val="FF0000"/>
              </a:solidFill>
              <a:latin typeface="楷体" panose="02010609060101010101" pitchFamily="49" charset="-122"/>
              <a:ea typeface="楷体" panose="02010609060101010101" pitchFamily="49" charset="-122"/>
            </a:endParaRPr>
          </a:p>
        </p:txBody>
      </p:sp>
      <p:sp>
        <p:nvSpPr>
          <p:cNvPr id="9" name="TextBox 8"/>
          <p:cNvSpPr txBox="1"/>
          <p:nvPr/>
        </p:nvSpPr>
        <p:spPr>
          <a:xfrm>
            <a:off x="635" y="5209540"/>
            <a:ext cx="12190730" cy="1000274"/>
          </a:xfrm>
          <a:prstGeom prst="rect">
            <a:avLst/>
          </a:prstGeom>
          <a:noFill/>
        </p:spPr>
        <p:txBody>
          <a:bodyPr wrap="square" rtlCol="0">
            <a:spAutoFit/>
          </a:bodyPr>
          <a:lstStyle/>
          <a:p>
            <a:pPr marL="285750" indent="-285750">
              <a:lnSpc>
                <a:spcPts val="1800"/>
              </a:lnSpc>
              <a:buFont typeface="Wingdings" panose="05000000000000000000" pitchFamily="2" charset="2"/>
              <a:buChar char="l"/>
            </a:pPr>
            <a:r>
              <a:rPr lang="zh-CN" altLang="en-US" sz="1400" dirty="0">
                <a:solidFill>
                  <a:srgbClr val="003778"/>
                </a:solidFill>
                <a:sym typeface="+mn-ea"/>
              </a:rPr>
              <a:t>拉美</a:t>
            </a:r>
            <a:r>
              <a:rPr lang="en-US" altLang="zh-CN" sz="1400" dirty="0">
                <a:solidFill>
                  <a:srgbClr val="003778"/>
                </a:solidFill>
                <a:sym typeface="+mn-ea"/>
              </a:rPr>
              <a:t>“</a:t>
            </a:r>
            <a:r>
              <a:rPr lang="zh-CN" altLang="en-US" sz="1400" dirty="0">
                <a:solidFill>
                  <a:srgbClr val="003778"/>
                </a:solidFill>
                <a:sym typeface="+mn-ea"/>
              </a:rPr>
              <a:t>锂三角</a:t>
            </a:r>
            <a:r>
              <a:rPr lang="en-US" altLang="zh-CN" sz="1400" dirty="0">
                <a:solidFill>
                  <a:srgbClr val="003778"/>
                </a:solidFill>
                <a:sym typeface="+mn-ea"/>
              </a:rPr>
              <a:t>”</a:t>
            </a:r>
            <a:r>
              <a:rPr lang="zh-CN" altLang="en-US" sz="1400" dirty="0">
                <a:solidFill>
                  <a:srgbClr val="003778"/>
                </a:solidFill>
                <a:sym typeface="+mn-ea"/>
              </a:rPr>
              <a:t>地区锂资源储量最大，占全球的一半以上。智利锂资源开发程度最高，阿根廷次之，玻利维亚最低。之前此三国在锂价高涨时有意向成立</a:t>
            </a:r>
            <a:r>
              <a:rPr lang="en-US" altLang="zh-CN" sz="1400" dirty="0">
                <a:solidFill>
                  <a:srgbClr val="003778"/>
                </a:solidFill>
                <a:sym typeface="+mn-ea"/>
              </a:rPr>
              <a:t>“</a:t>
            </a:r>
            <a:r>
              <a:rPr lang="zh-CN" altLang="en-US" sz="1400" dirty="0">
                <a:solidFill>
                  <a:srgbClr val="003778"/>
                </a:solidFill>
                <a:sym typeface="+mn-ea"/>
              </a:rPr>
              <a:t>锂佩克</a:t>
            </a:r>
            <a:r>
              <a:rPr lang="en-US" altLang="zh-CN" sz="1400" dirty="0">
                <a:solidFill>
                  <a:srgbClr val="003778"/>
                </a:solidFill>
                <a:sym typeface="+mn-ea"/>
              </a:rPr>
              <a:t>”</a:t>
            </a:r>
            <a:r>
              <a:rPr lang="zh-CN" altLang="en-US" sz="1400" dirty="0">
                <a:solidFill>
                  <a:srgbClr val="003778"/>
                </a:solidFill>
                <a:sym typeface="+mn-ea"/>
              </a:rPr>
              <a:t>，但由于经济体量小，在全球经济政治格局中影响力不大，难以成形。未来将在中拉合作机制，金砖合作机制，</a:t>
            </a:r>
            <a:r>
              <a:rPr lang="en-US" altLang="zh-CN" sz="1400" dirty="0">
                <a:solidFill>
                  <a:srgbClr val="003778"/>
                </a:solidFill>
                <a:sym typeface="+mn-ea"/>
              </a:rPr>
              <a:t>“</a:t>
            </a:r>
            <a:r>
              <a:rPr lang="zh-CN" altLang="en-US" sz="1400" dirty="0">
                <a:solidFill>
                  <a:srgbClr val="003778"/>
                </a:solidFill>
                <a:sym typeface="+mn-ea"/>
              </a:rPr>
              <a:t>一带一路</a:t>
            </a:r>
            <a:r>
              <a:rPr lang="en-US" altLang="zh-CN" sz="1400" dirty="0">
                <a:solidFill>
                  <a:srgbClr val="003778"/>
                </a:solidFill>
                <a:sym typeface="+mn-ea"/>
              </a:rPr>
              <a:t>”</a:t>
            </a:r>
            <a:r>
              <a:rPr lang="zh-CN" altLang="en-US" sz="1400" dirty="0">
                <a:solidFill>
                  <a:srgbClr val="003778"/>
                </a:solidFill>
                <a:sym typeface="+mn-ea"/>
              </a:rPr>
              <a:t>合作机制等多边合作机制的共同作用下，对全球锂产业格局产生重要影响。</a:t>
            </a:r>
          </a:p>
          <a:p>
            <a:pPr marL="285750" indent="-285750">
              <a:lnSpc>
                <a:spcPts val="1800"/>
              </a:lnSpc>
              <a:buFont typeface="Wingdings" panose="05000000000000000000" pitchFamily="2" charset="2"/>
              <a:buChar char="l"/>
            </a:pPr>
            <a:r>
              <a:rPr lang="zh-CN" altLang="en-US" sz="1400" dirty="0">
                <a:solidFill>
                  <a:srgbClr val="003778"/>
                </a:solidFill>
                <a:sym typeface="+mn-ea"/>
              </a:rPr>
              <a:t>硬岩锂方面，澳大利亚的资源最为丰富，且市场成熟度高。非洲国家的储量占比不高，开发程度也较低，但保持较大增量和较高增速。</a:t>
            </a:r>
          </a:p>
        </p:txBody>
      </p:sp>
      <p:sp>
        <p:nvSpPr>
          <p:cNvPr id="3" name="TextBox 2"/>
          <p:cNvSpPr txBox="1"/>
          <p:nvPr/>
        </p:nvSpPr>
        <p:spPr>
          <a:xfrm>
            <a:off x="1080135" y="882015"/>
            <a:ext cx="3866515" cy="306705"/>
          </a:xfrm>
          <a:prstGeom prst="rect">
            <a:avLst/>
          </a:prstGeom>
          <a:noFill/>
        </p:spPr>
        <p:txBody>
          <a:bodyPr wrap="square" rtlCol="0">
            <a:spAutoFit/>
          </a:bodyPr>
          <a:lstStyle/>
          <a:p>
            <a:pPr algn="l"/>
            <a:r>
              <a:rPr lang="zh-CN" altLang="en-US" sz="1400" dirty="0">
                <a:solidFill>
                  <a:srgbClr val="003778"/>
                </a:solidFill>
                <a:latin typeface="黑体" panose="02010609060101010101" pitchFamily="49" charset="-122"/>
                <a:ea typeface="黑体" panose="02010609060101010101" pitchFamily="49" charset="-122"/>
              </a:rPr>
              <a:t>表</a:t>
            </a:r>
            <a:r>
              <a:rPr lang="en-US" altLang="zh-CN" sz="1400" dirty="0">
                <a:solidFill>
                  <a:srgbClr val="003778"/>
                </a:solidFill>
                <a:latin typeface="黑体" panose="02010609060101010101" pitchFamily="49" charset="-122"/>
                <a:ea typeface="黑体" panose="02010609060101010101" pitchFamily="49" charset="-122"/>
              </a:rPr>
              <a:t>3  </a:t>
            </a:r>
            <a:r>
              <a:rPr lang="zh-CN" altLang="en-US" sz="1400" dirty="0">
                <a:solidFill>
                  <a:srgbClr val="003778"/>
                </a:solidFill>
                <a:latin typeface="黑体" panose="02010609060101010101" pitchFamily="49" charset="-122"/>
                <a:ea typeface="黑体" panose="02010609060101010101" pitchFamily="49" charset="-122"/>
              </a:rPr>
              <a:t>拉美</a:t>
            </a:r>
            <a:r>
              <a:rPr lang="en-US" altLang="zh-CN" sz="1400" dirty="0">
                <a:solidFill>
                  <a:srgbClr val="003778"/>
                </a:solidFill>
                <a:latin typeface="黑体" panose="02010609060101010101" pitchFamily="49" charset="-122"/>
                <a:ea typeface="黑体" panose="02010609060101010101" pitchFamily="49" charset="-122"/>
              </a:rPr>
              <a:t>“</a:t>
            </a:r>
            <a:r>
              <a:rPr lang="zh-CN" altLang="en-US" sz="1400" dirty="0">
                <a:solidFill>
                  <a:srgbClr val="003778"/>
                </a:solidFill>
                <a:latin typeface="黑体" panose="02010609060101010101" pitchFamily="49" charset="-122"/>
                <a:ea typeface="黑体" panose="02010609060101010101" pitchFamily="49" charset="-122"/>
              </a:rPr>
              <a:t>锂三角</a:t>
            </a:r>
            <a:r>
              <a:rPr lang="en-US" altLang="zh-CN" sz="1400" dirty="0">
                <a:solidFill>
                  <a:srgbClr val="003778"/>
                </a:solidFill>
                <a:latin typeface="黑体" panose="02010609060101010101" pitchFamily="49" charset="-122"/>
                <a:ea typeface="黑体" panose="02010609060101010101" pitchFamily="49" charset="-122"/>
              </a:rPr>
              <a:t>”</a:t>
            </a:r>
            <a:r>
              <a:rPr lang="zh-CN" altLang="en-US" sz="1400" dirty="0">
                <a:solidFill>
                  <a:srgbClr val="003778"/>
                </a:solidFill>
                <a:latin typeface="黑体" panose="02010609060101010101" pitchFamily="49" charset="-122"/>
                <a:ea typeface="黑体" panose="02010609060101010101" pitchFamily="49" charset="-122"/>
              </a:rPr>
              <a:t>地区锂资源储量占比最大</a:t>
            </a:r>
          </a:p>
        </p:txBody>
      </p:sp>
      <p:pic>
        <p:nvPicPr>
          <p:cNvPr id="2" name="图片 1" descr="微信图片_20241211133156"/>
          <p:cNvPicPr preferRelativeResize="0"/>
          <p:nvPr/>
        </p:nvPicPr>
        <p:blipFill>
          <a:blip r:embed="rId4"/>
          <a:stretch>
            <a:fillRect/>
          </a:stretch>
        </p:blipFill>
        <p:spPr>
          <a:xfrm>
            <a:off x="360000" y="1440000"/>
            <a:ext cx="11520000" cy="32400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37"/>
          <p:cNvSpPr>
            <a:spLocks noGrp="1"/>
          </p:cNvSpPr>
          <p:nvPr>
            <p:ph type="title"/>
          </p:nvPr>
        </p:nvSpPr>
        <p:spPr>
          <a:xfrm>
            <a:off x="622300" y="260350"/>
            <a:ext cx="7416000" cy="468000"/>
          </a:xfrm>
        </p:spPr>
        <p:txBody>
          <a:bodyPr wrap="square">
            <a:noAutofit/>
          </a:bodyPr>
          <a:lstStyle/>
          <a:p>
            <a:r>
              <a:rPr lang="zh-CN" altLang="en-US" dirty="0">
                <a:sym typeface="+mn-ea"/>
              </a:rPr>
              <a:t>主要锂资源国国情国力概况</a:t>
            </a:r>
          </a:p>
        </p:txBody>
      </p:sp>
      <p:cxnSp>
        <p:nvCxnSpPr>
          <p:cNvPr id="5" name="直接连接符 4"/>
          <p:cNvCxnSpPr/>
          <p:nvPr/>
        </p:nvCxnSpPr>
        <p:spPr>
          <a:xfrm>
            <a:off x="446400" y="4833659"/>
            <a:ext cx="11276100" cy="0"/>
          </a:xfrm>
          <a:prstGeom prst="line">
            <a:avLst/>
          </a:prstGeom>
          <a:ln w="25400">
            <a:solidFill>
              <a:srgbClr val="33646C"/>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46000" y="1271309"/>
            <a:ext cx="11276100" cy="0"/>
          </a:xfrm>
          <a:prstGeom prst="line">
            <a:avLst/>
          </a:prstGeom>
          <a:ln w="25400">
            <a:solidFill>
              <a:srgbClr val="33646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4124" y="4843184"/>
            <a:ext cx="4263275" cy="307777"/>
          </a:xfrm>
          <a:prstGeom prst="rect">
            <a:avLst/>
          </a:prstGeom>
          <a:noFill/>
        </p:spPr>
        <p:txBody>
          <a:bodyPr wrap="square" rtlCol="0">
            <a:spAutoFit/>
          </a:bodyPr>
          <a:lstStyle/>
          <a:p>
            <a:r>
              <a:rPr lang="zh-CN" altLang="en-US" sz="1400" dirty="0">
                <a:solidFill>
                  <a:srgbClr val="FF0000"/>
                </a:solidFill>
                <a:latin typeface="楷体" panose="02010609060101010101" pitchFamily="49" charset="-122"/>
                <a:ea typeface="楷体" panose="02010609060101010101" pitchFamily="49" charset="-122"/>
              </a:rPr>
              <a:t>数据来源：外交部  国家统计局  中冶有色技术网</a:t>
            </a:r>
            <a:endParaRPr lang="en-US" altLang="zh-CN" sz="1400" dirty="0">
              <a:solidFill>
                <a:srgbClr val="FF0000"/>
              </a:solidFill>
              <a:latin typeface="楷体" panose="02010609060101010101" pitchFamily="49" charset="-122"/>
              <a:ea typeface="楷体" panose="02010609060101010101" pitchFamily="49" charset="-122"/>
            </a:endParaRPr>
          </a:p>
        </p:txBody>
      </p:sp>
      <p:sp>
        <p:nvSpPr>
          <p:cNvPr id="9" name="TextBox 8"/>
          <p:cNvSpPr txBox="1"/>
          <p:nvPr/>
        </p:nvSpPr>
        <p:spPr>
          <a:xfrm>
            <a:off x="635" y="5209540"/>
            <a:ext cx="12191365" cy="1000274"/>
          </a:xfrm>
          <a:prstGeom prst="rect">
            <a:avLst/>
          </a:prstGeom>
          <a:noFill/>
        </p:spPr>
        <p:txBody>
          <a:bodyPr wrap="square" rtlCol="0">
            <a:spAutoFit/>
          </a:bodyPr>
          <a:lstStyle/>
          <a:p>
            <a:pPr marL="285750" indent="-285750">
              <a:lnSpc>
                <a:spcPts val="1800"/>
              </a:lnSpc>
              <a:buFont typeface="Wingdings" panose="05000000000000000000" pitchFamily="2" charset="2"/>
              <a:buChar char="l"/>
            </a:pPr>
            <a:r>
              <a:rPr lang="zh-CN" altLang="en-US" sz="1400" dirty="0">
                <a:solidFill>
                  <a:srgbClr val="003778"/>
                </a:solidFill>
                <a:sym typeface="+mn-ea"/>
              </a:rPr>
              <a:t>拉美锂三角国家与中国政经关系普遍较好，特别是阿根廷，中阿之间可以用人民币直接交易。</a:t>
            </a:r>
            <a:endParaRPr lang="en-US" altLang="zh-CN" sz="1400" dirty="0">
              <a:solidFill>
                <a:srgbClr val="003778"/>
              </a:solidFill>
              <a:sym typeface="+mn-ea"/>
            </a:endParaRPr>
          </a:p>
          <a:p>
            <a:pPr marL="285750" indent="-285750">
              <a:lnSpc>
                <a:spcPts val="1800"/>
              </a:lnSpc>
              <a:buFont typeface="Wingdings" panose="05000000000000000000" pitchFamily="2" charset="2"/>
              <a:buChar char="l"/>
            </a:pPr>
            <a:r>
              <a:rPr lang="zh-CN" altLang="en-US" sz="1400" dirty="0">
                <a:solidFill>
                  <a:srgbClr val="003778"/>
                </a:solidFill>
                <a:sym typeface="+mn-ea"/>
              </a:rPr>
              <a:t>非洲国家与中国的关系得到进一步加强，在中非共建命运共同体的旗帜下，中国与非洲国家正在深化锂资源方面的合作。中澳关系恢复到正常状态，澳大利亚更有意愿在锂资源方面和中国合作。</a:t>
            </a:r>
            <a:endParaRPr lang="en-US" altLang="zh-CN" sz="1400" dirty="0">
              <a:solidFill>
                <a:srgbClr val="003778"/>
              </a:solidFill>
              <a:sym typeface="+mn-ea"/>
            </a:endParaRPr>
          </a:p>
          <a:p>
            <a:pPr marL="285750" indent="-285750">
              <a:lnSpc>
                <a:spcPts val="1800"/>
              </a:lnSpc>
              <a:buFont typeface="Wingdings" panose="05000000000000000000" pitchFamily="2" charset="2"/>
              <a:buChar char="l"/>
            </a:pPr>
            <a:r>
              <a:rPr lang="zh-CN" altLang="en-US" sz="1400" dirty="0">
                <a:solidFill>
                  <a:srgbClr val="003778"/>
                </a:solidFill>
                <a:sym typeface="+mn-ea"/>
              </a:rPr>
              <a:t>日韩与中国的政经关系恢复到正常水平，中日韩三国领导人会议机制重启。</a:t>
            </a:r>
            <a:endParaRPr lang="zh-CN" altLang="en-US" sz="1400" dirty="0">
              <a:solidFill>
                <a:srgbClr val="003778"/>
              </a:solidFill>
            </a:endParaRPr>
          </a:p>
        </p:txBody>
      </p:sp>
      <p:sp>
        <p:nvSpPr>
          <p:cNvPr id="3" name="TextBox 2"/>
          <p:cNvSpPr txBox="1"/>
          <p:nvPr/>
        </p:nvSpPr>
        <p:spPr>
          <a:xfrm>
            <a:off x="1080135" y="882015"/>
            <a:ext cx="4589145" cy="307777"/>
          </a:xfrm>
          <a:prstGeom prst="rect">
            <a:avLst/>
          </a:prstGeom>
          <a:noFill/>
        </p:spPr>
        <p:txBody>
          <a:bodyPr wrap="square" rtlCol="0">
            <a:spAutoFit/>
          </a:bodyPr>
          <a:lstStyle/>
          <a:p>
            <a:pPr algn="l"/>
            <a:r>
              <a:rPr lang="zh-CN" altLang="en-US" sz="1400" dirty="0">
                <a:solidFill>
                  <a:srgbClr val="003778"/>
                </a:solidFill>
                <a:latin typeface="黑体" panose="02010609060101010101" pitchFamily="49" charset="-122"/>
                <a:ea typeface="黑体" panose="02010609060101010101" pitchFamily="49" charset="-122"/>
              </a:rPr>
              <a:t>表</a:t>
            </a:r>
            <a:r>
              <a:rPr lang="en-US" altLang="zh-CN" sz="1400" dirty="0">
                <a:solidFill>
                  <a:srgbClr val="003778"/>
                </a:solidFill>
                <a:latin typeface="黑体" panose="02010609060101010101" pitchFamily="49" charset="-122"/>
                <a:ea typeface="黑体" panose="02010609060101010101" pitchFamily="49" charset="-122"/>
              </a:rPr>
              <a:t>4  </a:t>
            </a:r>
            <a:r>
              <a:rPr lang="zh-CN" altLang="en-US" sz="1400" dirty="0">
                <a:solidFill>
                  <a:srgbClr val="003778"/>
                </a:solidFill>
                <a:latin typeface="黑体" panose="02010609060101010101" pitchFamily="49" charset="-122"/>
                <a:ea typeface="黑体" panose="02010609060101010101" pitchFamily="49" charset="-122"/>
              </a:rPr>
              <a:t>大部分锂资源国都与中国保持友好紧密的政经关系</a:t>
            </a:r>
          </a:p>
        </p:txBody>
      </p:sp>
      <p:pic>
        <p:nvPicPr>
          <p:cNvPr id="4" name="图片 3" descr="微信图片_20241211130743"/>
          <p:cNvPicPr preferRelativeResize="0"/>
          <p:nvPr/>
        </p:nvPicPr>
        <p:blipFill>
          <a:blip r:embed="rId4"/>
          <a:stretch>
            <a:fillRect/>
          </a:stretch>
        </p:blipFill>
        <p:spPr>
          <a:xfrm>
            <a:off x="360000" y="1440000"/>
            <a:ext cx="11520000" cy="32400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37"/>
          <p:cNvSpPr>
            <a:spLocks noGrp="1"/>
          </p:cNvSpPr>
          <p:nvPr>
            <p:ph type="title"/>
          </p:nvPr>
        </p:nvSpPr>
        <p:spPr>
          <a:xfrm>
            <a:off x="622300" y="260350"/>
            <a:ext cx="7416000" cy="468000"/>
          </a:xfrm>
        </p:spPr>
        <p:txBody>
          <a:bodyPr wrap="square">
            <a:noAutofit/>
          </a:bodyPr>
          <a:lstStyle/>
          <a:p>
            <a:r>
              <a:rPr lang="zh-CN" altLang="en-US" dirty="0"/>
              <a:t>锂矿及基础锂盐全球供应链保持顺畅</a:t>
            </a:r>
            <a:endParaRPr lang="zh-CN" altLang="en-US" dirty="0">
              <a:sym typeface="+mn-ea"/>
            </a:endParaRPr>
          </a:p>
        </p:txBody>
      </p:sp>
      <p:cxnSp>
        <p:nvCxnSpPr>
          <p:cNvPr id="5" name="直接连接符 4"/>
          <p:cNvCxnSpPr/>
          <p:nvPr/>
        </p:nvCxnSpPr>
        <p:spPr>
          <a:xfrm>
            <a:off x="446400" y="4833659"/>
            <a:ext cx="11276100" cy="0"/>
          </a:xfrm>
          <a:prstGeom prst="line">
            <a:avLst/>
          </a:prstGeom>
          <a:ln w="25400">
            <a:solidFill>
              <a:srgbClr val="33646C"/>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46000" y="1271309"/>
            <a:ext cx="11276100" cy="0"/>
          </a:xfrm>
          <a:prstGeom prst="line">
            <a:avLst/>
          </a:prstGeom>
          <a:ln w="25400">
            <a:solidFill>
              <a:srgbClr val="33646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4124" y="4843184"/>
            <a:ext cx="4731937" cy="306705"/>
          </a:xfrm>
          <a:prstGeom prst="rect">
            <a:avLst/>
          </a:prstGeom>
          <a:noFill/>
        </p:spPr>
        <p:txBody>
          <a:bodyPr wrap="square" rtlCol="0">
            <a:spAutoFit/>
          </a:bodyPr>
          <a:lstStyle/>
          <a:p>
            <a:r>
              <a:rPr lang="zh-CN" altLang="en-US" sz="1400" dirty="0">
                <a:solidFill>
                  <a:srgbClr val="FF0000"/>
                </a:solidFill>
                <a:latin typeface="楷体" panose="02010609060101010101" pitchFamily="49" charset="-122"/>
                <a:ea typeface="楷体" panose="02010609060101010101" pitchFamily="49" charset="-122"/>
              </a:rPr>
              <a:t>资料来源：中冶有色技术网</a:t>
            </a:r>
            <a:r>
              <a:rPr lang="en-US" altLang="zh-CN" sz="1400" dirty="0">
                <a:solidFill>
                  <a:srgbClr val="FF0000"/>
                </a:solidFill>
                <a:latin typeface="楷体" panose="02010609060101010101" pitchFamily="49" charset="-122"/>
                <a:ea typeface="楷体" panose="02010609060101010101" pitchFamily="49" charset="-122"/>
              </a:rPr>
              <a:t>  </a:t>
            </a:r>
            <a:r>
              <a:rPr lang="zh-CN" altLang="en-US" sz="1400" dirty="0">
                <a:solidFill>
                  <a:srgbClr val="FF0000"/>
                </a:solidFill>
                <a:latin typeface="楷体" panose="02010609060101010101" pitchFamily="49" charset="-122"/>
                <a:ea typeface="楷体" panose="02010609060101010101" pitchFamily="49" charset="-122"/>
              </a:rPr>
              <a:t>公开资料整理</a:t>
            </a:r>
            <a:endParaRPr lang="en-US" altLang="zh-CN" sz="1400" dirty="0">
              <a:solidFill>
                <a:srgbClr val="FF0000"/>
              </a:solidFill>
              <a:latin typeface="楷体" panose="02010609060101010101" pitchFamily="49" charset="-122"/>
              <a:ea typeface="楷体" panose="02010609060101010101" pitchFamily="49" charset="-122"/>
            </a:endParaRPr>
          </a:p>
        </p:txBody>
      </p:sp>
      <p:sp>
        <p:nvSpPr>
          <p:cNvPr id="9" name="TextBox 8"/>
          <p:cNvSpPr txBox="1"/>
          <p:nvPr/>
        </p:nvSpPr>
        <p:spPr>
          <a:xfrm>
            <a:off x="-635" y="5209540"/>
            <a:ext cx="12192000" cy="1000274"/>
          </a:xfrm>
          <a:prstGeom prst="rect">
            <a:avLst/>
          </a:prstGeom>
          <a:noFill/>
        </p:spPr>
        <p:txBody>
          <a:bodyPr wrap="square" rtlCol="0">
            <a:spAutoFit/>
          </a:bodyPr>
          <a:lstStyle/>
          <a:p>
            <a:pPr marL="285750" indent="-285750">
              <a:lnSpc>
                <a:spcPts val="1800"/>
              </a:lnSpc>
              <a:buFont typeface="Wingdings" panose="05000000000000000000" pitchFamily="2" charset="2"/>
              <a:buChar char="l"/>
            </a:pPr>
            <a:r>
              <a:rPr lang="zh-CN" altLang="en-US" sz="1400" dirty="0">
                <a:solidFill>
                  <a:srgbClr val="003778"/>
                </a:solidFill>
                <a:sym typeface="+mn-ea"/>
              </a:rPr>
              <a:t>碳酸锂进口量大，出口量较小。其中来源国主要是智利和阿根廷，</a:t>
            </a:r>
            <a:r>
              <a:rPr lang="en-US" altLang="zh-CN" sz="1400" dirty="0">
                <a:solidFill>
                  <a:srgbClr val="003778"/>
                </a:solidFill>
                <a:sym typeface="+mn-ea"/>
              </a:rPr>
              <a:t>2024</a:t>
            </a:r>
            <a:r>
              <a:rPr lang="zh-CN" altLang="en-US" sz="1400" dirty="0">
                <a:solidFill>
                  <a:srgbClr val="003778"/>
                </a:solidFill>
                <a:sym typeface="+mn-ea"/>
              </a:rPr>
              <a:t>年</a:t>
            </a:r>
            <a:r>
              <a:rPr lang="en-US" altLang="zh-CN" sz="1400" dirty="0">
                <a:solidFill>
                  <a:srgbClr val="003778"/>
                </a:solidFill>
                <a:sym typeface="+mn-ea"/>
              </a:rPr>
              <a:t>1-10</a:t>
            </a:r>
            <a:r>
              <a:rPr lang="zh-CN" altLang="en-US" sz="1400" dirty="0">
                <a:solidFill>
                  <a:srgbClr val="003778"/>
                </a:solidFill>
                <a:sym typeface="+mn-ea"/>
              </a:rPr>
              <a:t>月中国从两国进口的量占进口总量的</a:t>
            </a:r>
            <a:r>
              <a:rPr lang="en-US" altLang="zh-CN" sz="1400" dirty="0">
                <a:solidFill>
                  <a:srgbClr val="003778"/>
                </a:solidFill>
                <a:sym typeface="+mn-ea"/>
              </a:rPr>
              <a:t>98%</a:t>
            </a:r>
            <a:r>
              <a:rPr lang="zh-CN" altLang="en-US" sz="1400" dirty="0">
                <a:solidFill>
                  <a:srgbClr val="003778"/>
                </a:solidFill>
                <a:sym typeface="+mn-ea"/>
              </a:rPr>
              <a:t>，其中从智利的进口量占</a:t>
            </a:r>
            <a:r>
              <a:rPr lang="en-US" altLang="zh-CN" sz="1400" dirty="0">
                <a:solidFill>
                  <a:srgbClr val="003778"/>
                </a:solidFill>
                <a:sym typeface="+mn-ea"/>
              </a:rPr>
              <a:t>79%</a:t>
            </a:r>
            <a:r>
              <a:rPr lang="zh-CN" altLang="en-US" sz="1400" dirty="0">
                <a:solidFill>
                  <a:srgbClr val="003778"/>
                </a:solidFill>
                <a:sym typeface="+mn-ea"/>
              </a:rPr>
              <a:t>，从阿根廷的进口量占</a:t>
            </a:r>
            <a:r>
              <a:rPr lang="en-US" altLang="zh-CN" sz="1400" dirty="0">
                <a:solidFill>
                  <a:srgbClr val="003778"/>
                </a:solidFill>
                <a:sym typeface="+mn-ea"/>
              </a:rPr>
              <a:t>19%</a:t>
            </a:r>
            <a:r>
              <a:rPr lang="zh-CN" altLang="en-US" sz="1400" dirty="0">
                <a:solidFill>
                  <a:srgbClr val="003778"/>
                </a:solidFill>
                <a:sym typeface="+mn-ea"/>
              </a:rPr>
              <a:t>。</a:t>
            </a:r>
            <a:endParaRPr lang="en-US" altLang="zh-CN" sz="1400" dirty="0">
              <a:solidFill>
                <a:srgbClr val="003778"/>
              </a:solidFill>
            </a:endParaRPr>
          </a:p>
          <a:p>
            <a:pPr marL="285750" indent="-285750">
              <a:lnSpc>
                <a:spcPts val="1800"/>
              </a:lnSpc>
              <a:buFont typeface="Wingdings" panose="05000000000000000000" pitchFamily="2" charset="2"/>
              <a:buChar char="l"/>
            </a:pPr>
            <a:r>
              <a:rPr lang="zh-CN" altLang="en-US" sz="1400" dirty="0">
                <a:solidFill>
                  <a:srgbClr val="003778"/>
                </a:solidFill>
                <a:sym typeface="+mn-ea"/>
              </a:rPr>
              <a:t>中国企业加大对非洲锂矿资源的开发力度，使得锂矿进口来源由澳大利亚“一家独大”逐步转变为“澳洲为主，非洲补充”的新格局。这也是澳大利亚锂矿资源由拍卖向长协转变的主要原因之一。</a:t>
            </a:r>
            <a:endParaRPr lang="en-US" altLang="zh-CN" sz="1400" dirty="0">
              <a:solidFill>
                <a:srgbClr val="003778"/>
              </a:solidFill>
            </a:endParaRPr>
          </a:p>
        </p:txBody>
      </p:sp>
      <p:sp>
        <p:nvSpPr>
          <p:cNvPr id="3" name="TextBox 2"/>
          <p:cNvSpPr txBox="1"/>
          <p:nvPr/>
        </p:nvSpPr>
        <p:spPr>
          <a:xfrm>
            <a:off x="1340599" y="882134"/>
            <a:ext cx="3934785" cy="307777"/>
          </a:xfrm>
          <a:prstGeom prst="rect">
            <a:avLst/>
          </a:prstGeom>
          <a:noFill/>
        </p:spPr>
        <p:txBody>
          <a:bodyPr wrap="square" rtlCol="0">
            <a:spAutoFit/>
          </a:bodyPr>
          <a:lstStyle/>
          <a:p>
            <a:pPr algn="ctr"/>
            <a:r>
              <a:rPr lang="zh-CN" altLang="en-US" sz="1400" dirty="0">
                <a:solidFill>
                  <a:srgbClr val="003778"/>
                </a:solidFill>
                <a:latin typeface="黑体" panose="02010609060101010101" pitchFamily="49" charset="-122"/>
                <a:ea typeface="黑体" panose="02010609060101010101" pitchFamily="49" charset="-122"/>
              </a:rPr>
              <a:t>图</a:t>
            </a:r>
            <a:r>
              <a:rPr lang="en-US" altLang="zh-CN" sz="1400" dirty="0">
                <a:solidFill>
                  <a:srgbClr val="003778"/>
                </a:solidFill>
                <a:latin typeface="黑体" panose="02010609060101010101" pitchFamily="49" charset="-122"/>
                <a:ea typeface="黑体" panose="02010609060101010101" pitchFamily="49" charset="-122"/>
              </a:rPr>
              <a:t>11  </a:t>
            </a:r>
            <a:r>
              <a:rPr lang="zh-CN" altLang="en-US" sz="1400" dirty="0">
                <a:solidFill>
                  <a:srgbClr val="003778"/>
                </a:solidFill>
                <a:latin typeface="黑体" panose="02010609060101010101" pitchFamily="49" charset="-122"/>
                <a:ea typeface="黑体" panose="02010609060101010101" pitchFamily="49" charset="-122"/>
              </a:rPr>
              <a:t>基础锂盐进出口高位运行  供应链顺畅</a:t>
            </a:r>
          </a:p>
        </p:txBody>
      </p:sp>
      <p:sp>
        <p:nvSpPr>
          <p:cNvPr id="10" name="TextBox 9"/>
          <p:cNvSpPr txBox="1"/>
          <p:nvPr/>
        </p:nvSpPr>
        <p:spPr>
          <a:xfrm>
            <a:off x="7016749" y="919400"/>
            <a:ext cx="4625226" cy="307777"/>
          </a:xfrm>
          <a:prstGeom prst="rect">
            <a:avLst/>
          </a:prstGeom>
          <a:noFill/>
        </p:spPr>
        <p:txBody>
          <a:bodyPr wrap="square" rtlCol="0">
            <a:spAutoFit/>
          </a:bodyPr>
          <a:lstStyle>
            <a:defPPr>
              <a:defRPr lang="zh-CN"/>
            </a:defPPr>
            <a:lvl1pPr>
              <a:defRPr>
                <a:solidFill>
                  <a:srgbClr val="003778"/>
                </a:solidFill>
                <a:latin typeface="黑体" panose="02010609060101010101" pitchFamily="49" charset="-122"/>
                <a:ea typeface="黑体" panose="02010609060101010101" pitchFamily="49" charset="-122"/>
              </a:defRPr>
            </a:lvl1pPr>
          </a:lstStyle>
          <a:p>
            <a:pPr algn="ctr"/>
            <a:r>
              <a:rPr lang="zh-CN" altLang="en-US" sz="1400" dirty="0"/>
              <a:t>图</a:t>
            </a:r>
            <a:r>
              <a:rPr lang="en-US" altLang="zh-CN" sz="1400" dirty="0"/>
              <a:t>12  </a:t>
            </a:r>
            <a:r>
              <a:rPr lang="zh-CN" altLang="en-US" sz="1400" dirty="0"/>
              <a:t>锂矿进口来源地逐步由澳大利亚扩展到非洲国家</a:t>
            </a:r>
          </a:p>
        </p:txBody>
      </p:sp>
      <p:pic>
        <p:nvPicPr>
          <p:cNvPr id="4" name="图片 3" descr="15264"/>
          <p:cNvPicPr preferRelativeResize="0"/>
          <p:nvPr/>
        </p:nvPicPr>
        <p:blipFill>
          <a:blip r:embed="rId4"/>
          <a:stretch>
            <a:fillRect/>
          </a:stretch>
        </p:blipFill>
        <p:spPr>
          <a:xfrm>
            <a:off x="6120000" y="1440000"/>
            <a:ext cx="5760000" cy="3240000"/>
          </a:xfrm>
          <a:prstGeom prst="rect">
            <a:avLst/>
          </a:prstGeom>
        </p:spPr>
      </p:pic>
      <p:pic>
        <p:nvPicPr>
          <p:cNvPr id="2" name="图片 1" descr="18154"/>
          <p:cNvPicPr preferRelativeResize="0"/>
          <p:nvPr/>
        </p:nvPicPr>
        <p:blipFill>
          <a:blip r:embed="rId5"/>
          <a:stretch>
            <a:fillRect/>
          </a:stretch>
        </p:blipFill>
        <p:spPr>
          <a:xfrm>
            <a:off x="288000" y="1440000"/>
            <a:ext cx="5760000" cy="32400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8"/>
          <p:cNvSpPr/>
          <p:nvPr>
            <p:custDataLst>
              <p:tags r:id="rId2"/>
            </p:custDataLst>
          </p:nvPr>
        </p:nvSpPr>
        <p:spPr>
          <a:xfrm>
            <a:off x="1103778" y="1951841"/>
            <a:ext cx="8253708" cy="594603"/>
          </a:xfrm>
          <a:prstGeom prst="parallelogram">
            <a:avLst>
              <a:gd name="adj" fmla="val 32236"/>
            </a:avLst>
          </a:prstGeom>
          <a:solidFill>
            <a:srgbClr val="FFFFFF"/>
          </a:solidFill>
          <a:ln w="6350" cap="flat" cmpd="sng">
            <a:solidFill>
              <a:srgbClr val="000000"/>
            </a:solidFill>
            <a:prstDash val="solid"/>
            <a:miter/>
            <a:headEnd type="none" w="med" len="med"/>
            <a:tailEnd type="none" w="med" len="med"/>
          </a:ln>
          <a:effectLst>
            <a:outerShdw dist="35921" dir="2699999" algn="ctr" rotWithShape="0">
              <a:srgbClr val="808080"/>
            </a:outerShdw>
          </a:effectLst>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4" name="Rectangle 39"/>
          <p:cNvSpPr/>
          <p:nvPr>
            <p:custDataLst>
              <p:tags r:id="rId3"/>
            </p:custDataLst>
          </p:nvPr>
        </p:nvSpPr>
        <p:spPr>
          <a:xfrm>
            <a:off x="977360" y="2045937"/>
            <a:ext cx="318387" cy="408284"/>
          </a:xfrm>
          <a:prstGeom prst="rect">
            <a:avLst/>
          </a:prstGeom>
          <a:solidFill>
            <a:srgbClr val="777777"/>
          </a:solidFill>
          <a:ln w="6350">
            <a:noFill/>
          </a:ln>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5" name="Text Box 40"/>
          <p:cNvSpPr txBox="1"/>
          <p:nvPr>
            <p:custDataLst>
              <p:tags r:id="rId4"/>
            </p:custDataLst>
          </p:nvPr>
        </p:nvSpPr>
        <p:spPr>
          <a:xfrm>
            <a:off x="1111270" y="2126470"/>
            <a:ext cx="112372" cy="179070"/>
          </a:xfrm>
          <a:prstGeom prst="rect">
            <a:avLst/>
          </a:prstGeom>
          <a:noFill/>
          <a:ln w="6350">
            <a:noFill/>
          </a:ln>
        </p:spPr>
        <p:txBody>
          <a:bodyPr wrap="square" lIns="0" tIns="0" rIns="0" bIns="0" anchor="t" anchorCtr="0">
            <a:spAutoFit/>
          </a:bodyPr>
          <a:lstStyle/>
          <a:p>
            <a:pPr algn="ctr" eaLnBrk="0" hangingPunct="0">
              <a:lnSpc>
                <a:spcPts val="1400"/>
              </a:lnSpc>
            </a:pPr>
            <a:r>
              <a:rPr lang="en-US" altLang="zh-CN" sz="1200" dirty="0">
                <a:solidFill>
                  <a:srgbClr val="FFFFFF"/>
                </a:solidFill>
                <a:latin typeface="Arial" panose="020B0604020202020204" pitchFamily="34" charset="0"/>
                <a:ea typeface="宋体" panose="02010600030101010101" pitchFamily="2" charset="-122"/>
              </a:rPr>
              <a:t>1</a:t>
            </a:r>
            <a:endParaRPr lang="en-US" altLang="zh-CN" sz="1200" dirty="0">
              <a:latin typeface="Arial" panose="020B0604020202020204" pitchFamily="34" charset="0"/>
              <a:ea typeface="宋体" panose="02010600030101010101" pitchFamily="2" charset="-122"/>
            </a:endParaRPr>
          </a:p>
        </p:txBody>
      </p:sp>
      <p:sp>
        <p:nvSpPr>
          <p:cNvPr id="6" name="Text Box 41"/>
          <p:cNvSpPr txBox="1"/>
          <p:nvPr>
            <p:custDataLst>
              <p:tags r:id="rId5"/>
            </p:custDataLst>
          </p:nvPr>
        </p:nvSpPr>
        <p:spPr>
          <a:xfrm>
            <a:off x="1988706" y="2126271"/>
            <a:ext cx="7302293" cy="245745"/>
          </a:xfrm>
          <a:prstGeom prst="rect">
            <a:avLst/>
          </a:prstGeom>
          <a:noFill/>
          <a:ln w="6350">
            <a:noFill/>
          </a:ln>
        </p:spPr>
        <p:txBody>
          <a:bodyPr wrap="square" lIns="0" tIns="0" rIns="0" bIns="0" anchor="ctr" anchorCtr="0">
            <a:spAutoFit/>
          </a:bodyPr>
          <a:lstStyle/>
          <a:p>
            <a:pPr eaLnBrk="0" hangingPunct="0"/>
            <a:r>
              <a:rPr lang="zh-CN" altLang="en-US" sz="1600" dirty="0">
                <a:latin typeface="微软雅黑" panose="020B0503020204020204" pitchFamily="34" charset="-122"/>
                <a:ea typeface="微软雅黑" panose="020B0503020204020204" pitchFamily="34" charset="-122"/>
                <a:sym typeface="+mn-ea"/>
              </a:rPr>
              <a:t>基础锂盐市场回归理性</a:t>
            </a:r>
            <a:r>
              <a:rPr lang="en-US" altLang="zh-CN" sz="1600" dirty="0">
                <a:latin typeface="微软雅黑" panose="020B0503020204020204" pitchFamily="34" charset="-122"/>
                <a:ea typeface="微软雅黑" panose="020B0503020204020204" pitchFamily="34" charset="-122"/>
                <a:sym typeface="+mn-ea"/>
              </a:rPr>
              <a:t>  </a:t>
            </a:r>
            <a:r>
              <a:rPr lang="zh-CN" altLang="en-US" sz="1600" dirty="0">
                <a:latin typeface="微软雅黑" panose="020B0503020204020204" pitchFamily="34" charset="-122"/>
                <a:ea typeface="微软雅黑" panose="020B0503020204020204" pitchFamily="34" charset="-122"/>
                <a:sym typeface="+mn-ea"/>
              </a:rPr>
              <a:t>价格下行产量续增</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7" name="AutoShape 42"/>
          <p:cNvSpPr/>
          <p:nvPr>
            <p:custDataLst>
              <p:tags r:id="rId6"/>
            </p:custDataLst>
          </p:nvPr>
        </p:nvSpPr>
        <p:spPr>
          <a:xfrm>
            <a:off x="1581358" y="3059280"/>
            <a:ext cx="8253708" cy="594388"/>
          </a:xfrm>
          <a:prstGeom prst="parallelogram">
            <a:avLst>
              <a:gd name="adj" fmla="val 32236"/>
            </a:avLst>
          </a:prstGeom>
          <a:solidFill>
            <a:srgbClr val="FFFFFF"/>
          </a:solidFill>
          <a:ln w="6350" cap="flat" cmpd="sng">
            <a:solidFill>
              <a:srgbClr val="000000"/>
            </a:solidFill>
            <a:prstDash val="solid"/>
            <a:miter/>
            <a:headEnd type="none" w="med" len="med"/>
            <a:tailEnd type="none" w="med" len="med"/>
          </a:ln>
          <a:effectLst>
            <a:outerShdw dist="35921" dir="2699999" algn="ctr" rotWithShape="0">
              <a:srgbClr val="808080"/>
            </a:outerShdw>
          </a:effectLst>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8" name="Rectangle 43"/>
          <p:cNvSpPr/>
          <p:nvPr>
            <p:custDataLst>
              <p:tags r:id="rId7"/>
            </p:custDataLst>
          </p:nvPr>
        </p:nvSpPr>
        <p:spPr>
          <a:xfrm>
            <a:off x="1581358" y="3150927"/>
            <a:ext cx="318387" cy="408284"/>
          </a:xfrm>
          <a:prstGeom prst="rect">
            <a:avLst/>
          </a:prstGeom>
          <a:solidFill>
            <a:srgbClr val="777777"/>
          </a:solidFill>
          <a:ln w="6350">
            <a:noFill/>
          </a:ln>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9" name="Text Box 44"/>
          <p:cNvSpPr txBox="1"/>
          <p:nvPr>
            <p:custDataLst>
              <p:tags r:id="rId8"/>
            </p:custDataLst>
          </p:nvPr>
        </p:nvSpPr>
        <p:spPr>
          <a:xfrm>
            <a:off x="1715268" y="3223968"/>
            <a:ext cx="112372" cy="179070"/>
          </a:xfrm>
          <a:prstGeom prst="rect">
            <a:avLst/>
          </a:prstGeom>
          <a:noFill/>
          <a:ln w="6350">
            <a:noFill/>
          </a:ln>
        </p:spPr>
        <p:txBody>
          <a:bodyPr wrap="square" lIns="0" tIns="0" rIns="0" bIns="0" anchor="t" anchorCtr="0">
            <a:spAutoFit/>
          </a:bodyPr>
          <a:lstStyle/>
          <a:p>
            <a:pPr algn="ctr" eaLnBrk="0" hangingPunct="0">
              <a:lnSpc>
                <a:spcPts val="1400"/>
              </a:lnSpc>
            </a:pPr>
            <a:r>
              <a:rPr lang="en-US" altLang="zh-CN" sz="1200" dirty="0">
                <a:solidFill>
                  <a:srgbClr val="FFFFFF"/>
                </a:solidFill>
                <a:latin typeface="Arial" panose="020B0604020202020204" pitchFamily="34" charset="0"/>
                <a:ea typeface="宋体" panose="02010600030101010101" pitchFamily="2" charset="-122"/>
              </a:rPr>
              <a:t>2</a:t>
            </a:r>
            <a:endParaRPr lang="en-US" altLang="zh-CN" sz="1200" dirty="0">
              <a:latin typeface="Arial" panose="020B0604020202020204" pitchFamily="34" charset="0"/>
              <a:ea typeface="宋体" panose="02010600030101010101" pitchFamily="2" charset="-122"/>
            </a:endParaRPr>
          </a:p>
        </p:txBody>
      </p:sp>
      <p:sp>
        <p:nvSpPr>
          <p:cNvPr id="10" name="AutoShape 45"/>
          <p:cNvSpPr/>
          <p:nvPr>
            <p:custDataLst>
              <p:tags r:id="rId9"/>
            </p:custDataLst>
          </p:nvPr>
        </p:nvSpPr>
        <p:spPr>
          <a:xfrm>
            <a:off x="2185357" y="4158828"/>
            <a:ext cx="8253708" cy="594034"/>
          </a:xfrm>
          <a:prstGeom prst="parallelogram">
            <a:avLst>
              <a:gd name="adj" fmla="val 32316"/>
            </a:avLst>
          </a:prstGeom>
          <a:solidFill>
            <a:srgbClr val="FFFFFF"/>
          </a:solidFill>
          <a:ln w="6350" cap="flat" cmpd="sng">
            <a:solidFill>
              <a:srgbClr val="000000"/>
            </a:solidFill>
            <a:prstDash val="solid"/>
            <a:miter/>
            <a:headEnd type="none" w="med" len="med"/>
            <a:tailEnd type="none" w="med" len="med"/>
          </a:ln>
          <a:effectLst>
            <a:outerShdw dist="35921" dir="2699999" algn="ctr" rotWithShape="0">
              <a:srgbClr val="808080"/>
            </a:outerShdw>
          </a:effectLst>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11" name="Rectangle 46"/>
          <p:cNvSpPr/>
          <p:nvPr>
            <p:custDataLst>
              <p:tags r:id="rId10"/>
            </p:custDataLst>
          </p:nvPr>
        </p:nvSpPr>
        <p:spPr>
          <a:xfrm>
            <a:off x="2185357" y="4251234"/>
            <a:ext cx="318387" cy="408284"/>
          </a:xfrm>
          <a:prstGeom prst="rect">
            <a:avLst/>
          </a:prstGeom>
          <a:solidFill>
            <a:srgbClr val="777777"/>
          </a:solidFill>
          <a:ln w="6350">
            <a:noFill/>
          </a:ln>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12" name="Text Box 47"/>
          <p:cNvSpPr txBox="1"/>
          <p:nvPr>
            <p:custDataLst>
              <p:tags r:id="rId11"/>
            </p:custDataLst>
          </p:nvPr>
        </p:nvSpPr>
        <p:spPr>
          <a:xfrm>
            <a:off x="2319267" y="4324275"/>
            <a:ext cx="112372" cy="179070"/>
          </a:xfrm>
          <a:prstGeom prst="rect">
            <a:avLst/>
          </a:prstGeom>
          <a:noFill/>
          <a:ln w="6350">
            <a:noFill/>
          </a:ln>
        </p:spPr>
        <p:txBody>
          <a:bodyPr wrap="square" lIns="0" tIns="0" rIns="0" bIns="0" anchor="t" anchorCtr="0">
            <a:spAutoFit/>
          </a:bodyPr>
          <a:lstStyle/>
          <a:p>
            <a:pPr algn="ctr" eaLnBrk="0" hangingPunct="0">
              <a:lnSpc>
                <a:spcPts val="1400"/>
              </a:lnSpc>
            </a:pPr>
            <a:r>
              <a:rPr lang="en-US" altLang="zh-CN" sz="1200" dirty="0">
                <a:solidFill>
                  <a:srgbClr val="FFFFFF"/>
                </a:solidFill>
                <a:latin typeface="Arial" panose="020B0604020202020204" pitchFamily="34" charset="0"/>
                <a:ea typeface="宋体" panose="02010600030101010101" pitchFamily="2" charset="-122"/>
              </a:rPr>
              <a:t>3</a:t>
            </a:r>
            <a:endParaRPr lang="en-US" altLang="zh-CN" sz="1200" dirty="0">
              <a:latin typeface="Arial" panose="020B0604020202020204" pitchFamily="34" charset="0"/>
              <a:ea typeface="宋体" panose="02010600030101010101" pitchFamily="2" charset="-122"/>
            </a:endParaRPr>
          </a:p>
        </p:txBody>
      </p:sp>
      <p:sp>
        <p:nvSpPr>
          <p:cNvPr id="13" name="AutoShape 48"/>
          <p:cNvSpPr/>
          <p:nvPr>
            <p:custDataLst>
              <p:tags r:id="rId12"/>
            </p:custDataLst>
          </p:nvPr>
        </p:nvSpPr>
        <p:spPr>
          <a:xfrm>
            <a:off x="2789355" y="5257445"/>
            <a:ext cx="8253708" cy="594603"/>
          </a:xfrm>
          <a:prstGeom prst="parallelogram">
            <a:avLst>
              <a:gd name="adj" fmla="val 32236"/>
            </a:avLst>
          </a:prstGeom>
          <a:solidFill>
            <a:srgbClr val="FFFFFF"/>
          </a:solidFill>
          <a:ln w="6350" cap="flat" cmpd="sng">
            <a:solidFill>
              <a:srgbClr val="000000"/>
            </a:solidFill>
            <a:prstDash val="solid"/>
            <a:miter/>
            <a:headEnd type="none" w="med" len="med"/>
            <a:tailEnd type="none" w="med" len="med"/>
          </a:ln>
          <a:effectLst>
            <a:outerShdw dist="35921" dir="2699999" algn="ctr" rotWithShape="0">
              <a:srgbClr val="808080"/>
            </a:outerShdw>
          </a:effectLst>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14" name="Rectangle 49"/>
          <p:cNvSpPr/>
          <p:nvPr>
            <p:custDataLst>
              <p:tags r:id="rId13"/>
            </p:custDataLst>
          </p:nvPr>
        </p:nvSpPr>
        <p:spPr>
          <a:xfrm>
            <a:off x="2789355" y="5349668"/>
            <a:ext cx="318387" cy="408284"/>
          </a:xfrm>
          <a:prstGeom prst="rect">
            <a:avLst/>
          </a:prstGeom>
          <a:solidFill>
            <a:srgbClr val="777777"/>
          </a:solidFill>
          <a:ln w="6350">
            <a:noFill/>
          </a:ln>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15" name="Text Box 50"/>
          <p:cNvSpPr txBox="1"/>
          <p:nvPr>
            <p:custDataLst>
              <p:tags r:id="rId14"/>
            </p:custDataLst>
          </p:nvPr>
        </p:nvSpPr>
        <p:spPr>
          <a:xfrm>
            <a:off x="2923265" y="5422710"/>
            <a:ext cx="112372" cy="179070"/>
          </a:xfrm>
          <a:prstGeom prst="rect">
            <a:avLst/>
          </a:prstGeom>
          <a:noFill/>
          <a:ln w="6350">
            <a:noFill/>
          </a:ln>
        </p:spPr>
        <p:txBody>
          <a:bodyPr wrap="square" lIns="0" tIns="0" rIns="0" bIns="0" anchor="t" anchorCtr="0">
            <a:spAutoFit/>
          </a:bodyPr>
          <a:lstStyle/>
          <a:p>
            <a:pPr algn="ctr" eaLnBrk="0" hangingPunct="0">
              <a:lnSpc>
                <a:spcPts val="1400"/>
              </a:lnSpc>
            </a:pPr>
            <a:r>
              <a:rPr lang="en-US" altLang="zh-CN" sz="1200" dirty="0">
                <a:solidFill>
                  <a:srgbClr val="FFFFFF"/>
                </a:solidFill>
                <a:latin typeface="Arial" panose="020B0604020202020204" pitchFamily="34" charset="0"/>
                <a:ea typeface="宋体" panose="02010600030101010101" pitchFamily="2" charset="-122"/>
              </a:rPr>
              <a:t>4</a:t>
            </a:r>
            <a:endParaRPr lang="en-US" altLang="zh-CN" sz="1200" dirty="0">
              <a:latin typeface="Arial" panose="020B0604020202020204" pitchFamily="34" charset="0"/>
              <a:ea typeface="宋体" panose="02010600030101010101" pitchFamily="2" charset="-122"/>
            </a:endParaRPr>
          </a:p>
        </p:txBody>
      </p:sp>
      <p:sp>
        <p:nvSpPr>
          <p:cNvPr id="16" name="Text Box 54"/>
          <p:cNvSpPr txBox="1"/>
          <p:nvPr>
            <p:custDataLst>
              <p:tags r:id="rId15"/>
            </p:custDataLst>
          </p:nvPr>
        </p:nvSpPr>
        <p:spPr>
          <a:xfrm>
            <a:off x="2361406" y="3233133"/>
            <a:ext cx="7301357" cy="245745"/>
          </a:xfrm>
          <a:prstGeom prst="rect">
            <a:avLst/>
          </a:prstGeom>
          <a:noFill/>
          <a:ln w="6350">
            <a:noFill/>
          </a:ln>
        </p:spPr>
        <p:txBody>
          <a:bodyPr wrap="square" lIns="0" tIns="0" rIns="0" bIns="0" anchor="ctr" anchorCtr="0">
            <a:spAutoFit/>
          </a:bodyPr>
          <a:lstStyle/>
          <a:p>
            <a:pPr eaLnBrk="0" hangingPunct="0"/>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以中国为核心的全球基础锂盐产业链平稳运行</a:t>
            </a:r>
          </a:p>
        </p:txBody>
      </p:sp>
      <p:sp>
        <p:nvSpPr>
          <p:cNvPr id="17" name="Text Box 55"/>
          <p:cNvSpPr txBox="1"/>
          <p:nvPr>
            <p:custDataLst>
              <p:tags r:id="rId16"/>
            </p:custDataLst>
          </p:nvPr>
        </p:nvSpPr>
        <p:spPr>
          <a:xfrm>
            <a:off x="3218241" y="4331568"/>
            <a:ext cx="7301357" cy="245745"/>
          </a:xfrm>
          <a:prstGeom prst="rect">
            <a:avLst/>
          </a:prstGeom>
          <a:noFill/>
          <a:ln w="6350">
            <a:noFill/>
          </a:ln>
        </p:spPr>
        <p:txBody>
          <a:bodyPr wrap="square" lIns="0" tIns="0" rIns="0" bIns="0" anchor="ctr" anchorCtr="0">
            <a:spAutoFit/>
          </a:bodyPr>
          <a:lstStyle/>
          <a:p>
            <a:pPr eaLnBrk="0" hangingPunct="0"/>
            <a:r>
              <a:rPr lang="zh-CN" altLang="en-US" sz="1600" b="1" dirty="0">
                <a:solidFill>
                  <a:srgbClr val="0070C0"/>
                </a:solidFill>
                <a:latin typeface="微软雅黑" panose="020B0503020204020204" pitchFamily="34" charset="-122"/>
                <a:ea typeface="微软雅黑" panose="020B0503020204020204" pitchFamily="34" charset="-122"/>
              </a:rPr>
              <a:t>中国锂产业链企业海外锂资源开发布局概况</a:t>
            </a:r>
          </a:p>
        </p:txBody>
      </p:sp>
      <p:sp>
        <p:nvSpPr>
          <p:cNvPr id="18" name="Text Box 56"/>
          <p:cNvSpPr txBox="1"/>
          <p:nvPr>
            <p:custDataLst>
              <p:tags r:id="rId17"/>
            </p:custDataLst>
          </p:nvPr>
        </p:nvSpPr>
        <p:spPr>
          <a:xfrm>
            <a:off x="3897481" y="5433040"/>
            <a:ext cx="6940831" cy="245745"/>
          </a:xfrm>
          <a:prstGeom prst="rect">
            <a:avLst/>
          </a:prstGeom>
          <a:noFill/>
          <a:ln w="6350">
            <a:noFill/>
          </a:ln>
        </p:spPr>
        <p:txBody>
          <a:bodyPr wrap="square" lIns="0" tIns="0" rIns="0" bIns="0" anchor="ctr" anchorCtr="0">
            <a:spAutoFit/>
          </a:bodyPr>
          <a:lstStyle/>
          <a:p>
            <a:pPr eaLnBrk="0" hangingPunct="0"/>
            <a:r>
              <a:rPr lang="zh-CN" altLang="en-US" sz="1600" b="0" dirty="0">
                <a:latin typeface="微软雅黑" panose="020B0503020204020204" pitchFamily="34" charset="-122"/>
                <a:ea typeface="微软雅黑" panose="020B0503020204020204" pitchFamily="34" charset="-122"/>
              </a:rPr>
              <a:t>中国基础锂盐产业的高质量发展之路初探</a:t>
            </a:r>
          </a:p>
        </p:txBody>
      </p:sp>
      <p:sp>
        <p:nvSpPr>
          <p:cNvPr id="19" name="标题 18"/>
          <p:cNvSpPr>
            <a:spLocks noGrp="1"/>
          </p:cNvSpPr>
          <p:nvPr>
            <p:ph type="title"/>
          </p:nvPr>
        </p:nvSpPr>
        <p:spPr>
          <a:xfrm>
            <a:off x="622300" y="260350"/>
            <a:ext cx="7416000" cy="468000"/>
          </a:xfrm>
        </p:spPr>
        <p:txBody>
          <a:bodyPr wrap="square">
            <a:noAutofit/>
          </a:bodyPr>
          <a:lstStyle/>
          <a:p>
            <a:pPr algn="ctr"/>
            <a:r>
              <a:rPr lang="zh-CN" altLang="en-US" dirty="0">
                <a:sym typeface="+mn-ea"/>
              </a:rPr>
              <a:t>中国锂产业链企业海外锂资源开发布局概况</a:t>
            </a: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22300" y="260350"/>
            <a:ext cx="7416000" cy="468000"/>
          </a:xfrm>
        </p:spPr>
        <p:txBody>
          <a:bodyPr wrap="square">
            <a:noAutofit/>
          </a:bodyPr>
          <a:lstStyle/>
          <a:p>
            <a:r>
              <a:rPr lang="zh-CN" altLang="en-US" dirty="0">
                <a:sym typeface="+mn-ea"/>
              </a:rPr>
              <a:t>中资锂产业链企业全球布局概况</a:t>
            </a:r>
          </a:p>
        </p:txBody>
      </p:sp>
      <p:cxnSp>
        <p:nvCxnSpPr>
          <p:cNvPr id="4" name="直接连接符 3"/>
          <p:cNvCxnSpPr/>
          <p:nvPr/>
        </p:nvCxnSpPr>
        <p:spPr>
          <a:xfrm>
            <a:off x="446400" y="4833659"/>
            <a:ext cx="11276100" cy="0"/>
          </a:xfrm>
          <a:prstGeom prst="line">
            <a:avLst/>
          </a:prstGeom>
          <a:ln w="25400">
            <a:solidFill>
              <a:srgbClr val="33646C"/>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46000" y="1271309"/>
            <a:ext cx="11276100" cy="0"/>
          </a:xfrm>
          <a:prstGeom prst="line">
            <a:avLst/>
          </a:prstGeom>
          <a:ln w="25400">
            <a:solidFill>
              <a:srgbClr val="33646C"/>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35" y="5209540"/>
            <a:ext cx="12192000" cy="1000274"/>
          </a:xfrm>
          <a:prstGeom prst="rect">
            <a:avLst/>
          </a:prstGeom>
          <a:noFill/>
        </p:spPr>
        <p:txBody>
          <a:bodyPr wrap="square" rtlCol="0">
            <a:spAutoFit/>
          </a:bodyPr>
          <a:lstStyle/>
          <a:p>
            <a:pPr marL="285750" indent="-285750">
              <a:lnSpc>
                <a:spcPts val="1800"/>
              </a:lnSpc>
              <a:buFont typeface="Wingdings" panose="05000000000000000000" pitchFamily="2" charset="2"/>
              <a:buChar char="l"/>
            </a:pPr>
            <a:r>
              <a:rPr lang="zh-CN" altLang="en-US" sz="1400" dirty="0">
                <a:solidFill>
                  <a:srgbClr val="003778"/>
                </a:solidFill>
                <a:sym typeface="+mn-ea"/>
              </a:rPr>
              <a:t>相对于规模庞大的基础锂盐产能而言，中国锂资源储量明显不足，自给率较低。中国锂产业链企业或主动或被动</a:t>
            </a:r>
            <a:r>
              <a:rPr lang="en-US" altLang="zh-CN" sz="1400" dirty="0">
                <a:solidFill>
                  <a:srgbClr val="003778"/>
                </a:solidFill>
                <a:sym typeface="+mn-ea"/>
              </a:rPr>
              <a:t>“</a:t>
            </a:r>
            <a:r>
              <a:rPr lang="zh-CN" altLang="en-US" sz="1400" dirty="0">
                <a:solidFill>
                  <a:srgbClr val="003778"/>
                </a:solidFill>
                <a:sym typeface="+mn-ea"/>
              </a:rPr>
              <a:t>出海</a:t>
            </a:r>
            <a:r>
              <a:rPr lang="en-US" altLang="zh-CN" sz="1400" dirty="0">
                <a:solidFill>
                  <a:srgbClr val="003778"/>
                </a:solidFill>
                <a:sym typeface="+mn-ea"/>
              </a:rPr>
              <a:t>”</a:t>
            </a:r>
            <a:r>
              <a:rPr lang="zh-CN" altLang="en-US" sz="1400" dirty="0">
                <a:solidFill>
                  <a:srgbClr val="003778"/>
                </a:solidFill>
                <a:sym typeface="+mn-ea"/>
              </a:rPr>
              <a:t>，积极在海外获取相关锂资源权益，以最大限度的实现</a:t>
            </a:r>
            <a:r>
              <a:rPr lang="en-US" altLang="zh-CN" sz="1400" dirty="0">
                <a:solidFill>
                  <a:srgbClr val="003778"/>
                </a:solidFill>
                <a:sym typeface="+mn-ea"/>
              </a:rPr>
              <a:t>“</a:t>
            </a:r>
            <a:r>
              <a:rPr lang="zh-CN" altLang="en-US" sz="1400" dirty="0">
                <a:solidFill>
                  <a:srgbClr val="003778"/>
                </a:solidFill>
                <a:sym typeface="+mn-ea"/>
              </a:rPr>
              <a:t>保供稳价</a:t>
            </a:r>
            <a:r>
              <a:rPr lang="en-US" altLang="zh-CN" sz="1400" dirty="0">
                <a:solidFill>
                  <a:srgbClr val="003778"/>
                </a:solidFill>
                <a:sym typeface="+mn-ea"/>
              </a:rPr>
              <a:t>”</a:t>
            </a:r>
            <a:r>
              <a:rPr lang="zh-CN" altLang="en-US" sz="1400" dirty="0">
                <a:solidFill>
                  <a:srgbClr val="003778"/>
                </a:solidFill>
                <a:sym typeface="+mn-ea"/>
              </a:rPr>
              <a:t>。</a:t>
            </a:r>
            <a:endParaRPr lang="en-US" altLang="zh-CN" sz="1400" dirty="0">
              <a:solidFill>
                <a:srgbClr val="003778"/>
              </a:solidFill>
            </a:endParaRPr>
          </a:p>
          <a:p>
            <a:pPr marL="285750" indent="-285750">
              <a:lnSpc>
                <a:spcPts val="1800"/>
              </a:lnSpc>
              <a:buFont typeface="Wingdings" panose="05000000000000000000" pitchFamily="2" charset="2"/>
              <a:buChar char="l"/>
            </a:pPr>
            <a:r>
              <a:rPr lang="zh-CN" altLang="en-US" sz="1400" dirty="0">
                <a:solidFill>
                  <a:srgbClr val="003778"/>
                </a:solidFill>
                <a:sym typeface="+mn-ea"/>
              </a:rPr>
              <a:t>中资企业海外拥有的锂资源权益，主要为盐湖卤水锂资源，硬岩锂资源，还包括一些锂黏土资源。从保供方面来看，够用；但从掌控力方面来看，还有很多待加强的地方。</a:t>
            </a:r>
            <a:endParaRPr lang="en-US" altLang="zh-CN" sz="1400" dirty="0">
              <a:solidFill>
                <a:srgbClr val="003778"/>
              </a:solidFill>
              <a:sym typeface="+mn-ea"/>
            </a:endParaRPr>
          </a:p>
        </p:txBody>
      </p:sp>
      <p:sp>
        <p:nvSpPr>
          <p:cNvPr id="7" name="TextBox 6"/>
          <p:cNvSpPr txBox="1"/>
          <p:nvPr/>
        </p:nvSpPr>
        <p:spPr>
          <a:xfrm>
            <a:off x="684124" y="4843184"/>
            <a:ext cx="4731937" cy="306705"/>
          </a:xfrm>
          <a:prstGeom prst="rect">
            <a:avLst/>
          </a:prstGeom>
          <a:noFill/>
        </p:spPr>
        <p:txBody>
          <a:bodyPr wrap="square" rtlCol="0">
            <a:spAutoFit/>
          </a:bodyPr>
          <a:lstStyle/>
          <a:p>
            <a:r>
              <a:rPr lang="zh-CN" altLang="en-US" sz="1400" dirty="0">
                <a:solidFill>
                  <a:srgbClr val="FF0000"/>
                </a:solidFill>
                <a:latin typeface="楷体" panose="02010609060101010101" pitchFamily="49" charset="-122"/>
                <a:ea typeface="楷体" panose="02010609060101010101" pitchFamily="49" charset="-122"/>
              </a:rPr>
              <a:t>资料来源：各公司年报</a:t>
            </a:r>
            <a:r>
              <a:rPr lang="en-US" altLang="zh-CN" sz="1400" dirty="0">
                <a:solidFill>
                  <a:srgbClr val="FF0000"/>
                </a:solidFill>
                <a:latin typeface="楷体" panose="02010609060101010101" pitchFamily="49" charset="-122"/>
                <a:ea typeface="楷体" panose="02010609060101010101" pitchFamily="49" charset="-122"/>
              </a:rPr>
              <a:t> </a:t>
            </a:r>
            <a:r>
              <a:rPr lang="zh-CN" altLang="en-US" sz="1400" dirty="0">
                <a:solidFill>
                  <a:srgbClr val="FF0000"/>
                </a:solidFill>
                <a:latin typeface="楷体" panose="02010609060101010101" pitchFamily="49" charset="-122"/>
                <a:ea typeface="楷体" panose="02010609060101010101" pitchFamily="49" charset="-122"/>
              </a:rPr>
              <a:t>中冶有色技术网</a:t>
            </a:r>
            <a:r>
              <a:rPr lang="en-US" altLang="zh-CN" sz="1400" dirty="0">
                <a:solidFill>
                  <a:srgbClr val="FF0000"/>
                </a:solidFill>
                <a:latin typeface="楷体" panose="02010609060101010101" pitchFamily="49" charset="-122"/>
                <a:ea typeface="楷体" panose="02010609060101010101" pitchFamily="49" charset="-122"/>
              </a:rPr>
              <a:t>  </a:t>
            </a:r>
            <a:r>
              <a:rPr lang="zh-CN" altLang="en-US" sz="1400" dirty="0">
                <a:solidFill>
                  <a:srgbClr val="FF0000"/>
                </a:solidFill>
                <a:latin typeface="楷体" panose="02010609060101010101" pitchFamily="49" charset="-122"/>
                <a:ea typeface="楷体" panose="02010609060101010101" pitchFamily="49" charset="-122"/>
              </a:rPr>
              <a:t>公开资料整理</a:t>
            </a:r>
            <a:endParaRPr lang="en-US" altLang="zh-CN" sz="1400" dirty="0">
              <a:solidFill>
                <a:srgbClr val="FF0000"/>
              </a:solidFill>
              <a:latin typeface="楷体" panose="02010609060101010101" pitchFamily="49" charset="-122"/>
              <a:ea typeface="楷体" panose="02010609060101010101" pitchFamily="49" charset="-122"/>
            </a:endParaRPr>
          </a:p>
        </p:txBody>
      </p:sp>
      <p:sp>
        <p:nvSpPr>
          <p:cNvPr id="10" name="TextBox 2"/>
          <p:cNvSpPr txBox="1"/>
          <p:nvPr/>
        </p:nvSpPr>
        <p:spPr>
          <a:xfrm>
            <a:off x="1080135" y="882015"/>
            <a:ext cx="4589145" cy="306705"/>
          </a:xfrm>
          <a:prstGeom prst="rect">
            <a:avLst/>
          </a:prstGeom>
          <a:noFill/>
        </p:spPr>
        <p:txBody>
          <a:bodyPr wrap="square" rtlCol="0">
            <a:spAutoFit/>
          </a:bodyPr>
          <a:lstStyle/>
          <a:p>
            <a:pPr algn="l"/>
            <a:r>
              <a:rPr lang="zh-CN" altLang="en-US" sz="1400" dirty="0">
                <a:solidFill>
                  <a:srgbClr val="003778"/>
                </a:solidFill>
                <a:latin typeface="黑体" panose="02010609060101010101" pitchFamily="49" charset="-122"/>
                <a:ea typeface="黑体" panose="02010609060101010101" pitchFamily="49" charset="-122"/>
              </a:rPr>
              <a:t>表</a:t>
            </a:r>
            <a:r>
              <a:rPr lang="en-US" altLang="zh-CN" sz="1400" dirty="0">
                <a:solidFill>
                  <a:srgbClr val="003778"/>
                </a:solidFill>
                <a:latin typeface="黑体" panose="02010609060101010101" pitchFamily="49" charset="-122"/>
                <a:ea typeface="黑体" panose="02010609060101010101" pitchFamily="49" charset="-122"/>
              </a:rPr>
              <a:t>5  </a:t>
            </a:r>
            <a:r>
              <a:rPr lang="zh-CN" altLang="en-US" sz="1400" dirty="0">
                <a:solidFill>
                  <a:srgbClr val="003778"/>
                </a:solidFill>
                <a:latin typeface="黑体" panose="02010609060101010101" pitchFamily="49" charset="-122"/>
                <a:ea typeface="黑体" panose="02010609060101010101" pitchFamily="49" charset="-122"/>
              </a:rPr>
              <a:t>中国部分锂产业链企业在海外锂资源权益概况</a:t>
            </a:r>
          </a:p>
        </p:txBody>
      </p:sp>
      <p:pic>
        <p:nvPicPr>
          <p:cNvPr id="2" name="图片 1" descr="微信图片_20241211130959"/>
          <p:cNvPicPr preferRelativeResize="0"/>
          <p:nvPr/>
        </p:nvPicPr>
        <p:blipFill>
          <a:blip r:embed="rId4"/>
          <a:stretch>
            <a:fillRect/>
          </a:stretch>
        </p:blipFill>
        <p:spPr>
          <a:xfrm>
            <a:off x="360000" y="1440000"/>
            <a:ext cx="11520000" cy="32400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37"/>
          <p:cNvSpPr>
            <a:spLocks noGrp="1"/>
          </p:cNvSpPr>
          <p:nvPr>
            <p:ph type="title"/>
          </p:nvPr>
        </p:nvSpPr>
        <p:spPr>
          <a:xfrm>
            <a:off x="622300" y="260350"/>
            <a:ext cx="7416000" cy="468000"/>
          </a:xfrm>
        </p:spPr>
        <p:txBody>
          <a:bodyPr wrap="square">
            <a:noAutofit/>
          </a:bodyPr>
          <a:lstStyle/>
          <a:p>
            <a:r>
              <a:rPr lang="zh-CN" altLang="en-US" dirty="0">
                <a:sym typeface="+mn-ea"/>
              </a:rPr>
              <a:t>中资锂产业链企业全球布局面临的一些困境</a:t>
            </a:r>
          </a:p>
        </p:txBody>
      </p:sp>
      <p:cxnSp>
        <p:nvCxnSpPr>
          <p:cNvPr id="5" name="直接连接符 4"/>
          <p:cNvCxnSpPr/>
          <p:nvPr/>
        </p:nvCxnSpPr>
        <p:spPr>
          <a:xfrm>
            <a:off x="446400" y="4833659"/>
            <a:ext cx="11276100" cy="0"/>
          </a:xfrm>
          <a:prstGeom prst="line">
            <a:avLst/>
          </a:prstGeom>
          <a:ln w="25400">
            <a:solidFill>
              <a:srgbClr val="33646C"/>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46000" y="1271309"/>
            <a:ext cx="11276100" cy="0"/>
          </a:xfrm>
          <a:prstGeom prst="line">
            <a:avLst/>
          </a:prstGeom>
          <a:ln w="25400">
            <a:solidFill>
              <a:srgbClr val="33646C"/>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35" y="5209540"/>
            <a:ext cx="12192000" cy="1000274"/>
          </a:xfrm>
          <a:prstGeom prst="rect">
            <a:avLst/>
          </a:prstGeom>
          <a:noFill/>
        </p:spPr>
        <p:txBody>
          <a:bodyPr wrap="square" rtlCol="0">
            <a:spAutoFit/>
          </a:bodyPr>
          <a:lstStyle/>
          <a:p>
            <a:pPr marL="285750" indent="-285750">
              <a:lnSpc>
                <a:spcPts val="1800"/>
              </a:lnSpc>
              <a:buFont typeface="Wingdings" panose="05000000000000000000" pitchFamily="2" charset="2"/>
              <a:buChar char="l"/>
            </a:pPr>
            <a:r>
              <a:rPr lang="en-US" sz="1400" dirty="0">
                <a:solidFill>
                  <a:srgbClr val="003778"/>
                </a:solidFill>
                <a:sym typeface="+mn-ea"/>
              </a:rPr>
              <a:t>2018</a:t>
            </a:r>
            <a:r>
              <a:rPr lang="zh-CN" altLang="en-US" sz="1400" dirty="0">
                <a:solidFill>
                  <a:srgbClr val="003778"/>
                </a:solidFill>
                <a:sym typeface="+mn-ea"/>
              </a:rPr>
              <a:t>年天齐锂业投资</a:t>
            </a:r>
            <a:r>
              <a:rPr lang="en-US" altLang="zh-CN" sz="1400" dirty="0">
                <a:solidFill>
                  <a:srgbClr val="003778"/>
                </a:solidFill>
                <a:sym typeface="+mn-ea"/>
              </a:rPr>
              <a:t>SQM</a:t>
            </a:r>
            <a:r>
              <a:rPr lang="zh-CN" altLang="en-US" sz="1400" dirty="0">
                <a:solidFill>
                  <a:srgbClr val="003778"/>
                </a:solidFill>
                <a:sym typeface="+mn-ea"/>
              </a:rPr>
              <a:t>，获得其</a:t>
            </a:r>
            <a:r>
              <a:rPr lang="en-US" altLang="zh-CN" sz="1400" dirty="0">
                <a:solidFill>
                  <a:srgbClr val="003778"/>
                </a:solidFill>
                <a:sym typeface="+mn-ea"/>
              </a:rPr>
              <a:t>23.77%</a:t>
            </a:r>
            <a:r>
              <a:rPr lang="zh-CN" altLang="en-US" sz="1400" dirty="0">
                <a:solidFill>
                  <a:srgbClr val="003778"/>
                </a:solidFill>
                <a:sym typeface="+mn-ea"/>
              </a:rPr>
              <a:t>股权。六年的时间里，全球基础锂盐产业链格局深刻变化，传统的股权</a:t>
            </a:r>
            <a:r>
              <a:rPr lang="en-US" altLang="zh-CN" sz="1400" dirty="0">
                <a:solidFill>
                  <a:srgbClr val="003778"/>
                </a:solidFill>
                <a:sym typeface="+mn-ea"/>
              </a:rPr>
              <a:t>/</a:t>
            </a:r>
            <a:r>
              <a:rPr lang="zh-CN" altLang="en-US" sz="1400" dirty="0">
                <a:solidFill>
                  <a:srgbClr val="003778"/>
                </a:solidFill>
                <a:sym typeface="+mn-ea"/>
              </a:rPr>
              <a:t>财务投资已经不能适应新的产业形势。</a:t>
            </a:r>
            <a:r>
              <a:rPr lang="zh-CN" altLang="en-US" sz="1400" b="1" dirty="0">
                <a:solidFill>
                  <a:srgbClr val="FF0000"/>
                </a:solidFill>
                <a:sym typeface="+mn-ea"/>
              </a:rPr>
              <a:t>天齐锂业除了积极应对</a:t>
            </a:r>
            <a:r>
              <a:rPr lang="en-US" altLang="zh-CN" sz="1400" b="1" dirty="0">
                <a:solidFill>
                  <a:srgbClr val="FF0000"/>
                </a:solidFill>
                <a:sym typeface="+mn-ea"/>
              </a:rPr>
              <a:t>SQM”</a:t>
            </a:r>
            <a:r>
              <a:rPr lang="zh-CN" altLang="en-US" sz="1400" b="1" dirty="0">
                <a:solidFill>
                  <a:srgbClr val="FF0000"/>
                </a:solidFill>
                <a:sym typeface="+mn-ea"/>
              </a:rPr>
              <a:t>变相</a:t>
            </a:r>
            <a:r>
              <a:rPr lang="en-US" altLang="zh-CN" sz="1400" b="1" dirty="0">
                <a:solidFill>
                  <a:srgbClr val="FF0000"/>
                </a:solidFill>
                <a:sym typeface="+mn-ea"/>
              </a:rPr>
              <a:t>”</a:t>
            </a:r>
            <a:r>
              <a:rPr lang="zh-CN" altLang="en-US" sz="1400" b="1" dirty="0">
                <a:solidFill>
                  <a:srgbClr val="FF0000"/>
                </a:solidFill>
                <a:sym typeface="+mn-ea"/>
              </a:rPr>
              <a:t>国有化带来的风险外，尚需要在拉美地区如在澳大利亚布局硬岩锂资源那样，积极布局相关盐湖卤水锂资源。</a:t>
            </a:r>
            <a:endParaRPr lang="en-US" altLang="zh-CN" sz="1400" b="1" dirty="0">
              <a:solidFill>
                <a:srgbClr val="FF0000"/>
              </a:solidFill>
            </a:endParaRPr>
          </a:p>
          <a:p>
            <a:pPr marL="285750" indent="-285750">
              <a:lnSpc>
                <a:spcPts val="1800"/>
              </a:lnSpc>
              <a:buFont typeface="Wingdings" panose="05000000000000000000" pitchFamily="2" charset="2"/>
              <a:buChar char="l"/>
            </a:pPr>
            <a:r>
              <a:rPr lang="zh-CN" altLang="en-US" sz="1400" dirty="0">
                <a:solidFill>
                  <a:srgbClr val="003778"/>
                </a:solidFill>
                <a:sym typeface="+mn-ea"/>
              </a:rPr>
              <a:t>赣锋锂业除积极应对相关法律诉讼外，</a:t>
            </a:r>
            <a:r>
              <a:rPr lang="zh-CN" altLang="en-US" sz="1400" b="1" dirty="0">
                <a:solidFill>
                  <a:srgbClr val="FF0000"/>
                </a:solidFill>
                <a:sym typeface="+mn-ea"/>
              </a:rPr>
              <a:t>还需要加大阿根廷盐湖卤水锂资源的开发力度</a:t>
            </a:r>
            <a:r>
              <a:rPr lang="zh-CN" altLang="en-US" sz="1400" dirty="0">
                <a:solidFill>
                  <a:srgbClr val="003778"/>
                </a:solidFill>
                <a:sym typeface="+mn-ea"/>
              </a:rPr>
              <a:t>。特别是在当前阿根廷现政府对华更趋友好，且整体矿产资源开发政策对外资相对有利的大背景下。</a:t>
            </a:r>
          </a:p>
        </p:txBody>
      </p:sp>
      <p:sp>
        <p:nvSpPr>
          <p:cNvPr id="7" name="TextBox 6"/>
          <p:cNvSpPr txBox="1"/>
          <p:nvPr/>
        </p:nvSpPr>
        <p:spPr>
          <a:xfrm>
            <a:off x="684124" y="4843184"/>
            <a:ext cx="4731937" cy="306705"/>
          </a:xfrm>
          <a:prstGeom prst="rect">
            <a:avLst/>
          </a:prstGeom>
          <a:noFill/>
        </p:spPr>
        <p:txBody>
          <a:bodyPr wrap="square" rtlCol="0">
            <a:spAutoFit/>
          </a:bodyPr>
          <a:lstStyle/>
          <a:p>
            <a:r>
              <a:rPr lang="zh-CN" altLang="en-US" sz="1400" dirty="0">
                <a:solidFill>
                  <a:srgbClr val="FF0000"/>
                </a:solidFill>
                <a:latin typeface="楷体" panose="02010609060101010101" pitchFamily="49" charset="-122"/>
                <a:ea typeface="楷体" panose="02010609060101010101" pitchFamily="49" charset="-122"/>
              </a:rPr>
              <a:t>资料来源：天齐锂业</a:t>
            </a:r>
            <a:r>
              <a:rPr lang="en-US" altLang="zh-CN" sz="1400" dirty="0">
                <a:solidFill>
                  <a:srgbClr val="FF0000"/>
                </a:solidFill>
                <a:latin typeface="楷体" panose="02010609060101010101" pitchFamily="49" charset="-122"/>
                <a:ea typeface="楷体" panose="02010609060101010101" pitchFamily="49" charset="-122"/>
              </a:rPr>
              <a:t>  </a:t>
            </a:r>
            <a:r>
              <a:rPr lang="zh-CN" altLang="en-US" sz="1400" dirty="0">
                <a:solidFill>
                  <a:srgbClr val="FF0000"/>
                </a:solidFill>
                <a:latin typeface="楷体" panose="02010609060101010101" pitchFamily="49" charset="-122"/>
                <a:ea typeface="楷体" panose="02010609060101010101" pitchFamily="49" charset="-122"/>
              </a:rPr>
              <a:t>赣锋锂业</a:t>
            </a:r>
          </a:p>
        </p:txBody>
      </p:sp>
      <p:sp>
        <p:nvSpPr>
          <p:cNvPr id="10" name="TextBox 2"/>
          <p:cNvSpPr txBox="1"/>
          <p:nvPr/>
        </p:nvSpPr>
        <p:spPr>
          <a:xfrm>
            <a:off x="1080135" y="882015"/>
            <a:ext cx="4589145" cy="306705"/>
          </a:xfrm>
          <a:prstGeom prst="rect">
            <a:avLst/>
          </a:prstGeom>
          <a:noFill/>
        </p:spPr>
        <p:txBody>
          <a:bodyPr wrap="square" rtlCol="0">
            <a:spAutoFit/>
          </a:bodyPr>
          <a:lstStyle/>
          <a:p>
            <a:pPr algn="l"/>
            <a:r>
              <a:rPr lang="zh-CN" altLang="en-US" sz="1400" dirty="0">
                <a:solidFill>
                  <a:srgbClr val="003778"/>
                </a:solidFill>
                <a:latin typeface="黑体" panose="02010609060101010101" pitchFamily="49" charset="-122"/>
                <a:ea typeface="黑体" panose="02010609060101010101" pitchFamily="49" charset="-122"/>
              </a:rPr>
              <a:t>图</a:t>
            </a:r>
            <a:r>
              <a:rPr lang="en-US" altLang="zh-CN" sz="1400" dirty="0">
                <a:solidFill>
                  <a:srgbClr val="003778"/>
                </a:solidFill>
                <a:latin typeface="黑体" panose="02010609060101010101" pitchFamily="49" charset="-122"/>
                <a:ea typeface="黑体" panose="02010609060101010101" pitchFamily="49" charset="-122"/>
              </a:rPr>
              <a:t>13  </a:t>
            </a:r>
            <a:r>
              <a:rPr lang="zh-CN" altLang="en-US" sz="1400" dirty="0">
                <a:solidFill>
                  <a:srgbClr val="003778"/>
                </a:solidFill>
                <a:latin typeface="黑体" panose="02010609060101010101" pitchFamily="49" charset="-122"/>
                <a:ea typeface="黑体" panose="02010609060101010101" pitchFamily="49" charset="-122"/>
              </a:rPr>
              <a:t>中资企业海外锂资源权益面临</a:t>
            </a:r>
            <a:r>
              <a:rPr lang="en-US" altLang="zh-CN" sz="1400" dirty="0">
                <a:solidFill>
                  <a:srgbClr val="003778"/>
                </a:solidFill>
                <a:latin typeface="黑体" panose="02010609060101010101" pitchFamily="49" charset="-122"/>
                <a:ea typeface="黑体" panose="02010609060101010101" pitchFamily="49" charset="-122"/>
              </a:rPr>
              <a:t>“</a:t>
            </a:r>
            <a:r>
              <a:rPr lang="zh-CN" altLang="en-US" sz="1400" dirty="0">
                <a:solidFill>
                  <a:srgbClr val="003778"/>
                </a:solidFill>
                <a:latin typeface="黑体" panose="02010609060101010101" pitchFamily="49" charset="-122"/>
                <a:ea typeface="黑体" panose="02010609060101010101" pitchFamily="49" charset="-122"/>
              </a:rPr>
              <a:t>国有化</a:t>
            </a:r>
            <a:r>
              <a:rPr lang="en-US" altLang="zh-CN" sz="1400" dirty="0">
                <a:solidFill>
                  <a:srgbClr val="003778"/>
                </a:solidFill>
                <a:latin typeface="黑体" panose="02010609060101010101" pitchFamily="49" charset="-122"/>
                <a:ea typeface="黑体" panose="02010609060101010101" pitchFamily="49" charset="-122"/>
              </a:rPr>
              <a:t>”</a:t>
            </a:r>
            <a:r>
              <a:rPr lang="zh-CN" altLang="en-US" sz="1400" dirty="0">
                <a:solidFill>
                  <a:srgbClr val="003778"/>
                </a:solidFill>
                <a:latin typeface="黑体" panose="02010609060101010101" pitchFamily="49" charset="-122"/>
                <a:ea typeface="黑体" panose="02010609060101010101" pitchFamily="49" charset="-122"/>
              </a:rPr>
              <a:t>风险</a:t>
            </a:r>
          </a:p>
        </p:txBody>
      </p:sp>
      <p:pic>
        <p:nvPicPr>
          <p:cNvPr id="2" name="图片 1" descr="18384"/>
          <p:cNvPicPr preferRelativeResize="0"/>
          <p:nvPr/>
        </p:nvPicPr>
        <p:blipFill>
          <a:blip r:embed="rId4"/>
          <a:stretch>
            <a:fillRect/>
          </a:stretch>
        </p:blipFill>
        <p:spPr>
          <a:xfrm>
            <a:off x="360000" y="1440000"/>
            <a:ext cx="5760000" cy="3240000"/>
          </a:xfrm>
          <a:prstGeom prst="rect">
            <a:avLst/>
          </a:prstGeom>
        </p:spPr>
      </p:pic>
      <p:pic>
        <p:nvPicPr>
          <p:cNvPr id="3" name="图片 2" descr="21433"/>
          <p:cNvPicPr preferRelativeResize="0"/>
          <p:nvPr/>
        </p:nvPicPr>
        <p:blipFill>
          <a:blip r:embed="rId5"/>
          <a:srcRect/>
          <a:stretch>
            <a:fillRect/>
          </a:stretch>
        </p:blipFill>
        <p:spPr>
          <a:xfrm>
            <a:off x="6102000" y="1440000"/>
            <a:ext cx="5760000" cy="32400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37"/>
          <p:cNvSpPr>
            <a:spLocks noGrp="1"/>
          </p:cNvSpPr>
          <p:nvPr>
            <p:ph type="title"/>
          </p:nvPr>
        </p:nvSpPr>
        <p:spPr>
          <a:xfrm>
            <a:off x="622570" y="260624"/>
            <a:ext cx="7416000" cy="468000"/>
          </a:xfrm>
        </p:spPr>
        <p:txBody>
          <a:bodyPr>
            <a:noAutofit/>
          </a:bodyPr>
          <a:lstStyle/>
          <a:p>
            <a:r>
              <a:rPr lang="zh-CN" altLang="en-US" dirty="0">
                <a:sym typeface="+mn-ea"/>
              </a:rPr>
              <a:t>中资企业面临困境的原因之一：资源民族主义</a:t>
            </a:r>
          </a:p>
        </p:txBody>
      </p:sp>
      <p:cxnSp>
        <p:nvCxnSpPr>
          <p:cNvPr id="5" name="直接连接符 4"/>
          <p:cNvCxnSpPr/>
          <p:nvPr/>
        </p:nvCxnSpPr>
        <p:spPr>
          <a:xfrm>
            <a:off x="446400" y="4833659"/>
            <a:ext cx="11276100" cy="0"/>
          </a:xfrm>
          <a:prstGeom prst="line">
            <a:avLst/>
          </a:prstGeom>
          <a:ln w="25400">
            <a:solidFill>
              <a:srgbClr val="33646C"/>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46000" y="1271309"/>
            <a:ext cx="11276100" cy="0"/>
          </a:xfrm>
          <a:prstGeom prst="line">
            <a:avLst/>
          </a:prstGeom>
          <a:ln w="25400">
            <a:solidFill>
              <a:srgbClr val="33646C"/>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5040847"/>
            <a:ext cx="12192000" cy="1231106"/>
          </a:xfrm>
          <a:prstGeom prst="rect">
            <a:avLst/>
          </a:prstGeom>
          <a:noFill/>
        </p:spPr>
        <p:txBody>
          <a:bodyPr wrap="square" rtlCol="0">
            <a:spAutoFit/>
          </a:bodyPr>
          <a:lstStyle/>
          <a:p>
            <a:pPr marL="285750" indent="-285750">
              <a:lnSpc>
                <a:spcPts val="1800"/>
              </a:lnSpc>
              <a:buFont typeface="Wingdings" panose="05000000000000000000" pitchFamily="2" charset="2"/>
              <a:buChar char="l"/>
            </a:pPr>
            <a:r>
              <a:rPr lang="zh-CN" altLang="en-US" sz="1400" dirty="0">
                <a:solidFill>
                  <a:srgbClr val="003778"/>
                </a:solidFill>
              </a:rPr>
              <a:t>妥善处理资源民族主义的的一个有效办法：推动资源国大力发展与资源相关的制造业。扩大就业，提升产业链的广度与深度，将价值链最重要部分合理地留在本地，为本地进一步发展及人民生活水平的提升积累财富。中国将在其中发挥关键作用，将帮助亚非拉及其他地区的矿业国由初级矿产品加工国向矿业下游制造国逐步转型，并获取产业链更高更大的价值。</a:t>
            </a:r>
            <a:endParaRPr lang="en-US" altLang="zh-CN" sz="1400" dirty="0">
              <a:solidFill>
                <a:srgbClr val="003778"/>
              </a:solidFill>
            </a:endParaRPr>
          </a:p>
          <a:p>
            <a:pPr marL="285750" indent="-285750">
              <a:lnSpc>
                <a:spcPts val="1800"/>
              </a:lnSpc>
              <a:buFont typeface="Wingdings" panose="05000000000000000000" pitchFamily="2" charset="2"/>
              <a:buChar char="l"/>
            </a:pPr>
            <a:r>
              <a:rPr lang="zh-CN" altLang="en-US" sz="1400" dirty="0">
                <a:solidFill>
                  <a:srgbClr val="003778"/>
                </a:solidFill>
              </a:rPr>
              <a:t>案例：</a:t>
            </a:r>
            <a:r>
              <a:rPr lang="zh-CN" altLang="en-US" sz="1400" b="1" dirty="0">
                <a:solidFill>
                  <a:srgbClr val="FF0000"/>
                </a:solidFill>
              </a:rPr>
              <a:t>印度尼西亚政府通过发布禁止镍矿等原矿出口禁令，大力推动该国镍铁产业及不锈钢产业的发展。</a:t>
            </a:r>
            <a:r>
              <a:rPr lang="zh-CN" altLang="en-US" sz="1400" dirty="0">
                <a:solidFill>
                  <a:srgbClr val="003778"/>
                </a:solidFill>
              </a:rPr>
              <a:t>当前印尼已成全球第一大镍生产国及全球重要的不锈钢生产国，印尼也以这样的思路正在大力发展动力电池产业链。</a:t>
            </a:r>
          </a:p>
        </p:txBody>
      </p:sp>
      <p:sp>
        <p:nvSpPr>
          <p:cNvPr id="13" name="文本框 12"/>
          <p:cNvSpPr txBox="1"/>
          <p:nvPr/>
        </p:nvSpPr>
        <p:spPr>
          <a:xfrm>
            <a:off x="42203" y="1475699"/>
            <a:ext cx="12192000" cy="3153410"/>
          </a:xfrm>
          <a:prstGeom prst="rect">
            <a:avLst/>
          </a:prstGeom>
          <a:noFill/>
        </p:spPr>
        <p:txBody>
          <a:bodyPr wrap="square">
            <a:spAutoFit/>
          </a:bodyPr>
          <a:lstStyle/>
          <a:p>
            <a:pPr indent="0" fontAlgn="auto">
              <a:lnSpc>
                <a:spcPct val="150000"/>
              </a:lnSpc>
              <a:spcBef>
                <a:spcPts val="300"/>
              </a:spcBef>
              <a:spcAft>
                <a:spcPts val="300"/>
              </a:spcAft>
            </a:pP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资源民族主义</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是指 “基于国家对自然资源的合法管辖，通过控制和支配资源，以及市场干预行为，来实现为政治服务和国家特定发展等目标”。</a:t>
            </a:r>
          </a:p>
          <a:p>
            <a:pPr indent="0" fontAlgn="auto">
              <a:lnSpc>
                <a:spcPct val="150000"/>
              </a:lnSpc>
              <a:spcBef>
                <a:spcPts val="300"/>
              </a:spcBef>
              <a:spcAft>
                <a:spcPts val="300"/>
              </a:spcAft>
            </a:pP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自 </a:t>
            </a:r>
            <a:r>
              <a:rPr lang="en-US" altLang="zh-CN" sz="1800" dirty="0">
                <a:latin typeface="微软雅黑" panose="020B0503020204020204" pitchFamily="34" charset="-122"/>
                <a:ea typeface="微软雅黑" panose="020B0503020204020204" pitchFamily="34" charset="-122"/>
                <a:cs typeface="微软雅黑" panose="020B0503020204020204" pitchFamily="34" charset="-122"/>
              </a:rPr>
              <a:t>15 </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世纪地理大发现时期开始，一些发展中国</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mn-ea"/>
              </a:rPr>
              <a:t>家</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（地区）就丧失了对本国</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mn-ea"/>
              </a:rPr>
              <a:t>（地区）</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矿产资源的主权。二战后全球殖民体系瓦解，发达国家还是通过其占据主导地位的全球政治经济体系，通过掌控资源产业链的各个环节，对发展中国家</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mn-ea"/>
              </a:rPr>
              <a:t>（地区）</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的资源进行变相掠夺，而资源民族主义便随着第三世界国家独立浪潮应运而生。</a:t>
            </a:r>
          </a:p>
          <a:p>
            <a:pPr indent="0" fontAlgn="auto">
              <a:lnSpc>
                <a:spcPct val="150000"/>
              </a:lnSpc>
              <a:spcBef>
                <a:spcPts val="300"/>
              </a:spcBef>
              <a:spcAft>
                <a:spcPts val="300"/>
              </a:spcAft>
            </a:pP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从政治角度看，</a:t>
            </a:r>
            <a:r>
              <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资源民族主义浪潮有争取本国经济和资源主权的积极意义</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，有其合理性。但是资源领域的保护主义倾向，</a:t>
            </a:r>
            <a:r>
              <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又对经济全球化浪潮形成一定遏制，加剧国际社会的地缘冲突风险，威胁到各国的能源资源安全与经济发展。</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37"/>
          <p:cNvSpPr>
            <a:spLocks noGrp="1"/>
          </p:cNvSpPr>
          <p:nvPr>
            <p:ph type="title"/>
          </p:nvPr>
        </p:nvSpPr>
        <p:spPr>
          <a:xfrm>
            <a:off x="622570" y="260624"/>
            <a:ext cx="7416000" cy="468000"/>
          </a:xfrm>
        </p:spPr>
        <p:txBody>
          <a:bodyPr>
            <a:noAutofit/>
          </a:bodyPr>
          <a:lstStyle/>
          <a:p>
            <a:r>
              <a:rPr lang="zh-CN" altLang="en-US"/>
              <a:t>他山之石</a:t>
            </a:r>
            <a:r>
              <a:rPr lang="en-US" altLang="zh-CN"/>
              <a:t>--</a:t>
            </a:r>
            <a:r>
              <a:rPr lang="zh-CN" altLang="en-US"/>
              <a:t>印尼莫罗瓦利县镍产业发展之路</a:t>
            </a:r>
            <a:br>
              <a:rPr lang="zh-CN" altLang="en-US"/>
            </a:br>
            <a:endParaRPr lang="zh-CN" altLang="en-US"/>
          </a:p>
        </p:txBody>
      </p:sp>
      <p:cxnSp>
        <p:nvCxnSpPr>
          <p:cNvPr id="5" name="直接连接符 4"/>
          <p:cNvCxnSpPr/>
          <p:nvPr/>
        </p:nvCxnSpPr>
        <p:spPr>
          <a:xfrm>
            <a:off x="446400" y="4833659"/>
            <a:ext cx="11276100" cy="0"/>
          </a:xfrm>
          <a:prstGeom prst="line">
            <a:avLst/>
          </a:prstGeom>
          <a:ln w="25400">
            <a:solidFill>
              <a:srgbClr val="33646C"/>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46000" y="1271309"/>
            <a:ext cx="11276100" cy="0"/>
          </a:xfrm>
          <a:prstGeom prst="line">
            <a:avLst/>
          </a:prstGeom>
          <a:ln w="25400">
            <a:solidFill>
              <a:srgbClr val="33646C"/>
            </a:solidFill>
          </a:ln>
        </p:spPr>
        <p:style>
          <a:lnRef idx="1">
            <a:schemeClr val="accent1"/>
          </a:lnRef>
          <a:fillRef idx="0">
            <a:schemeClr val="accent1"/>
          </a:fillRef>
          <a:effectRef idx="0">
            <a:schemeClr val="accent1"/>
          </a:effectRef>
          <a:fontRef idx="minor">
            <a:schemeClr val="tx1"/>
          </a:fontRef>
        </p:style>
      </p:cxnSp>
      <p:pic>
        <p:nvPicPr>
          <p:cNvPr id="2" name="图片 1"/>
          <p:cNvPicPr preferRelativeResize="0"/>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288000" y="1440000"/>
            <a:ext cx="5760000" cy="3240000"/>
          </a:xfrm>
          <a:prstGeom prst="rect">
            <a:avLst/>
          </a:prstGeom>
        </p:spPr>
      </p:pic>
      <p:sp>
        <p:nvSpPr>
          <p:cNvPr id="4" name="TextBox 6"/>
          <p:cNvSpPr txBox="1"/>
          <p:nvPr/>
        </p:nvSpPr>
        <p:spPr>
          <a:xfrm>
            <a:off x="684124" y="4843184"/>
            <a:ext cx="4731937" cy="306705"/>
          </a:xfrm>
          <a:prstGeom prst="rect">
            <a:avLst/>
          </a:prstGeom>
          <a:noFill/>
        </p:spPr>
        <p:txBody>
          <a:bodyPr wrap="square" rtlCol="0">
            <a:spAutoFit/>
          </a:bodyPr>
          <a:lstStyle/>
          <a:p>
            <a:r>
              <a:rPr lang="zh-CN" altLang="en-US" sz="1400" dirty="0">
                <a:solidFill>
                  <a:srgbClr val="FF0000"/>
                </a:solidFill>
                <a:latin typeface="楷体" panose="02010609060101010101" pitchFamily="49" charset="-122"/>
                <a:ea typeface="楷体" panose="02010609060101010101" pitchFamily="49" charset="-122"/>
              </a:rPr>
              <a:t>资料来源：印尼尼西亚统计系统</a:t>
            </a:r>
            <a:r>
              <a:rPr lang="en-US" altLang="zh-CN" sz="1400" dirty="0">
                <a:solidFill>
                  <a:srgbClr val="FF0000"/>
                </a:solidFill>
                <a:latin typeface="楷体" panose="02010609060101010101" pitchFamily="49" charset="-122"/>
                <a:ea typeface="楷体" panose="02010609060101010101" pitchFamily="49" charset="-122"/>
              </a:rPr>
              <a:t>  </a:t>
            </a:r>
            <a:r>
              <a:rPr lang="zh-CN" altLang="en-US" sz="1400" dirty="0">
                <a:solidFill>
                  <a:srgbClr val="FF0000"/>
                </a:solidFill>
                <a:latin typeface="楷体" panose="02010609060101010101" pitchFamily="49" charset="-122"/>
                <a:ea typeface="楷体" panose="02010609060101010101" pitchFamily="49" charset="-122"/>
                <a:sym typeface="+mn-ea"/>
              </a:rPr>
              <a:t>中冶有色技术网</a:t>
            </a:r>
            <a:endParaRPr lang="en-US" altLang="zh-CN" sz="1400" dirty="0">
              <a:solidFill>
                <a:srgbClr val="FF0000"/>
              </a:solidFill>
              <a:latin typeface="楷体" panose="02010609060101010101" pitchFamily="49" charset="-122"/>
              <a:ea typeface="楷体" panose="02010609060101010101" pitchFamily="49" charset="-122"/>
            </a:endParaRPr>
          </a:p>
        </p:txBody>
      </p:sp>
      <p:sp>
        <p:nvSpPr>
          <p:cNvPr id="6" name="TextBox 2"/>
          <p:cNvSpPr txBox="1"/>
          <p:nvPr/>
        </p:nvSpPr>
        <p:spPr>
          <a:xfrm>
            <a:off x="1340599" y="882134"/>
            <a:ext cx="3934785" cy="306705"/>
          </a:xfrm>
          <a:prstGeom prst="rect">
            <a:avLst/>
          </a:prstGeom>
          <a:noFill/>
        </p:spPr>
        <p:txBody>
          <a:bodyPr wrap="square" rtlCol="0">
            <a:spAutoFit/>
          </a:bodyPr>
          <a:lstStyle/>
          <a:p>
            <a:pPr algn="ctr"/>
            <a:r>
              <a:rPr lang="zh-CN" altLang="en-US" sz="1400" dirty="0">
                <a:solidFill>
                  <a:srgbClr val="003778"/>
                </a:solidFill>
                <a:latin typeface="黑体" panose="02010609060101010101" pitchFamily="49" charset="-122"/>
                <a:ea typeface="黑体" panose="02010609060101010101" pitchFamily="49" charset="-122"/>
              </a:rPr>
              <a:t>图</a:t>
            </a:r>
            <a:r>
              <a:rPr lang="en-US" altLang="zh-CN" sz="1400" dirty="0">
                <a:solidFill>
                  <a:srgbClr val="003778"/>
                </a:solidFill>
                <a:latin typeface="黑体" panose="02010609060101010101" pitchFamily="49" charset="-122"/>
                <a:ea typeface="黑体" panose="02010609060101010101" pitchFamily="49" charset="-122"/>
              </a:rPr>
              <a:t>14  </a:t>
            </a:r>
            <a:r>
              <a:rPr lang="zh-CN" altLang="en-US" sz="1400" dirty="0">
                <a:solidFill>
                  <a:srgbClr val="003778"/>
                </a:solidFill>
                <a:latin typeface="黑体" panose="02010609060101010101" pitchFamily="49" charset="-122"/>
                <a:ea typeface="黑体" panose="02010609060101010101" pitchFamily="49" charset="-122"/>
              </a:rPr>
              <a:t>莫罗瓦利县由农矿县向制造业大县升级</a:t>
            </a:r>
          </a:p>
        </p:txBody>
      </p:sp>
      <p:sp>
        <p:nvSpPr>
          <p:cNvPr id="10" name="TextBox 9"/>
          <p:cNvSpPr txBox="1"/>
          <p:nvPr/>
        </p:nvSpPr>
        <p:spPr>
          <a:xfrm>
            <a:off x="7016749" y="919400"/>
            <a:ext cx="4625226" cy="306705"/>
          </a:xfrm>
          <a:prstGeom prst="rect">
            <a:avLst/>
          </a:prstGeom>
          <a:noFill/>
        </p:spPr>
        <p:txBody>
          <a:bodyPr wrap="square" rtlCol="0">
            <a:spAutoFit/>
          </a:bodyPr>
          <a:lstStyle>
            <a:defPPr>
              <a:defRPr lang="zh-CN"/>
            </a:defPPr>
            <a:lvl1pPr>
              <a:defRPr>
                <a:solidFill>
                  <a:srgbClr val="003778"/>
                </a:solidFill>
                <a:latin typeface="黑体" panose="02010609060101010101" pitchFamily="49" charset="-122"/>
                <a:ea typeface="黑体" panose="02010609060101010101" pitchFamily="49" charset="-122"/>
              </a:defRPr>
            </a:lvl1pPr>
          </a:lstStyle>
          <a:p>
            <a:pPr algn="ctr"/>
            <a:r>
              <a:rPr lang="zh-CN" altLang="en-US" sz="1400" dirty="0"/>
              <a:t>表</a:t>
            </a:r>
            <a:r>
              <a:rPr lang="en-US" altLang="zh-CN" sz="1400" dirty="0"/>
              <a:t>6  </a:t>
            </a:r>
            <a:r>
              <a:rPr lang="zh-CN" altLang="en-US" sz="1400" dirty="0"/>
              <a:t>莫罗瓦利县制造业增加值大增长</a:t>
            </a:r>
          </a:p>
        </p:txBody>
      </p:sp>
      <p:sp>
        <p:nvSpPr>
          <p:cNvPr id="3" name="TextBox 8"/>
          <p:cNvSpPr txBox="1"/>
          <p:nvPr/>
        </p:nvSpPr>
        <p:spPr>
          <a:xfrm>
            <a:off x="-635" y="5209540"/>
            <a:ext cx="12192000" cy="1000274"/>
          </a:xfrm>
          <a:prstGeom prst="rect">
            <a:avLst/>
          </a:prstGeom>
          <a:noFill/>
        </p:spPr>
        <p:txBody>
          <a:bodyPr wrap="square" rtlCol="0">
            <a:spAutoFit/>
          </a:bodyPr>
          <a:lstStyle/>
          <a:p>
            <a:pPr marL="285750" indent="-285750">
              <a:lnSpc>
                <a:spcPts val="1800"/>
              </a:lnSpc>
              <a:buFont typeface="Wingdings" panose="05000000000000000000" pitchFamily="2" charset="2"/>
              <a:buChar char="l"/>
            </a:pPr>
            <a:r>
              <a:rPr lang="zh-CN" altLang="en-US" sz="1400" dirty="0">
                <a:solidFill>
                  <a:srgbClr val="003778"/>
                </a:solidFill>
              </a:rPr>
              <a:t>以中国印尼综合产业园青山园区为代表的工业园区的成功运营为基础，莫罗瓦利县由以农矿为主转为以制造业为主。</a:t>
            </a:r>
            <a:r>
              <a:rPr lang="en-US" altLang="zh-CN" sz="1400" dirty="0">
                <a:solidFill>
                  <a:srgbClr val="003778"/>
                </a:solidFill>
              </a:rPr>
              <a:t>2021</a:t>
            </a:r>
            <a:r>
              <a:rPr lang="zh-CN" altLang="en-US" sz="1400" dirty="0">
                <a:solidFill>
                  <a:srgbClr val="003778"/>
                </a:solidFill>
              </a:rPr>
              <a:t>年该县（地区）人均（地区）</a:t>
            </a:r>
            <a:r>
              <a:rPr lang="en-US" altLang="zh-CN" sz="1400" dirty="0">
                <a:solidFill>
                  <a:srgbClr val="003778"/>
                </a:solidFill>
              </a:rPr>
              <a:t>GDP</a:t>
            </a:r>
            <a:r>
              <a:rPr lang="zh-CN" altLang="en-US" sz="1400" dirty="0">
                <a:solidFill>
                  <a:srgbClr val="003778"/>
                </a:solidFill>
              </a:rPr>
              <a:t>达</a:t>
            </a:r>
            <a:r>
              <a:rPr lang="en-US" altLang="zh-CN" sz="1400" dirty="0">
                <a:solidFill>
                  <a:srgbClr val="003778"/>
                </a:solidFill>
              </a:rPr>
              <a:t>42421</a:t>
            </a:r>
            <a:r>
              <a:rPr lang="zh-CN" altLang="en-US" sz="1400" dirty="0">
                <a:solidFill>
                  <a:srgbClr val="003778"/>
                </a:solidFill>
              </a:rPr>
              <a:t>美元（现值），几乎为全印尼人均</a:t>
            </a:r>
            <a:r>
              <a:rPr lang="en-US" altLang="zh-CN" sz="1400" dirty="0">
                <a:solidFill>
                  <a:srgbClr val="003778"/>
                </a:solidFill>
              </a:rPr>
              <a:t>GDP</a:t>
            </a:r>
            <a:r>
              <a:rPr lang="zh-CN" altLang="en-US" sz="1400" dirty="0">
                <a:solidFill>
                  <a:srgbClr val="003778"/>
                </a:solidFill>
              </a:rPr>
              <a:t>的</a:t>
            </a:r>
            <a:r>
              <a:rPr lang="en-US" altLang="zh-CN" sz="1400" dirty="0">
                <a:solidFill>
                  <a:srgbClr val="003778"/>
                </a:solidFill>
              </a:rPr>
              <a:t>10</a:t>
            </a:r>
            <a:r>
              <a:rPr lang="zh-CN" altLang="en-US" sz="1400" dirty="0">
                <a:solidFill>
                  <a:srgbClr val="003778"/>
                </a:solidFill>
              </a:rPr>
              <a:t>倍；为印尼镍主产区（县级）最为富庶之地。</a:t>
            </a:r>
          </a:p>
          <a:p>
            <a:pPr marL="285750" indent="-285750">
              <a:lnSpc>
                <a:spcPts val="1800"/>
              </a:lnSpc>
              <a:buFont typeface="Wingdings" panose="05000000000000000000" pitchFamily="2" charset="2"/>
              <a:buChar char="l"/>
            </a:pPr>
            <a:r>
              <a:rPr lang="zh-CN" altLang="en-US" sz="1400" b="1" dirty="0">
                <a:solidFill>
                  <a:srgbClr val="FF0000"/>
                </a:solidFill>
                <a:sym typeface="+mn-ea"/>
              </a:rPr>
              <a:t>青山实业以其在中国、印尼的不锈钢、镍产业为基础，进入全球</a:t>
            </a:r>
            <a:r>
              <a:rPr lang="en-US" altLang="zh-CN" sz="1400" b="1" dirty="0">
                <a:solidFill>
                  <a:srgbClr val="FF0000"/>
                </a:solidFill>
                <a:sym typeface="+mn-ea"/>
              </a:rPr>
              <a:t>500</a:t>
            </a:r>
            <a:r>
              <a:rPr lang="zh-CN" altLang="en-US" sz="1400" b="1" dirty="0">
                <a:solidFill>
                  <a:srgbClr val="FF0000"/>
                </a:solidFill>
                <a:sym typeface="+mn-ea"/>
              </a:rPr>
              <a:t>强的之列（</a:t>
            </a:r>
            <a:r>
              <a:rPr lang="en-US" altLang="zh-CN" sz="1400" b="1" dirty="0">
                <a:solidFill>
                  <a:srgbClr val="FF0000"/>
                </a:solidFill>
                <a:sym typeface="+mn-ea"/>
              </a:rPr>
              <a:t>2024</a:t>
            </a:r>
            <a:r>
              <a:rPr lang="zh-CN" altLang="en-US" sz="1400" b="1" dirty="0">
                <a:solidFill>
                  <a:srgbClr val="FF0000"/>
                </a:solidFill>
                <a:sym typeface="+mn-ea"/>
              </a:rPr>
              <a:t>年第</a:t>
            </a:r>
            <a:r>
              <a:rPr lang="en-US" altLang="zh-CN" sz="1400" b="1" dirty="0">
                <a:solidFill>
                  <a:srgbClr val="FF0000"/>
                </a:solidFill>
                <a:sym typeface="+mn-ea"/>
              </a:rPr>
              <a:t>265</a:t>
            </a:r>
            <a:r>
              <a:rPr lang="zh-CN" altLang="en-US" sz="1400" b="1" dirty="0">
                <a:solidFill>
                  <a:srgbClr val="FF0000"/>
                </a:solidFill>
                <a:sym typeface="+mn-ea"/>
              </a:rPr>
              <a:t>位），并持续不断向更高水平迈进。</a:t>
            </a:r>
            <a:r>
              <a:rPr lang="en-US" altLang="zh-CN" sz="1400" b="1" dirty="0">
                <a:solidFill>
                  <a:srgbClr val="FF0000"/>
                </a:solidFill>
                <a:sym typeface="+mn-ea"/>
              </a:rPr>
              <a:t>2024</a:t>
            </a:r>
            <a:r>
              <a:rPr lang="zh-CN" altLang="en-US" sz="1400" b="1" dirty="0">
                <a:solidFill>
                  <a:srgbClr val="FF0000"/>
                </a:solidFill>
                <a:sym typeface="+mn-ea"/>
              </a:rPr>
              <a:t>中国民营企业</a:t>
            </a:r>
            <a:r>
              <a:rPr lang="en-US" altLang="zh-CN" sz="1400" b="1" dirty="0">
                <a:solidFill>
                  <a:srgbClr val="FF0000"/>
                </a:solidFill>
                <a:sym typeface="+mn-ea"/>
              </a:rPr>
              <a:t>500</a:t>
            </a:r>
            <a:r>
              <a:rPr lang="zh-CN" altLang="en-US" sz="1400" b="1" dirty="0">
                <a:solidFill>
                  <a:srgbClr val="FF0000"/>
                </a:solidFill>
                <a:sym typeface="+mn-ea"/>
              </a:rPr>
              <a:t>强榜单中，青山控股第</a:t>
            </a:r>
            <a:r>
              <a:rPr lang="en-US" altLang="zh-CN" sz="1400" b="1" dirty="0">
                <a:solidFill>
                  <a:srgbClr val="FF0000"/>
                </a:solidFill>
                <a:sym typeface="+mn-ea"/>
              </a:rPr>
              <a:t>15</a:t>
            </a:r>
            <a:r>
              <a:rPr lang="zh-CN" altLang="en-US" sz="1400" b="1" dirty="0">
                <a:solidFill>
                  <a:srgbClr val="FF0000"/>
                </a:solidFill>
                <a:sym typeface="+mn-ea"/>
              </a:rPr>
              <a:t>位，天齐锂业第</a:t>
            </a:r>
            <a:r>
              <a:rPr lang="en-US" altLang="zh-CN" sz="1400" b="1" dirty="0">
                <a:solidFill>
                  <a:srgbClr val="FF0000"/>
                </a:solidFill>
                <a:sym typeface="+mn-ea"/>
              </a:rPr>
              <a:t>301</a:t>
            </a:r>
            <a:r>
              <a:rPr lang="zh-CN" altLang="en-US" sz="1400" b="1" dirty="0">
                <a:solidFill>
                  <a:srgbClr val="FF0000"/>
                </a:solidFill>
                <a:sym typeface="+mn-ea"/>
              </a:rPr>
              <a:t>位，赣锋锂业第</a:t>
            </a:r>
            <a:r>
              <a:rPr lang="en-US" altLang="zh-CN" sz="1400" b="1" dirty="0">
                <a:solidFill>
                  <a:srgbClr val="FF0000"/>
                </a:solidFill>
                <a:sym typeface="+mn-ea"/>
              </a:rPr>
              <a:t>411</a:t>
            </a:r>
            <a:r>
              <a:rPr lang="zh-CN" altLang="en-US" sz="1400" b="1" dirty="0">
                <a:solidFill>
                  <a:srgbClr val="FF0000"/>
                </a:solidFill>
                <a:sym typeface="+mn-ea"/>
              </a:rPr>
              <a:t>位。</a:t>
            </a:r>
          </a:p>
        </p:txBody>
      </p:sp>
      <p:pic>
        <p:nvPicPr>
          <p:cNvPr id="9" name="图片 8" descr="微信图片_20241211132325"/>
          <p:cNvPicPr preferRelativeResize="0"/>
          <p:nvPr/>
        </p:nvPicPr>
        <p:blipFill>
          <a:blip r:embed="rId6"/>
          <a:stretch>
            <a:fillRect/>
          </a:stretch>
        </p:blipFill>
        <p:spPr>
          <a:xfrm>
            <a:off x="6236970" y="1437640"/>
            <a:ext cx="5760000" cy="32400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8"/>
          <p:cNvSpPr/>
          <p:nvPr>
            <p:custDataLst>
              <p:tags r:id="rId2"/>
            </p:custDataLst>
          </p:nvPr>
        </p:nvSpPr>
        <p:spPr>
          <a:xfrm>
            <a:off x="1103778" y="1951841"/>
            <a:ext cx="8253708" cy="594603"/>
          </a:xfrm>
          <a:prstGeom prst="parallelogram">
            <a:avLst>
              <a:gd name="adj" fmla="val 32236"/>
            </a:avLst>
          </a:prstGeom>
          <a:solidFill>
            <a:srgbClr val="FFFFFF"/>
          </a:solidFill>
          <a:ln w="6350" cap="flat" cmpd="sng">
            <a:solidFill>
              <a:srgbClr val="000000"/>
            </a:solidFill>
            <a:prstDash val="solid"/>
            <a:miter/>
            <a:headEnd type="none" w="med" len="med"/>
            <a:tailEnd type="none" w="med" len="med"/>
          </a:ln>
          <a:effectLst>
            <a:outerShdw dist="35921" dir="2699999" algn="ctr" rotWithShape="0">
              <a:srgbClr val="808080"/>
            </a:outerShdw>
          </a:effectLst>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4" name="Rectangle 39"/>
          <p:cNvSpPr/>
          <p:nvPr>
            <p:custDataLst>
              <p:tags r:id="rId3"/>
            </p:custDataLst>
          </p:nvPr>
        </p:nvSpPr>
        <p:spPr>
          <a:xfrm>
            <a:off x="977360" y="2045937"/>
            <a:ext cx="318387" cy="408284"/>
          </a:xfrm>
          <a:prstGeom prst="rect">
            <a:avLst/>
          </a:prstGeom>
          <a:solidFill>
            <a:srgbClr val="777777"/>
          </a:solidFill>
          <a:ln w="6350">
            <a:noFill/>
          </a:ln>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5" name="Text Box 40"/>
          <p:cNvSpPr txBox="1"/>
          <p:nvPr>
            <p:custDataLst>
              <p:tags r:id="rId4"/>
            </p:custDataLst>
          </p:nvPr>
        </p:nvSpPr>
        <p:spPr>
          <a:xfrm>
            <a:off x="1111270" y="2126470"/>
            <a:ext cx="112372" cy="179070"/>
          </a:xfrm>
          <a:prstGeom prst="rect">
            <a:avLst/>
          </a:prstGeom>
          <a:noFill/>
          <a:ln w="6350">
            <a:noFill/>
          </a:ln>
        </p:spPr>
        <p:txBody>
          <a:bodyPr wrap="square" lIns="0" tIns="0" rIns="0" bIns="0" anchor="t" anchorCtr="0">
            <a:spAutoFit/>
          </a:bodyPr>
          <a:lstStyle/>
          <a:p>
            <a:pPr algn="ctr" eaLnBrk="0" hangingPunct="0">
              <a:lnSpc>
                <a:spcPts val="1400"/>
              </a:lnSpc>
            </a:pPr>
            <a:r>
              <a:rPr lang="en-US" altLang="zh-CN" sz="1200" dirty="0">
                <a:solidFill>
                  <a:srgbClr val="FFFFFF"/>
                </a:solidFill>
                <a:latin typeface="Arial" panose="020B0604020202020204" pitchFamily="34" charset="0"/>
                <a:ea typeface="宋体" panose="02010600030101010101" pitchFamily="2" charset="-122"/>
              </a:rPr>
              <a:t>1</a:t>
            </a:r>
            <a:endParaRPr lang="en-US" altLang="zh-CN" sz="1200" dirty="0">
              <a:latin typeface="Arial" panose="020B0604020202020204" pitchFamily="34" charset="0"/>
              <a:ea typeface="宋体" panose="02010600030101010101" pitchFamily="2" charset="-122"/>
            </a:endParaRPr>
          </a:p>
        </p:txBody>
      </p:sp>
      <p:sp>
        <p:nvSpPr>
          <p:cNvPr id="6" name="Text Box 41"/>
          <p:cNvSpPr txBox="1"/>
          <p:nvPr>
            <p:custDataLst>
              <p:tags r:id="rId5"/>
            </p:custDataLst>
          </p:nvPr>
        </p:nvSpPr>
        <p:spPr>
          <a:xfrm>
            <a:off x="1988706" y="2126271"/>
            <a:ext cx="7302293" cy="245745"/>
          </a:xfrm>
          <a:prstGeom prst="rect">
            <a:avLst/>
          </a:prstGeom>
          <a:noFill/>
          <a:ln w="6350">
            <a:noFill/>
          </a:ln>
        </p:spPr>
        <p:txBody>
          <a:bodyPr wrap="square" lIns="0" tIns="0" rIns="0" bIns="0" anchor="ctr" anchorCtr="0">
            <a:spAutoFit/>
          </a:bodyPr>
          <a:lstStyle/>
          <a:p>
            <a:pPr eaLnBrk="0" hangingPunct="0"/>
            <a:r>
              <a:rPr lang="zh-CN" altLang="en-US" sz="1600" dirty="0">
                <a:latin typeface="微软雅黑" panose="020B0503020204020204" pitchFamily="34" charset="-122"/>
                <a:ea typeface="微软雅黑" panose="020B0503020204020204" pitchFamily="34" charset="-122"/>
                <a:sym typeface="+mn-ea"/>
              </a:rPr>
              <a:t>基础锂盐市场回归理性</a:t>
            </a:r>
            <a:r>
              <a:rPr lang="en-US" altLang="zh-CN" sz="1600" dirty="0">
                <a:latin typeface="微软雅黑" panose="020B0503020204020204" pitchFamily="34" charset="-122"/>
                <a:ea typeface="微软雅黑" panose="020B0503020204020204" pitchFamily="34" charset="-122"/>
                <a:sym typeface="+mn-ea"/>
              </a:rPr>
              <a:t>  </a:t>
            </a:r>
            <a:r>
              <a:rPr lang="zh-CN" altLang="en-US" sz="1600" dirty="0">
                <a:latin typeface="微软雅黑" panose="020B0503020204020204" pitchFamily="34" charset="-122"/>
                <a:ea typeface="微软雅黑" panose="020B0503020204020204" pitchFamily="34" charset="-122"/>
                <a:sym typeface="+mn-ea"/>
              </a:rPr>
              <a:t>价格下行产量续增</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7" name="AutoShape 42"/>
          <p:cNvSpPr/>
          <p:nvPr>
            <p:custDataLst>
              <p:tags r:id="rId6"/>
            </p:custDataLst>
          </p:nvPr>
        </p:nvSpPr>
        <p:spPr>
          <a:xfrm>
            <a:off x="1581358" y="3059280"/>
            <a:ext cx="8253708" cy="594388"/>
          </a:xfrm>
          <a:prstGeom prst="parallelogram">
            <a:avLst>
              <a:gd name="adj" fmla="val 32236"/>
            </a:avLst>
          </a:prstGeom>
          <a:solidFill>
            <a:srgbClr val="FFFFFF"/>
          </a:solidFill>
          <a:ln w="6350" cap="flat" cmpd="sng">
            <a:solidFill>
              <a:srgbClr val="000000"/>
            </a:solidFill>
            <a:prstDash val="solid"/>
            <a:miter/>
            <a:headEnd type="none" w="med" len="med"/>
            <a:tailEnd type="none" w="med" len="med"/>
          </a:ln>
          <a:effectLst>
            <a:outerShdw dist="35921" dir="2699999" algn="ctr" rotWithShape="0">
              <a:srgbClr val="808080"/>
            </a:outerShdw>
          </a:effectLst>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8" name="Rectangle 43"/>
          <p:cNvSpPr/>
          <p:nvPr>
            <p:custDataLst>
              <p:tags r:id="rId7"/>
            </p:custDataLst>
          </p:nvPr>
        </p:nvSpPr>
        <p:spPr>
          <a:xfrm>
            <a:off x="1581358" y="3150927"/>
            <a:ext cx="318387" cy="408284"/>
          </a:xfrm>
          <a:prstGeom prst="rect">
            <a:avLst/>
          </a:prstGeom>
          <a:solidFill>
            <a:srgbClr val="777777"/>
          </a:solidFill>
          <a:ln w="6350">
            <a:noFill/>
          </a:ln>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9" name="Text Box 44"/>
          <p:cNvSpPr txBox="1"/>
          <p:nvPr>
            <p:custDataLst>
              <p:tags r:id="rId8"/>
            </p:custDataLst>
          </p:nvPr>
        </p:nvSpPr>
        <p:spPr>
          <a:xfrm>
            <a:off x="1715268" y="3223968"/>
            <a:ext cx="112372" cy="179070"/>
          </a:xfrm>
          <a:prstGeom prst="rect">
            <a:avLst/>
          </a:prstGeom>
          <a:noFill/>
          <a:ln w="6350">
            <a:noFill/>
          </a:ln>
        </p:spPr>
        <p:txBody>
          <a:bodyPr wrap="square" lIns="0" tIns="0" rIns="0" bIns="0" anchor="t" anchorCtr="0">
            <a:spAutoFit/>
          </a:bodyPr>
          <a:lstStyle/>
          <a:p>
            <a:pPr algn="ctr" eaLnBrk="0" hangingPunct="0">
              <a:lnSpc>
                <a:spcPts val="1400"/>
              </a:lnSpc>
            </a:pPr>
            <a:r>
              <a:rPr lang="en-US" altLang="zh-CN" sz="1200" dirty="0">
                <a:solidFill>
                  <a:srgbClr val="FFFFFF"/>
                </a:solidFill>
                <a:latin typeface="Arial" panose="020B0604020202020204" pitchFamily="34" charset="0"/>
                <a:ea typeface="宋体" panose="02010600030101010101" pitchFamily="2" charset="-122"/>
              </a:rPr>
              <a:t>2</a:t>
            </a:r>
            <a:endParaRPr lang="en-US" altLang="zh-CN" sz="1200" dirty="0">
              <a:latin typeface="Arial" panose="020B0604020202020204" pitchFamily="34" charset="0"/>
              <a:ea typeface="宋体" panose="02010600030101010101" pitchFamily="2" charset="-122"/>
            </a:endParaRPr>
          </a:p>
        </p:txBody>
      </p:sp>
      <p:sp>
        <p:nvSpPr>
          <p:cNvPr id="10" name="AutoShape 45"/>
          <p:cNvSpPr/>
          <p:nvPr>
            <p:custDataLst>
              <p:tags r:id="rId9"/>
            </p:custDataLst>
          </p:nvPr>
        </p:nvSpPr>
        <p:spPr>
          <a:xfrm>
            <a:off x="2185357" y="4158828"/>
            <a:ext cx="8253708" cy="594034"/>
          </a:xfrm>
          <a:prstGeom prst="parallelogram">
            <a:avLst>
              <a:gd name="adj" fmla="val 32316"/>
            </a:avLst>
          </a:prstGeom>
          <a:solidFill>
            <a:srgbClr val="FFFFFF"/>
          </a:solidFill>
          <a:ln w="6350" cap="flat" cmpd="sng">
            <a:solidFill>
              <a:srgbClr val="000000"/>
            </a:solidFill>
            <a:prstDash val="solid"/>
            <a:miter/>
            <a:headEnd type="none" w="med" len="med"/>
            <a:tailEnd type="none" w="med" len="med"/>
          </a:ln>
          <a:effectLst>
            <a:outerShdw dist="35921" dir="2699999" algn="ctr" rotWithShape="0">
              <a:srgbClr val="808080"/>
            </a:outerShdw>
          </a:effectLst>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11" name="Rectangle 46"/>
          <p:cNvSpPr/>
          <p:nvPr>
            <p:custDataLst>
              <p:tags r:id="rId10"/>
            </p:custDataLst>
          </p:nvPr>
        </p:nvSpPr>
        <p:spPr>
          <a:xfrm>
            <a:off x="2185357" y="4251234"/>
            <a:ext cx="318387" cy="408284"/>
          </a:xfrm>
          <a:prstGeom prst="rect">
            <a:avLst/>
          </a:prstGeom>
          <a:solidFill>
            <a:srgbClr val="777777"/>
          </a:solidFill>
          <a:ln w="6350">
            <a:noFill/>
          </a:ln>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12" name="Text Box 47"/>
          <p:cNvSpPr txBox="1"/>
          <p:nvPr>
            <p:custDataLst>
              <p:tags r:id="rId11"/>
            </p:custDataLst>
          </p:nvPr>
        </p:nvSpPr>
        <p:spPr>
          <a:xfrm>
            <a:off x="2319267" y="4324275"/>
            <a:ext cx="112372" cy="179070"/>
          </a:xfrm>
          <a:prstGeom prst="rect">
            <a:avLst/>
          </a:prstGeom>
          <a:noFill/>
          <a:ln w="6350">
            <a:noFill/>
          </a:ln>
        </p:spPr>
        <p:txBody>
          <a:bodyPr wrap="square" lIns="0" tIns="0" rIns="0" bIns="0" anchor="t" anchorCtr="0">
            <a:spAutoFit/>
          </a:bodyPr>
          <a:lstStyle/>
          <a:p>
            <a:pPr algn="ctr" eaLnBrk="0" hangingPunct="0">
              <a:lnSpc>
                <a:spcPts val="1400"/>
              </a:lnSpc>
            </a:pPr>
            <a:r>
              <a:rPr lang="en-US" altLang="zh-CN" sz="1200" dirty="0">
                <a:solidFill>
                  <a:srgbClr val="FFFFFF"/>
                </a:solidFill>
                <a:latin typeface="Arial" panose="020B0604020202020204" pitchFamily="34" charset="0"/>
                <a:ea typeface="宋体" panose="02010600030101010101" pitchFamily="2" charset="-122"/>
              </a:rPr>
              <a:t>3</a:t>
            </a:r>
            <a:endParaRPr lang="en-US" altLang="zh-CN" sz="1200" dirty="0">
              <a:latin typeface="Arial" panose="020B0604020202020204" pitchFamily="34" charset="0"/>
              <a:ea typeface="宋体" panose="02010600030101010101" pitchFamily="2" charset="-122"/>
            </a:endParaRPr>
          </a:p>
        </p:txBody>
      </p:sp>
      <p:sp>
        <p:nvSpPr>
          <p:cNvPr id="13" name="AutoShape 48"/>
          <p:cNvSpPr/>
          <p:nvPr>
            <p:custDataLst>
              <p:tags r:id="rId12"/>
            </p:custDataLst>
          </p:nvPr>
        </p:nvSpPr>
        <p:spPr>
          <a:xfrm>
            <a:off x="2789355" y="5257445"/>
            <a:ext cx="8253708" cy="594603"/>
          </a:xfrm>
          <a:prstGeom prst="parallelogram">
            <a:avLst>
              <a:gd name="adj" fmla="val 32236"/>
            </a:avLst>
          </a:prstGeom>
          <a:solidFill>
            <a:srgbClr val="FFFFFF"/>
          </a:solidFill>
          <a:ln w="6350" cap="flat" cmpd="sng">
            <a:solidFill>
              <a:srgbClr val="000000"/>
            </a:solidFill>
            <a:prstDash val="solid"/>
            <a:miter/>
            <a:headEnd type="none" w="med" len="med"/>
            <a:tailEnd type="none" w="med" len="med"/>
          </a:ln>
          <a:effectLst>
            <a:outerShdw dist="35921" dir="2699999" algn="ctr" rotWithShape="0">
              <a:srgbClr val="808080"/>
            </a:outerShdw>
          </a:effectLst>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14" name="Rectangle 49"/>
          <p:cNvSpPr/>
          <p:nvPr>
            <p:custDataLst>
              <p:tags r:id="rId13"/>
            </p:custDataLst>
          </p:nvPr>
        </p:nvSpPr>
        <p:spPr>
          <a:xfrm>
            <a:off x="2789355" y="5349668"/>
            <a:ext cx="318387" cy="408284"/>
          </a:xfrm>
          <a:prstGeom prst="rect">
            <a:avLst/>
          </a:prstGeom>
          <a:solidFill>
            <a:srgbClr val="777777"/>
          </a:solidFill>
          <a:ln w="6350">
            <a:noFill/>
          </a:ln>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15" name="Text Box 50"/>
          <p:cNvSpPr txBox="1"/>
          <p:nvPr>
            <p:custDataLst>
              <p:tags r:id="rId14"/>
            </p:custDataLst>
          </p:nvPr>
        </p:nvSpPr>
        <p:spPr>
          <a:xfrm>
            <a:off x="2923265" y="5422710"/>
            <a:ext cx="112372" cy="179070"/>
          </a:xfrm>
          <a:prstGeom prst="rect">
            <a:avLst/>
          </a:prstGeom>
          <a:noFill/>
          <a:ln w="6350">
            <a:noFill/>
          </a:ln>
        </p:spPr>
        <p:txBody>
          <a:bodyPr wrap="square" lIns="0" tIns="0" rIns="0" bIns="0" anchor="t" anchorCtr="0">
            <a:spAutoFit/>
          </a:bodyPr>
          <a:lstStyle/>
          <a:p>
            <a:pPr algn="ctr" eaLnBrk="0" hangingPunct="0">
              <a:lnSpc>
                <a:spcPts val="1400"/>
              </a:lnSpc>
            </a:pPr>
            <a:r>
              <a:rPr lang="en-US" altLang="zh-CN" sz="1200" dirty="0">
                <a:solidFill>
                  <a:srgbClr val="FFFFFF"/>
                </a:solidFill>
                <a:latin typeface="Arial" panose="020B0604020202020204" pitchFamily="34" charset="0"/>
                <a:ea typeface="宋体" panose="02010600030101010101" pitchFamily="2" charset="-122"/>
              </a:rPr>
              <a:t>4</a:t>
            </a:r>
            <a:endParaRPr lang="en-US" altLang="zh-CN" sz="1200" dirty="0">
              <a:latin typeface="Arial" panose="020B0604020202020204" pitchFamily="34" charset="0"/>
              <a:ea typeface="宋体" panose="02010600030101010101" pitchFamily="2" charset="-122"/>
            </a:endParaRPr>
          </a:p>
        </p:txBody>
      </p:sp>
      <p:sp>
        <p:nvSpPr>
          <p:cNvPr id="16" name="Text Box 54"/>
          <p:cNvSpPr txBox="1"/>
          <p:nvPr>
            <p:custDataLst>
              <p:tags r:id="rId15"/>
            </p:custDataLst>
          </p:nvPr>
        </p:nvSpPr>
        <p:spPr>
          <a:xfrm>
            <a:off x="2361406" y="3233133"/>
            <a:ext cx="7301357" cy="245745"/>
          </a:xfrm>
          <a:prstGeom prst="rect">
            <a:avLst/>
          </a:prstGeom>
          <a:noFill/>
          <a:ln w="6350">
            <a:noFill/>
          </a:ln>
        </p:spPr>
        <p:txBody>
          <a:bodyPr wrap="square" lIns="0" tIns="0" rIns="0" bIns="0" anchor="ctr" anchorCtr="0">
            <a:spAutoFit/>
          </a:bodyPr>
          <a:lstStyle/>
          <a:p>
            <a:pPr eaLnBrk="0" hangingPunct="0"/>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以中国为核心的全球基础锂盐产业链平稳运行</a:t>
            </a:r>
          </a:p>
        </p:txBody>
      </p:sp>
      <p:sp>
        <p:nvSpPr>
          <p:cNvPr id="17" name="Text Box 55"/>
          <p:cNvSpPr txBox="1"/>
          <p:nvPr>
            <p:custDataLst>
              <p:tags r:id="rId16"/>
            </p:custDataLst>
          </p:nvPr>
        </p:nvSpPr>
        <p:spPr>
          <a:xfrm>
            <a:off x="3218241" y="4331568"/>
            <a:ext cx="7301357" cy="245745"/>
          </a:xfrm>
          <a:prstGeom prst="rect">
            <a:avLst/>
          </a:prstGeom>
          <a:noFill/>
          <a:ln w="6350">
            <a:noFill/>
          </a:ln>
        </p:spPr>
        <p:txBody>
          <a:bodyPr wrap="square" lIns="0" tIns="0" rIns="0" bIns="0" anchor="ctr" anchorCtr="0">
            <a:spAutoFit/>
          </a:bodyPr>
          <a:lstStyle/>
          <a:p>
            <a:pPr eaLnBrk="0" hangingPunct="0"/>
            <a:r>
              <a:rPr lang="zh-CN" altLang="en-US" sz="1600" dirty="0">
                <a:solidFill>
                  <a:srgbClr val="002060"/>
                </a:solidFill>
                <a:latin typeface="微软雅黑" panose="020B0503020204020204" pitchFamily="34" charset="-122"/>
                <a:ea typeface="微软雅黑" panose="020B0503020204020204" pitchFamily="34" charset="-122"/>
              </a:rPr>
              <a:t>中国锂产业链企业海外锂资源开发布局概况</a:t>
            </a:r>
          </a:p>
        </p:txBody>
      </p:sp>
      <p:sp>
        <p:nvSpPr>
          <p:cNvPr id="18" name="Text Box 56"/>
          <p:cNvSpPr txBox="1"/>
          <p:nvPr>
            <p:custDataLst>
              <p:tags r:id="rId17"/>
            </p:custDataLst>
          </p:nvPr>
        </p:nvSpPr>
        <p:spPr>
          <a:xfrm>
            <a:off x="3897481" y="5433040"/>
            <a:ext cx="6940831" cy="245745"/>
          </a:xfrm>
          <a:prstGeom prst="rect">
            <a:avLst/>
          </a:prstGeom>
          <a:noFill/>
          <a:ln w="6350">
            <a:noFill/>
          </a:ln>
        </p:spPr>
        <p:txBody>
          <a:bodyPr wrap="square" lIns="0" tIns="0" rIns="0" bIns="0" anchor="ctr" anchorCtr="0">
            <a:spAutoFit/>
          </a:bodyPr>
          <a:lstStyle/>
          <a:p>
            <a:pPr eaLnBrk="0" hangingPunct="0"/>
            <a:r>
              <a:rPr lang="zh-CN" altLang="en-US" sz="1600" b="1" dirty="0">
                <a:solidFill>
                  <a:srgbClr val="0070C0"/>
                </a:solidFill>
                <a:latin typeface="微软雅黑" panose="020B0503020204020204" pitchFamily="34" charset="-122"/>
                <a:ea typeface="微软雅黑" panose="020B0503020204020204" pitchFamily="34" charset="-122"/>
              </a:rPr>
              <a:t>中国基础锂盐产业的高质量发展之路初探</a:t>
            </a:r>
          </a:p>
        </p:txBody>
      </p:sp>
      <p:sp>
        <p:nvSpPr>
          <p:cNvPr id="19" name="标题 18"/>
          <p:cNvSpPr>
            <a:spLocks noGrp="1"/>
          </p:cNvSpPr>
          <p:nvPr>
            <p:ph type="title"/>
          </p:nvPr>
        </p:nvSpPr>
        <p:spPr>
          <a:xfrm>
            <a:off x="622300" y="260350"/>
            <a:ext cx="7416000" cy="468000"/>
          </a:xfrm>
        </p:spPr>
        <p:txBody>
          <a:bodyPr wrap="square">
            <a:noAutofit/>
          </a:bodyPr>
          <a:lstStyle/>
          <a:p>
            <a:pPr algn="ctr"/>
            <a:r>
              <a:rPr lang="zh-CN" altLang="en-US"/>
              <a:t>中国基础锂盐产业的高质量发展之路初探</a:t>
            </a:r>
            <a:br>
              <a:rPr lang="zh-CN" altLang="en-US"/>
            </a:b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622300" y="260350"/>
            <a:ext cx="7416000" cy="468000"/>
          </a:xfrm>
        </p:spPr>
        <p:txBody>
          <a:bodyPr wrap="square">
            <a:noAutofit/>
          </a:bodyPr>
          <a:lstStyle/>
          <a:p>
            <a:r>
              <a:rPr lang="zh-CN" altLang="en-US" dirty="0">
                <a:sym typeface="+mn-ea"/>
              </a:rPr>
              <a:t>硬岩锂产业双循环高质量发展之路（国内）</a:t>
            </a:r>
            <a:endParaRPr lang="zh-CN" altLang="en-US" dirty="0"/>
          </a:p>
        </p:txBody>
      </p:sp>
      <p:cxnSp>
        <p:nvCxnSpPr>
          <p:cNvPr id="11" name="直接连接符 10"/>
          <p:cNvCxnSpPr/>
          <p:nvPr/>
        </p:nvCxnSpPr>
        <p:spPr>
          <a:xfrm>
            <a:off x="446400" y="4833659"/>
            <a:ext cx="11276100" cy="0"/>
          </a:xfrm>
          <a:prstGeom prst="line">
            <a:avLst/>
          </a:prstGeom>
          <a:ln w="25400">
            <a:solidFill>
              <a:srgbClr val="33646C"/>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46000" y="1271309"/>
            <a:ext cx="11276100" cy="0"/>
          </a:xfrm>
          <a:prstGeom prst="line">
            <a:avLst/>
          </a:prstGeom>
          <a:ln w="25400">
            <a:solidFill>
              <a:srgbClr val="33646C"/>
            </a:solidFill>
          </a:ln>
        </p:spPr>
        <p:style>
          <a:lnRef idx="1">
            <a:schemeClr val="accent1"/>
          </a:lnRef>
          <a:fillRef idx="0">
            <a:schemeClr val="accent1"/>
          </a:fillRef>
          <a:effectRef idx="0">
            <a:schemeClr val="accent1"/>
          </a:effectRef>
          <a:fontRef idx="minor">
            <a:schemeClr val="tx1"/>
          </a:fontRef>
        </p:style>
      </p:cxnSp>
      <p:sp>
        <p:nvSpPr>
          <p:cNvPr id="14" name="TextBox 6"/>
          <p:cNvSpPr txBox="1"/>
          <p:nvPr/>
        </p:nvSpPr>
        <p:spPr>
          <a:xfrm>
            <a:off x="683895" y="4843145"/>
            <a:ext cx="5071110" cy="521970"/>
          </a:xfrm>
          <a:prstGeom prst="rect">
            <a:avLst/>
          </a:prstGeom>
          <a:noFill/>
        </p:spPr>
        <p:txBody>
          <a:bodyPr wrap="square" rtlCol="0">
            <a:spAutoFit/>
          </a:bodyPr>
          <a:lstStyle/>
          <a:p>
            <a:r>
              <a:rPr lang="zh-CN" altLang="en-US" sz="1400" dirty="0">
                <a:solidFill>
                  <a:srgbClr val="FF0000"/>
                </a:solidFill>
                <a:latin typeface="楷体" panose="02010609060101010101" pitchFamily="49" charset="-122"/>
                <a:ea typeface="楷体" panose="02010609060101010101" pitchFamily="49" charset="-122"/>
              </a:rPr>
              <a:t>资料来源：</a:t>
            </a:r>
            <a:r>
              <a:rPr lang="zh-CN" altLang="en-US" sz="1400" dirty="0">
                <a:solidFill>
                  <a:srgbClr val="FF0000"/>
                </a:solidFill>
                <a:latin typeface="楷体" panose="02010609060101010101" pitchFamily="49" charset="-122"/>
                <a:ea typeface="楷体" panose="02010609060101010101" pitchFamily="49" charset="-122"/>
                <a:sym typeface="+mn-ea"/>
              </a:rPr>
              <a:t>中冶有色技术网</a:t>
            </a:r>
            <a:r>
              <a:rPr lang="en-US" altLang="zh-CN" sz="1400" dirty="0">
                <a:solidFill>
                  <a:srgbClr val="FF0000"/>
                </a:solidFill>
                <a:latin typeface="楷体" panose="02010609060101010101" pitchFamily="49" charset="-122"/>
                <a:ea typeface="楷体" panose="02010609060101010101" pitchFamily="49" charset="-122"/>
                <a:sym typeface="+mn-ea"/>
              </a:rPr>
              <a:t>  </a:t>
            </a:r>
            <a:r>
              <a:rPr lang="zh-CN" altLang="en-US" sz="1400" dirty="0">
                <a:solidFill>
                  <a:srgbClr val="FF0000"/>
                </a:solidFill>
                <a:latin typeface="楷体" panose="02010609060101010101" pitchFamily="49" charset="-122"/>
                <a:ea typeface="楷体" panose="02010609060101010101" pitchFamily="49" charset="-122"/>
                <a:sym typeface="+mn-ea"/>
              </a:rPr>
              <a:t>公开资料整理</a:t>
            </a:r>
            <a:endParaRPr lang="en-US" altLang="zh-CN" sz="1400" dirty="0">
              <a:solidFill>
                <a:srgbClr val="FF0000"/>
              </a:solidFill>
              <a:latin typeface="楷体" panose="02010609060101010101" pitchFamily="49" charset="-122"/>
              <a:ea typeface="楷体" panose="02010609060101010101" pitchFamily="49" charset="-122"/>
            </a:endParaRPr>
          </a:p>
          <a:p>
            <a:endParaRPr lang="en-US" altLang="zh-CN" sz="1400" dirty="0">
              <a:solidFill>
                <a:srgbClr val="FF0000"/>
              </a:solidFill>
              <a:latin typeface="楷体" panose="02010609060101010101" pitchFamily="49" charset="-122"/>
              <a:ea typeface="楷体" panose="02010609060101010101" pitchFamily="49" charset="-122"/>
              <a:sym typeface="+mn-ea"/>
            </a:endParaRPr>
          </a:p>
        </p:txBody>
      </p:sp>
      <p:sp>
        <p:nvSpPr>
          <p:cNvPr id="16" name="TextBox 2"/>
          <p:cNvSpPr txBox="1"/>
          <p:nvPr/>
        </p:nvSpPr>
        <p:spPr>
          <a:xfrm>
            <a:off x="1340485" y="882015"/>
            <a:ext cx="4414520" cy="306705"/>
          </a:xfrm>
          <a:prstGeom prst="rect">
            <a:avLst/>
          </a:prstGeom>
          <a:noFill/>
        </p:spPr>
        <p:txBody>
          <a:bodyPr wrap="square" rtlCol="0">
            <a:spAutoFit/>
          </a:bodyPr>
          <a:lstStyle/>
          <a:p>
            <a:pPr algn="ctr"/>
            <a:r>
              <a:rPr lang="zh-CN" altLang="en-US" sz="1400" dirty="0">
                <a:solidFill>
                  <a:srgbClr val="003778"/>
                </a:solidFill>
                <a:latin typeface="黑体" panose="02010609060101010101" pitchFamily="49" charset="-122"/>
                <a:ea typeface="黑体" panose="02010609060101010101" pitchFamily="49" charset="-122"/>
              </a:rPr>
              <a:t>图</a:t>
            </a:r>
            <a:r>
              <a:rPr lang="en-US" altLang="zh-CN" sz="1400" dirty="0">
                <a:solidFill>
                  <a:srgbClr val="003778"/>
                </a:solidFill>
                <a:latin typeface="黑体" panose="02010609060101010101" pitchFamily="49" charset="-122"/>
                <a:ea typeface="黑体" panose="02010609060101010101" pitchFamily="49" charset="-122"/>
              </a:rPr>
              <a:t>15  </a:t>
            </a:r>
            <a:r>
              <a:rPr lang="zh-CN" altLang="en-US" sz="1400" dirty="0">
                <a:solidFill>
                  <a:srgbClr val="003778"/>
                </a:solidFill>
                <a:latin typeface="黑体" panose="02010609060101010101" pitchFamily="49" charset="-122"/>
                <a:ea typeface="黑体" panose="02010609060101010101" pitchFamily="49" charset="-122"/>
              </a:rPr>
              <a:t>基础锂盐生产企业平均产能规模呈现扩大之势</a:t>
            </a:r>
          </a:p>
        </p:txBody>
      </p:sp>
      <p:sp>
        <p:nvSpPr>
          <p:cNvPr id="17" name="TextBox 9"/>
          <p:cNvSpPr txBox="1"/>
          <p:nvPr/>
        </p:nvSpPr>
        <p:spPr>
          <a:xfrm>
            <a:off x="7016748" y="893365"/>
            <a:ext cx="3834651" cy="306705"/>
          </a:xfrm>
          <a:prstGeom prst="rect">
            <a:avLst/>
          </a:prstGeom>
          <a:noFill/>
        </p:spPr>
        <p:txBody>
          <a:bodyPr wrap="square" rtlCol="0">
            <a:spAutoFit/>
          </a:bodyPr>
          <a:lstStyle>
            <a:defPPr>
              <a:defRPr lang="zh-CN"/>
            </a:defPPr>
            <a:lvl1pPr>
              <a:defRPr>
                <a:solidFill>
                  <a:srgbClr val="003778"/>
                </a:solidFill>
                <a:latin typeface="黑体" panose="02010609060101010101" pitchFamily="49" charset="-122"/>
                <a:ea typeface="黑体" panose="02010609060101010101" pitchFamily="49" charset="-122"/>
              </a:defRPr>
            </a:lvl1pPr>
          </a:lstStyle>
          <a:p>
            <a:pPr algn="ctr"/>
            <a:r>
              <a:rPr lang="zh-CN" altLang="en-US" sz="1400" dirty="0"/>
              <a:t>图</a:t>
            </a:r>
            <a:r>
              <a:rPr lang="en-US" altLang="zh-CN" sz="1400" dirty="0"/>
              <a:t>16 </a:t>
            </a:r>
            <a:r>
              <a:rPr lang="zh-CN" altLang="en-US" sz="1400" dirty="0"/>
              <a:t>锂云母冶炼渣的循环利用急需产业化</a:t>
            </a:r>
          </a:p>
        </p:txBody>
      </p:sp>
      <p:sp>
        <p:nvSpPr>
          <p:cNvPr id="5" name="TextBox 8"/>
          <p:cNvSpPr txBox="1"/>
          <p:nvPr/>
        </p:nvSpPr>
        <p:spPr>
          <a:xfrm>
            <a:off x="-635" y="5209540"/>
            <a:ext cx="12193270" cy="1000274"/>
          </a:xfrm>
          <a:prstGeom prst="rect">
            <a:avLst/>
          </a:prstGeom>
          <a:noFill/>
        </p:spPr>
        <p:txBody>
          <a:bodyPr wrap="square" rtlCol="0">
            <a:spAutoFit/>
          </a:bodyPr>
          <a:lstStyle/>
          <a:p>
            <a:pPr marL="285750" indent="-285750">
              <a:lnSpc>
                <a:spcPts val="1800"/>
              </a:lnSpc>
              <a:buFont typeface="Wingdings" panose="05000000000000000000" pitchFamily="2" charset="2"/>
              <a:buChar char="l"/>
            </a:pPr>
            <a:r>
              <a:rPr lang="zh-CN" altLang="en-US" sz="1400" dirty="0">
                <a:solidFill>
                  <a:srgbClr val="003778"/>
                </a:solidFill>
              </a:rPr>
              <a:t>江西、四川两省的基础锂盐生产企业单生产基地的产能规模有所提升：</a:t>
            </a:r>
            <a:r>
              <a:rPr lang="en-US" altLang="zh-CN" sz="1400" dirty="0">
                <a:solidFill>
                  <a:srgbClr val="003778"/>
                </a:solidFill>
              </a:rPr>
              <a:t>2022</a:t>
            </a:r>
            <a:r>
              <a:rPr lang="zh-CN" altLang="en-US" sz="1400" dirty="0">
                <a:solidFill>
                  <a:srgbClr val="003778"/>
                </a:solidFill>
              </a:rPr>
              <a:t>年不到</a:t>
            </a:r>
            <a:r>
              <a:rPr lang="en-US" altLang="zh-CN" sz="1400" dirty="0">
                <a:solidFill>
                  <a:srgbClr val="003778"/>
                </a:solidFill>
              </a:rPr>
              <a:t>3</a:t>
            </a:r>
            <a:r>
              <a:rPr lang="zh-CN" altLang="en-US" sz="1400" dirty="0">
                <a:solidFill>
                  <a:srgbClr val="003778"/>
                </a:solidFill>
              </a:rPr>
              <a:t>万吨，</a:t>
            </a:r>
            <a:r>
              <a:rPr lang="en-US" altLang="zh-CN" sz="1400" dirty="0">
                <a:solidFill>
                  <a:srgbClr val="003778"/>
                </a:solidFill>
              </a:rPr>
              <a:t>2025</a:t>
            </a:r>
            <a:r>
              <a:rPr lang="zh-CN" altLang="en-US" sz="1400" dirty="0">
                <a:solidFill>
                  <a:srgbClr val="003778"/>
                </a:solidFill>
              </a:rPr>
              <a:t>年将逼近</a:t>
            </a:r>
            <a:r>
              <a:rPr lang="en-US" altLang="zh-CN" sz="1400" dirty="0">
                <a:solidFill>
                  <a:srgbClr val="003778"/>
                </a:solidFill>
              </a:rPr>
              <a:t>5</a:t>
            </a:r>
            <a:r>
              <a:rPr lang="zh-CN" altLang="en-US" sz="1400" dirty="0">
                <a:solidFill>
                  <a:srgbClr val="003778"/>
                </a:solidFill>
              </a:rPr>
              <a:t>万吨。平均产能的扩大，利于降低单位能耗以及单位碳排放量。</a:t>
            </a:r>
          </a:p>
          <a:p>
            <a:pPr marL="285750" indent="-285750">
              <a:lnSpc>
                <a:spcPts val="1800"/>
              </a:lnSpc>
              <a:buFont typeface="Wingdings" panose="05000000000000000000" pitchFamily="2" charset="2"/>
              <a:buChar char="l"/>
            </a:pPr>
            <a:r>
              <a:rPr lang="zh-CN" altLang="en-US" sz="1400" dirty="0">
                <a:solidFill>
                  <a:srgbClr val="003778"/>
                </a:solidFill>
                <a:sym typeface="+mn-ea"/>
              </a:rPr>
              <a:t>锂云母冶炼渣的分类属于危险废物，需按照相关规定进行分类和处理。目前江西省基础锂盐生产企业多按政府要求建有消纳场，专门堆放相关锂云母冶炼渣。仅有少量用于循环利用的试验，生产成建筑用的砖。锂云母冶炼渣循环利用的产业化急需得到突破。</a:t>
            </a:r>
          </a:p>
        </p:txBody>
      </p:sp>
      <p:pic>
        <p:nvPicPr>
          <p:cNvPr id="8" name="图片 7" descr="12800"/>
          <p:cNvPicPr preferRelativeResize="0"/>
          <p:nvPr/>
        </p:nvPicPr>
        <p:blipFill>
          <a:blip r:embed="rId3"/>
          <a:stretch>
            <a:fillRect/>
          </a:stretch>
        </p:blipFill>
        <p:spPr>
          <a:xfrm>
            <a:off x="288000" y="1440000"/>
            <a:ext cx="5760000" cy="3240000"/>
          </a:xfrm>
          <a:prstGeom prst="rect">
            <a:avLst/>
          </a:prstGeom>
        </p:spPr>
      </p:pic>
      <p:pic>
        <p:nvPicPr>
          <p:cNvPr id="10" name="图片 9" descr="11833"/>
          <p:cNvPicPr preferRelativeResize="0"/>
          <p:nvPr/>
        </p:nvPicPr>
        <p:blipFill>
          <a:blip r:embed="rId4"/>
          <a:stretch>
            <a:fillRect/>
          </a:stretch>
        </p:blipFill>
        <p:spPr>
          <a:xfrm>
            <a:off x="6120000" y="1440000"/>
            <a:ext cx="5760000" cy="32400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38"/>
          <p:cNvSpPr/>
          <p:nvPr>
            <p:custDataLst>
              <p:tags r:id="rId2"/>
            </p:custDataLst>
          </p:nvPr>
        </p:nvSpPr>
        <p:spPr>
          <a:xfrm>
            <a:off x="1103778" y="1951841"/>
            <a:ext cx="8253708" cy="594603"/>
          </a:xfrm>
          <a:prstGeom prst="parallelogram">
            <a:avLst>
              <a:gd name="adj" fmla="val 32236"/>
            </a:avLst>
          </a:prstGeom>
          <a:solidFill>
            <a:srgbClr val="FFFFFF"/>
          </a:solidFill>
          <a:ln w="6350" cap="flat" cmpd="sng">
            <a:solidFill>
              <a:srgbClr val="000000"/>
            </a:solidFill>
            <a:prstDash val="solid"/>
            <a:miter/>
            <a:headEnd type="none" w="med" len="med"/>
            <a:tailEnd type="none" w="med" len="med"/>
          </a:ln>
          <a:effectLst>
            <a:outerShdw dist="35921" dir="2699999" algn="ctr" rotWithShape="0">
              <a:srgbClr val="808080"/>
            </a:outerShdw>
          </a:effectLst>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38" name="Rectangle 39"/>
          <p:cNvSpPr/>
          <p:nvPr>
            <p:custDataLst>
              <p:tags r:id="rId3"/>
            </p:custDataLst>
          </p:nvPr>
        </p:nvSpPr>
        <p:spPr>
          <a:xfrm>
            <a:off x="977360" y="2045937"/>
            <a:ext cx="318387" cy="408284"/>
          </a:xfrm>
          <a:prstGeom prst="rect">
            <a:avLst/>
          </a:prstGeom>
          <a:solidFill>
            <a:srgbClr val="777777"/>
          </a:solidFill>
          <a:ln w="6350">
            <a:noFill/>
          </a:ln>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39" name="Text Box 40"/>
          <p:cNvSpPr txBox="1"/>
          <p:nvPr>
            <p:custDataLst>
              <p:tags r:id="rId4"/>
            </p:custDataLst>
          </p:nvPr>
        </p:nvSpPr>
        <p:spPr>
          <a:xfrm>
            <a:off x="1111270" y="2126470"/>
            <a:ext cx="112372" cy="179070"/>
          </a:xfrm>
          <a:prstGeom prst="rect">
            <a:avLst/>
          </a:prstGeom>
          <a:noFill/>
          <a:ln w="6350">
            <a:noFill/>
          </a:ln>
        </p:spPr>
        <p:txBody>
          <a:bodyPr wrap="square" lIns="0" tIns="0" rIns="0" bIns="0" anchor="t" anchorCtr="0">
            <a:spAutoFit/>
          </a:bodyPr>
          <a:lstStyle/>
          <a:p>
            <a:pPr algn="ctr" eaLnBrk="0" hangingPunct="0">
              <a:lnSpc>
                <a:spcPts val="1400"/>
              </a:lnSpc>
            </a:pPr>
            <a:r>
              <a:rPr lang="en-US" altLang="zh-CN" sz="1200" dirty="0">
                <a:solidFill>
                  <a:srgbClr val="FFFFFF"/>
                </a:solidFill>
                <a:latin typeface="Arial" panose="020B0604020202020204" pitchFamily="34" charset="0"/>
                <a:ea typeface="宋体" panose="02010600030101010101" pitchFamily="2" charset="-122"/>
              </a:rPr>
              <a:t>1</a:t>
            </a:r>
            <a:endParaRPr lang="en-US" altLang="zh-CN" sz="1200" dirty="0">
              <a:latin typeface="Arial" panose="020B0604020202020204" pitchFamily="34" charset="0"/>
              <a:ea typeface="宋体" panose="02010600030101010101" pitchFamily="2" charset="-122"/>
            </a:endParaRPr>
          </a:p>
        </p:txBody>
      </p:sp>
      <p:sp>
        <p:nvSpPr>
          <p:cNvPr id="40" name="Text Box 41"/>
          <p:cNvSpPr txBox="1"/>
          <p:nvPr>
            <p:custDataLst>
              <p:tags r:id="rId5"/>
            </p:custDataLst>
          </p:nvPr>
        </p:nvSpPr>
        <p:spPr>
          <a:xfrm>
            <a:off x="1988706" y="2126271"/>
            <a:ext cx="7302293" cy="245745"/>
          </a:xfrm>
          <a:prstGeom prst="rect">
            <a:avLst/>
          </a:prstGeom>
          <a:noFill/>
          <a:ln w="6350">
            <a:noFill/>
          </a:ln>
        </p:spPr>
        <p:txBody>
          <a:bodyPr wrap="square" lIns="0" tIns="0" rIns="0" bIns="0" anchor="ctr" anchorCtr="0">
            <a:spAutoFit/>
          </a:bodyPr>
          <a:lstStyle/>
          <a:p>
            <a:pPr eaLnBrk="0" hangingPunct="0"/>
            <a:r>
              <a:rPr lang="zh-CN" altLang="en-US" sz="1600" b="1" dirty="0">
                <a:solidFill>
                  <a:srgbClr val="0070C0"/>
                </a:solidFill>
                <a:latin typeface="微软雅黑" panose="020B0503020204020204" pitchFamily="34" charset="-122"/>
                <a:ea typeface="微软雅黑" panose="020B0503020204020204" pitchFamily="34" charset="-122"/>
              </a:rPr>
              <a:t>基础锂盐市场回归理性</a:t>
            </a:r>
            <a:r>
              <a:rPr lang="en-US" altLang="zh-CN" sz="1600" b="1" dirty="0">
                <a:solidFill>
                  <a:srgbClr val="0070C0"/>
                </a:solidFill>
                <a:latin typeface="微软雅黑" panose="020B0503020204020204" pitchFamily="34" charset="-122"/>
                <a:ea typeface="微软雅黑" panose="020B0503020204020204" pitchFamily="34" charset="-122"/>
              </a:rPr>
              <a:t>  </a:t>
            </a:r>
            <a:r>
              <a:rPr lang="zh-CN" altLang="en-US" sz="1600" b="1" dirty="0">
                <a:solidFill>
                  <a:srgbClr val="0070C0"/>
                </a:solidFill>
                <a:latin typeface="微软雅黑" panose="020B0503020204020204" pitchFamily="34" charset="-122"/>
                <a:ea typeface="微软雅黑" panose="020B0503020204020204" pitchFamily="34" charset="-122"/>
              </a:rPr>
              <a:t>价格下行产量续增</a:t>
            </a:r>
          </a:p>
        </p:txBody>
      </p:sp>
      <p:sp>
        <p:nvSpPr>
          <p:cNvPr id="41" name="AutoShape 42"/>
          <p:cNvSpPr/>
          <p:nvPr>
            <p:custDataLst>
              <p:tags r:id="rId6"/>
            </p:custDataLst>
          </p:nvPr>
        </p:nvSpPr>
        <p:spPr>
          <a:xfrm>
            <a:off x="1581358" y="3059280"/>
            <a:ext cx="8253708" cy="594388"/>
          </a:xfrm>
          <a:prstGeom prst="parallelogram">
            <a:avLst>
              <a:gd name="adj" fmla="val 32236"/>
            </a:avLst>
          </a:prstGeom>
          <a:solidFill>
            <a:srgbClr val="FFFFFF"/>
          </a:solidFill>
          <a:ln w="6350" cap="flat" cmpd="sng">
            <a:solidFill>
              <a:srgbClr val="000000"/>
            </a:solidFill>
            <a:prstDash val="solid"/>
            <a:miter/>
            <a:headEnd type="none" w="med" len="med"/>
            <a:tailEnd type="none" w="med" len="med"/>
          </a:ln>
          <a:effectLst>
            <a:outerShdw dist="35921" dir="2699999" algn="ctr" rotWithShape="0">
              <a:srgbClr val="808080"/>
            </a:outerShdw>
          </a:effectLst>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42" name="Rectangle 43"/>
          <p:cNvSpPr/>
          <p:nvPr>
            <p:custDataLst>
              <p:tags r:id="rId7"/>
            </p:custDataLst>
          </p:nvPr>
        </p:nvSpPr>
        <p:spPr>
          <a:xfrm>
            <a:off x="1581358" y="3150927"/>
            <a:ext cx="318387" cy="408284"/>
          </a:xfrm>
          <a:prstGeom prst="rect">
            <a:avLst/>
          </a:prstGeom>
          <a:solidFill>
            <a:srgbClr val="777777"/>
          </a:solidFill>
          <a:ln w="6350">
            <a:noFill/>
          </a:ln>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43" name="Text Box 44"/>
          <p:cNvSpPr txBox="1"/>
          <p:nvPr>
            <p:custDataLst>
              <p:tags r:id="rId8"/>
            </p:custDataLst>
          </p:nvPr>
        </p:nvSpPr>
        <p:spPr>
          <a:xfrm>
            <a:off x="1715268" y="3223968"/>
            <a:ext cx="112372" cy="179070"/>
          </a:xfrm>
          <a:prstGeom prst="rect">
            <a:avLst/>
          </a:prstGeom>
          <a:noFill/>
          <a:ln w="6350">
            <a:noFill/>
          </a:ln>
        </p:spPr>
        <p:txBody>
          <a:bodyPr wrap="square" lIns="0" tIns="0" rIns="0" bIns="0" anchor="t" anchorCtr="0">
            <a:spAutoFit/>
          </a:bodyPr>
          <a:lstStyle/>
          <a:p>
            <a:pPr algn="ctr" eaLnBrk="0" hangingPunct="0">
              <a:lnSpc>
                <a:spcPts val="1400"/>
              </a:lnSpc>
            </a:pPr>
            <a:r>
              <a:rPr lang="en-US" altLang="zh-CN" sz="1200" dirty="0">
                <a:solidFill>
                  <a:srgbClr val="FFFFFF"/>
                </a:solidFill>
                <a:latin typeface="Arial" panose="020B0604020202020204" pitchFamily="34" charset="0"/>
                <a:ea typeface="宋体" panose="02010600030101010101" pitchFamily="2" charset="-122"/>
              </a:rPr>
              <a:t>2</a:t>
            </a:r>
            <a:endParaRPr lang="en-US" altLang="zh-CN" sz="1200" dirty="0">
              <a:latin typeface="Arial" panose="020B0604020202020204" pitchFamily="34" charset="0"/>
              <a:ea typeface="宋体" panose="02010600030101010101" pitchFamily="2" charset="-122"/>
            </a:endParaRPr>
          </a:p>
        </p:txBody>
      </p:sp>
      <p:sp>
        <p:nvSpPr>
          <p:cNvPr id="44" name="AutoShape 45"/>
          <p:cNvSpPr/>
          <p:nvPr>
            <p:custDataLst>
              <p:tags r:id="rId9"/>
            </p:custDataLst>
          </p:nvPr>
        </p:nvSpPr>
        <p:spPr>
          <a:xfrm>
            <a:off x="2185357" y="4158828"/>
            <a:ext cx="8253708" cy="594034"/>
          </a:xfrm>
          <a:prstGeom prst="parallelogram">
            <a:avLst>
              <a:gd name="adj" fmla="val 32316"/>
            </a:avLst>
          </a:prstGeom>
          <a:solidFill>
            <a:srgbClr val="FFFFFF"/>
          </a:solidFill>
          <a:ln w="6350" cap="flat" cmpd="sng">
            <a:solidFill>
              <a:srgbClr val="000000"/>
            </a:solidFill>
            <a:prstDash val="solid"/>
            <a:miter/>
            <a:headEnd type="none" w="med" len="med"/>
            <a:tailEnd type="none" w="med" len="med"/>
          </a:ln>
          <a:effectLst>
            <a:outerShdw dist="35921" dir="2699999" algn="ctr" rotWithShape="0">
              <a:srgbClr val="808080"/>
            </a:outerShdw>
          </a:effectLst>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45" name="Rectangle 46"/>
          <p:cNvSpPr/>
          <p:nvPr>
            <p:custDataLst>
              <p:tags r:id="rId10"/>
            </p:custDataLst>
          </p:nvPr>
        </p:nvSpPr>
        <p:spPr>
          <a:xfrm>
            <a:off x="2185357" y="4251234"/>
            <a:ext cx="318387" cy="408284"/>
          </a:xfrm>
          <a:prstGeom prst="rect">
            <a:avLst/>
          </a:prstGeom>
          <a:solidFill>
            <a:srgbClr val="777777"/>
          </a:solidFill>
          <a:ln w="6350">
            <a:noFill/>
          </a:ln>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46" name="Text Box 47"/>
          <p:cNvSpPr txBox="1"/>
          <p:nvPr>
            <p:custDataLst>
              <p:tags r:id="rId11"/>
            </p:custDataLst>
          </p:nvPr>
        </p:nvSpPr>
        <p:spPr>
          <a:xfrm>
            <a:off x="2319267" y="4324275"/>
            <a:ext cx="112372" cy="179070"/>
          </a:xfrm>
          <a:prstGeom prst="rect">
            <a:avLst/>
          </a:prstGeom>
          <a:noFill/>
          <a:ln w="6350">
            <a:noFill/>
          </a:ln>
        </p:spPr>
        <p:txBody>
          <a:bodyPr wrap="square" lIns="0" tIns="0" rIns="0" bIns="0" anchor="t" anchorCtr="0">
            <a:spAutoFit/>
          </a:bodyPr>
          <a:lstStyle/>
          <a:p>
            <a:pPr algn="ctr" eaLnBrk="0" hangingPunct="0">
              <a:lnSpc>
                <a:spcPts val="1400"/>
              </a:lnSpc>
            </a:pPr>
            <a:r>
              <a:rPr lang="en-US" altLang="zh-CN" sz="1200" dirty="0">
                <a:solidFill>
                  <a:srgbClr val="FFFFFF"/>
                </a:solidFill>
                <a:latin typeface="Arial" panose="020B0604020202020204" pitchFamily="34" charset="0"/>
                <a:ea typeface="宋体" panose="02010600030101010101" pitchFamily="2" charset="-122"/>
              </a:rPr>
              <a:t>3</a:t>
            </a:r>
            <a:endParaRPr lang="en-US" altLang="zh-CN" sz="1200" dirty="0">
              <a:latin typeface="Arial" panose="020B0604020202020204" pitchFamily="34" charset="0"/>
              <a:ea typeface="宋体" panose="02010600030101010101" pitchFamily="2" charset="-122"/>
            </a:endParaRPr>
          </a:p>
        </p:txBody>
      </p:sp>
      <p:sp>
        <p:nvSpPr>
          <p:cNvPr id="47" name="AutoShape 48"/>
          <p:cNvSpPr/>
          <p:nvPr>
            <p:custDataLst>
              <p:tags r:id="rId12"/>
            </p:custDataLst>
          </p:nvPr>
        </p:nvSpPr>
        <p:spPr>
          <a:xfrm>
            <a:off x="2789355" y="5257445"/>
            <a:ext cx="8253708" cy="594603"/>
          </a:xfrm>
          <a:prstGeom prst="parallelogram">
            <a:avLst>
              <a:gd name="adj" fmla="val 32236"/>
            </a:avLst>
          </a:prstGeom>
          <a:solidFill>
            <a:srgbClr val="FFFFFF"/>
          </a:solidFill>
          <a:ln w="6350" cap="flat" cmpd="sng">
            <a:solidFill>
              <a:srgbClr val="000000"/>
            </a:solidFill>
            <a:prstDash val="solid"/>
            <a:miter/>
            <a:headEnd type="none" w="med" len="med"/>
            <a:tailEnd type="none" w="med" len="med"/>
          </a:ln>
          <a:effectLst>
            <a:outerShdw dist="35921" dir="2699999" algn="ctr" rotWithShape="0">
              <a:srgbClr val="808080"/>
            </a:outerShdw>
          </a:effectLst>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48" name="Rectangle 49"/>
          <p:cNvSpPr/>
          <p:nvPr>
            <p:custDataLst>
              <p:tags r:id="rId13"/>
            </p:custDataLst>
          </p:nvPr>
        </p:nvSpPr>
        <p:spPr>
          <a:xfrm>
            <a:off x="2789355" y="5349668"/>
            <a:ext cx="318387" cy="408284"/>
          </a:xfrm>
          <a:prstGeom prst="rect">
            <a:avLst/>
          </a:prstGeom>
          <a:solidFill>
            <a:srgbClr val="777777"/>
          </a:solidFill>
          <a:ln w="6350">
            <a:noFill/>
          </a:ln>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49" name="Text Box 50"/>
          <p:cNvSpPr txBox="1"/>
          <p:nvPr>
            <p:custDataLst>
              <p:tags r:id="rId14"/>
            </p:custDataLst>
          </p:nvPr>
        </p:nvSpPr>
        <p:spPr>
          <a:xfrm>
            <a:off x="2923265" y="5422710"/>
            <a:ext cx="112372" cy="179070"/>
          </a:xfrm>
          <a:prstGeom prst="rect">
            <a:avLst/>
          </a:prstGeom>
          <a:noFill/>
          <a:ln w="6350">
            <a:noFill/>
          </a:ln>
        </p:spPr>
        <p:txBody>
          <a:bodyPr wrap="square" lIns="0" tIns="0" rIns="0" bIns="0" anchor="t" anchorCtr="0">
            <a:spAutoFit/>
          </a:bodyPr>
          <a:lstStyle/>
          <a:p>
            <a:pPr algn="ctr" eaLnBrk="0" hangingPunct="0">
              <a:lnSpc>
                <a:spcPts val="1400"/>
              </a:lnSpc>
            </a:pPr>
            <a:r>
              <a:rPr lang="en-US" altLang="zh-CN" sz="1200" dirty="0">
                <a:solidFill>
                  <a:srgbClr val="FFFFFF"/>
                </a:solidFill>
                <a:latin typeface="Arial" panose="020B0604020202020204" pitchFamily="34" charset="0"/>
                <a:ea typeface="宋体" panose="02010600030101010101" pitchFamily="2" charset="-122"/>
              </a:rPr>
              <a:t>4</a:t>
            </a:r>
            <a:endParaRPr lang="en-US" altLang="zh-CN" sz="1200" dirty="0">
              <a:latin typeface="Arial" panose="020B0604020202020204" pitchFamily="34" charset="0"/>
              <a:ea typeface="宋体" panose="02010600030101010101" pitchFamily="2" charset="-122"/>
            </a:endParaRPr>
          </a:p>
        </p:txBody>
      </p:sp>
      <p:sp>
        <p:nvSpPr>
          <p:cNvPr id="50" name="Text Box 54"/>
          <p:cNvSpPr txBox="1"/>
          <p:nvPr>
            <p:custDataLst>
              <p:tags r:id="rId15"/>
            </p:custDataLst>
          </p:nvPr>
        </p:nvSpPr>
        <p:spPr>
          <a:xfrm>
            <a:off x="2361406" y="3233133"/>
            <a:ext cx="7301357" cy="245745"/>
          </a:xfrm>
          <a:prstGeom prst="rect">
            <a:avLst/>
          </a:prstGeom>
          <a:noFill/>
          <a:ln w="6350">
            <a:noFill/>
          </a:ln>
        </p:spPr>
        <p:txBody>
          <a:bodyPr wrap="square" lIns="0" tIns="0" rIns="0" bIns="0" anchor="ctr" anchorCtr="0">
            <a:spAutoFit/>
          </a:bodyPr>
          <a:lstStyle/>
          <a:p>
            <a:pPr eaLnBrk="0" hangingPunct="0"/>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以中国为核心的全球基础锂盐产业链平稳运行</a:t>
            </a:r>
          </a:p>
        </p:txBody>
      </p:sp>
      <p:sp>
        <p:nvSpPr>
          <p:cNvPr id="51" name="Text Box 55"/>
          <p:cNvSpPr txBox="1"/>
          <p:nvPr>
            <p:custDataLst>
              <p:tags r:id="rId16"/>
            </p:custDataLst>
          </p:nvPr>
        </p:nvSpPr>
        <p:spPr>
          <a:xfrm>
            <a:off x="3218241" y="4331568"/>
            <a:ext cx="7301357" cy="245745"/>
          </a:xfrm>
          <a:prstGeom prst="rect">
            <a:avLst/>
          </a:prstGeom>
          <a:noFill/>
          <a:ln w="6350">
            <a:noFill/>
          </a:ln>
        </p:spPr>
        <p:txBody>
          <a:bodyPr wrap="square" lIns="0" tIns="0" rIns="0" bIns="0" anchor="ctr" anchorCtr="0">
            <a:spAutoFit/>
          </a:bodyPr>
          <a:lstStyle/>
          <a:p>
            <a:pPr eaLnBrk="0" hangingPunct="0"/>
            <a:r>
              <a:rPr lang="zh-CN" altLang="en-US" sz="1600" dirty="0">
                <a:solidFill>
                  <a:srgbClr val="002060"/>
                </a:solidFill>
                <a:latin typeface="微软雅黑" panose="020B0503020204020204" pitchFamily="34" charset="-122"/>
                <a:ea typeface="微软雅黑" panose="020B0503020204020204" pitchFamily="34" charset="-122"/>
                <a:sym typeface="+mn-ea"/>
              </a:rPr>
              <a:t>中国锂产业链企业海外锂资源开发布局概况</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52" name="Text Box 56"/>
          <p:cNvSpPr txBox="1"/>
          <p:nvPr>
            <p:custDataLst>
              <p:tags r:id="rId17"/>
            </p:custDataLst>
          </p:nvPr>
        </p:nvSpPr>
        <p:spPr>
          <a:xfrm>
            <a:off x="3897481" y="5433040"/>
            <a:ext cx="6940831" cy="245745"/>
          </a:xfrm>
          <a:prstGeom prst="rect">
            <a:avLst/>
          </a:prstGeom>
          <a:noFill/>
          <a:ln w="6350">
            <a:noFill/>
          </a:ln>
        </p:spPr>
        <p:txBody>
          <a:bodyPr wrap="square" lIns="0" tIns="0" rIns="0" bIns="0" anchor="ctr" anchorCtr="0">
            <a:spAutoFit/>
          </a:bodyPr>
          <a:lstStyle/>
          <a:p>
            <a:pPr eaLnBrk="0" hangingPunct="0"/>
            <a:r>
              <a:rPr lang="zh-CN" altLang="en-US" sz="1600" b="0" dirty="0">
                <a:latin typeface="微软雅黑" panose="020B0503020204020204" pitchFamily="34" charset="-122"/>
                <a:ea typeface="微软雅黑" panose="020B0503020204020204" pitchFamily="34" charset="-122"/>
              </a:rPr>
              <a:t>中国基础锂盐产业的高质量发展之路初探</a:t>
            </a:r>
          </a:p>
        </p:txBody>
      </p:sp>
      <p:sp>
        <p:nvSpPr>
          <p:cNvPr id="53" name="标题 52"/>
          <p:cNvSpPr>
            <a:spLocks noGrp="1"/>
          </p:cNvSpPr>
          <p:nvPr>
            <p:ph type="title"/>
          </p:nvPr>
        </p:nvSpPr>
        <p:spPr>
          <a:xfrm>
            <a:off x="622300" y="260350"/>
            <a:ext cx="7416000" cy="468000"/>
          </a:xfrm>
        </p:spPr>
        <p:txBody>
          <a:bodyPr wrap="square">
            <a:noAutofit/>
          </a:bodyPr>
          <a:lstStyle/>
          <a:p>
            <a:pPr algn="ctr"/>
            <a:r>
              <a:rPr lang="zh-CN" altLang="en-US"/>
              <a:t>基础锂盐市场回归理性</a:t>
            </a:r>
            <a:r>
              <a:rPr lang="en-US" altLang="zh-CN"/>
              <a:t>  </a:t>
            </a:r>
            <a:r>
              <a:rPr lang="zh-CN" altLang="en-US"/>
              <a:t>价格下行产量续增</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622300" y="260350"/>
            <a:ext cx="7416000" cy="468000"/>
          </a:xfrm>
        </p:spPr>
        <p:txBody>
          <a:bodyPr wrap="square">
            <a:noAutofit/>
          </a:bodyPr>
          <a:lstStyle/>
          <a:p>
            <a:r>
              <a:rPr lang="zh-CN" altLang="en-US" dirty="0">
                <a:sym typeface="+mn-ea"/>
              </a:rPr>
              <a:t>硬岩锂产业双循环高质量发展之路（国际）</a:t>
            </a:r>
            <a:endParaRPr lang="zh-CN" altLang="en-US" dirty="0"/>
          </a:p>
        </p:txBody>
      </p:sp>
      <p:cxnSp>
        <p:nvCxnSpPr>
          <p:cNvPr id="11" name="直接连接符 10"/>
          <p:cNvCxnSpPr/>
          <p:nvPr/>
        </p:nvCxnSpPr>
        <p:spPr>
          <a:xfrm>
            <a:off x="446400" y="4833659"/>
            <a:ext cx="11276100" cy="0"/>
          </a:xfrm>
          <a:prstGeom prst="line">
            <a:avLst/>
          </a:prstGeom>
          <a:ln w="25400">
            <a:solidFill>
              <a:srgbClr val="33646C"/>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46000" y="1271309"/>
            <a:ext cx="11276100" cy="0"/>
          </a:xfrm>
          <a:prstGeom prst="line">
            <a:avLst/>
          </a:prstGeom>
          <a:ln w="25400">
            <a:solidFill>
              <a:srgbClr val="33646C"/>
            </a:solidFill>
          </a:ln>
        </p:spPr>
        <p:style>
          <a:lnRef idx="1">
            <a:schemeClr val="accent1"/>
          </a:lnRef>
          <a:fillRef idx="0">
            <a:schemeClr val="accent1"/>
          </a:fillRef>
          <a:effectRef idx="0">
            <a:schemeClr val="accent1"/>
          </a:effectRef>
          <a:fontRef idx="minor">
            <a:schemeClr val="tx1"/>
          </a:fontRef>
        </p:style>
      </p:cxnSp>
      <p:sp>
        <p:nvSpPr>
          <p:cNvPr id="14" name="TextBox 6"/>
          <p:cNvSpPr txBox="1"/>
          <p:nvPr/>
        </p:nvSpPr>
        <p:spPr>
          <a:xfrm>
            <a:off x="683895" y="4843145"/>
            <a:ext cx="5071110" cy="306705"/>
          </a:xfrm>
          <a:prstGeom prst="rect">
            <a:avLst/>
          </a:prstGeom>
          <a:noFill/>
        </p:spPr>
        <p:txBody>
          <a:bodyPr wrap="square" rtlCol="0">
            <a:spAutoFit/>
          </a:bodyPr>
          <a:lstStyle/>
          <a:p>
            <a:r>
              <a:rPr lang="zh-CN" altLang="en-US" sz="1400" dirty="0">
                <a:solidFill>
                  <a:srgbClr val="FF0000"/>
                </a:solidFill>
                <a:latin typeface="楷体" panose="02010609060101010101" pitchFamily="49" charset="-122"/>
                <a:ea typeface="楷体" panose="02010609060101010101" pitchFamily="49" charset="-122"/>
              </a:rPr>
              <a:t>资料来源：</a:t>
            </a:r>
            <a:r>
              <a:rPr lang="en-US" altLang="zh-CN" sz="1400" dirty="0">
                <a:solidFill>
                  <a:srgbClr val="FF0000"/>
                </a:solidFill>
                <a:latin typeface="楷体" panose="02010609060101010101" pitchFamily="49" charset="-122"/>
                <a:ea typeface="楷体" panose="02010609060101010101" pitchFamily="49" charset="-122"/>
              </a:rPr>
              <a:t>IMF  </a:t>
            </a:r>
            <a:r>
              <a:rPr lang="zh-CN" altLang="en-US" sz="1400" dirty="0">
                <a:solidFill>
                  <a:srgbClr val="FF0000"/>
                </a:solidFill>
                <a:latin typeface="楷体" panose="02010609060101010101" pitchFamily="49" charset="-122"/>
                <a:ea typeface="楷体" panose="02010609060101010101" pitchFamily="49" charset="-122"/>
              </a:rPr>
              <a:t>中矿资源</a:t>
            </a:r>
            <a:r>
              <a:rPr lang="en-US" altLang="zh-CN" sz="1400" dirty="0">
                <a:solidFill>
                  <a:srgbClr val="FF0000"/>
                </a:solidFill>
                <a:latin typeface="楷体" panose="02010609060101010101" pitchFamily="49" charset="-122"/>
                <a:ea typeface="楷体" panose="02010609060101010101" pitchFamily="49" charset="-122"/>
              </a:rPr>
              <a:t>  </a:t>
            </a:r>
            <a:r>
              <a:rPr lang="zh-CN" altLang="en-US" sz="1400" dirty="0">
                <a:solidFill>
                  <a:srgbClr val="FF0000"/>
                </a:solidFill>
                <a:latin typeface="楷体" panose="02010609060101010101" pitchFamily="49" charset="-122"/>
                <a:ea typeface="楷体" panose="02010609060101010101" pitchFamily="49" charset="-122"/>
                <a:sym typeface="+mn-ea"/>
              </a:rPr>
              <a:t>中冶有色技术网</a:t>
            </a:r>
            <a:endParaRPr lang="zh-CN" altLang="en-US" sz="1400" dirty="0">
              <a:solidFill>
                <a:srgbClr val="FF0000"/>
              </a:solidFill>
              <a:latin typeface="楷体" panose="02010609060101010101" pitchFamily="49" charset="-122"/>
              <a:ea typeface="楷体" panose="02010609060101010101" pitchFamily="49" charset="-122"/>
            </a:endParaRPr>
          </a:p>
        </p:txBody>
      </p:sp>
      <p:sp>
        <p:nvSpPr>
          <p:cNvPr id="16" name="TextBox 2"/>
          <p:cNvSpPr txBox="1"/>
          <p:nvPr/>
        </p:nvSpPr>
        <p:spPr>
          <a:xfrm>
            <a:off x="1340485" y="882015"/>
            <a:ext cx="4414520" cy="306705"/>
          </a:xfrm>
          <a:prstGeom prst="rect">
            <a:avLst/>
          </a:prstGeom>
          <a:noFill/>
        </p:spPr>
        <p:txBody>
          <a:bodyPr wrap="square" rtlCol="0">
            <a:spAutoFit/>
          </a:bodyPr>
          <a:lstStyle/>
          <a:p>
            <a:pPr algn="ctr"/>
            <a:r>
              <a:rPr lang="zh-CN" altLang="en-US" sz="1400" dirty="0">
                <a:solidFill>
                  <a:srgbClr val="003778"/>
                </a:solidFill>
                <a:latin typeface="黑体" panose="02010609060101010101" pitchFamily="49" charset="-122"/>
                <a:ea typeface="黑体" panose="02010609060101010101" pitchFamily="49" charset="-122"/>
              </a:rPr>
              <a:t>图</a:t>
            </a:r>
            <a:r>
              <a:rPr lang="en-US" altLang="zh-CN" sz="1400" dirty="0">
                <a:solidFill>
                  <a:srgbClr val="003778"/>
                </a:solidFill>
                <a:latin typeface="黑体" panose="02010609060101010101" pitchFamily="49" charset="-122"/>
                <a:ea typeface="黑体" panose="02010609060101010101" pitchFamily="49" charset="-122"/>
              </a:rPr>
              <a:t>17  </a:t>
            </a:r>
            <a:r>
              <a:rPr lang="zh-CN" altLang="en-US" sz="1400" dirty="0">
                <a:solidFill>
                  <a:srgbClr val="003778"/>
                </a:solidFill>
                <a:latin typeface="黑体" panose="02010609060101010101" pitchFamily="49" charset="-122"/>
                <a:ea typeface="黑体" panose="02010609060101010101" pitchFamily="49" charset="-122"/>
              </a:rPr>
              <a:t>非洲锂资源国初级工业基础相对较好</a:t>
            </a:r>
          </a:p>
        </p:txBody>
      </p:sp>
      <p:sp>
        <p:nvSpPr>
          <p:cNvPr id="17" name="TextBox 9"/>
          <p:cNvSpPr txBox="1"/>
          <p:nvPr/>
        </p:nvSpPr>
        <p:spPr>
          <a:xfrm>
            <a:off x="7016750" y="893445"/>
            <a:ext cx="4241165" cy="306705"/>
          </a:xfrm>
          <a:prstGeom prst="rect">
            <a:avLst/>
          </a:prstGeom>
          <a:noFill/>
        </p:spPr>
        <p:txBody>
          <a:bodyPr wrap="square" rtlCol="0">
            <a:spAutoFit/>
          </a:bodyPr>
          <a:lstStyle>
            <a:defPPr>
              <a:defRPr lang="zh-CN"/>
            </a:defPPr>
            <a:lvl1pPr>
              <a:defRPr>
                <a:solidFill>
                  <a:srgbClr val="003778"/>
                </a:solidFill>
                <a:latin typeface="黑体" panose="02010609060101010101" pitchFamily="49" charset="-122"/>
                <a:ea typeface="黑体" panose="02010609060101010101" pitchFamily="49" charset="-122"/>
              </a:defRPr>
            </a:lvl1pPr>
          </a:lstStyle>
          <a:p>
            <a:pPr algn="ctr"/>
            <a:r>
              <a:rPr lang="zh-CN" altLang="en-US" sz="1400" dirty="0"/>
              <a:t>图</a:t>
            </a:r>
            <a:r>
              <a:rPr lang="en-US" altLang="zh-CN" sz="1400" dirty="0"/>
              <a:t>18 </a:t>
            </a:r>
            <a:r>
              <a:rPr lang="zh-CN" altLang="en-US" sz="1400" dirty="0"/>
              <a:t>中矿资源或进一步向锂矿加工冶炼下游迈进</a:t>
            </a:r>
          </a:p>
        </p:txBody>
      </p:sp>
      <p:sp>
        <p:nvSpPr>
          <p:cNvPr id="5" name="TextBox 8"/>
          <p:cNvSpPr txBox="1"/>
          <p:nvPr/>
        </p:nvSpPr>
        <p:spPr>
          <a:xfrm>
            <a:off x="-635" y="5209540"/>
            <a:ext cx="12193270" cy="1000274"/>
          </a:xfrm>
          <a:prstGeom prst="rect">
            <a:avLst/>
          </a:prstGeom>
          <a:noFill/>
        </p:spPr>
        <p:txBody>
          <a:bodyPr wrap="square" rtlCol="0">
            <a:spAutoFit/>
          </a:bodyPr>
          <a:lstStyle/>
          <a:p>
            <a:pPr marL="285750" indent="-285750">
              <a:lnSpc>
                <a:spcPts val="1800"/>
              </a:lnSpc>
              <a:buFont typeface="Wingdings" panose="05000000000000000000" pitchFamily="2" charset="2"/>
              <a:buChar char="l"/>
            </a:pPr>
            <a:r>
              <a:rPr lang="zh-CN" altLang="en-US" sz="1400" dirty="0">
                <a:solidFill>
                  <a:srgbClr val="003778"/>
                </a:solidFill>
              </a:rPr>
              <a:t>刚果（金）、津巴布韦等非洲锂资源国虽然经济规模较小，但其工业增加值占比较高；核心产业为采矿业，工业化基础能力相对较好。下一步只要国家能保持大体政治稳定，工业经济就会有大的发展；而且核心产业有从采矿业向制造业转移的倾向。</a:t>
            </a:r>
          </a:p>
          <a:p>
            <a:pPr marL="285750" indent="-285750">
              <a:lnSpc>
                <a:spcPts val="1800"/>
              </a:lnSpc>
              <a:buFont typeface="Wingdings" panose="05000000000000000000" pitchFamily="2" charset="2"/>
              <a:buChar char="l"/>
            </a:pPr>
            <a:r>
              <a:rPr lang="zh-CN" altLang="en-US" sz="1400" dirty="0">
                <a:solidFill>
                  <a:srgbClr val="003778"/>
                </a:solidFill>
                <a:sym typeface="+mn-ea"/>
              </a:rPr>
              <a:t>中矿资源计划在津巴布韦建设硫酸锂工厂，</a:t>
            </a:r>
            <a:r>
              <a:rPr lang="zh-CN" altLang="en-US" sz="1400" dirty="0">
                <a:solidFill>
                  <a:srgbClr val="FF0000"/>
                </a:solidFill>
                <a:sym typeface="+mn-ea"/>
              </a:rPr>
              <a:t>将进一步拉长该国锂产业链，也能进一步降低中矿资源在中国江西基础锂盐工厂的生产成本。</a:t>
            </a:r>
            <a:r>
              <a:rPr lang="zh-CN" altLang="en-US" sz="1400" dirty="0">
                <a:solidFill>
                  <a:srgbClr val="003778"/>
                </a:solidFill>
                <a:sym typeface="+mn-ea"/>
              </a:rPr>
              <a:t>此前，天齐锂业对澳大利亚锂矿资源的深度开发已经起到示范作用；中矿资源新工厂计划若落地，将为中资企业深度开发非洲锂资源起到新的示范作用。</a:t>
            </a:r>
          </a:p>
        </p:txBody>
      </p:sp>
      <p:pic>
        <p:nvPicPr>
          <p:cNvPr id="2" name="图片 1"/>
          <p:cNvPicPr preferRelativeResize="0"/>
          <p:nvPr/>
        </p:nvPicPr>
        <p:blipFill>
          <a:blip r:embed="rId3">
            <a:extLst>
              <a:ext uri="{28A0092B-C50C-407E-A947-70E740481C1C}">
                <a14:useLocalDpi xmlns:a14="http://schemas.microsoft.com/office/drawing/2010/main" val="0"/>
              </a:ext>
            </a:extLst>
          </a:blip>
          <a:stretch>
            <a:fillRect/>
          </a:stretch>
        </p:blipFill>
        <p:spPr>
          <a:xfrm>
            <a:off x="233045" y="1432850"/>
            <a:ext cx="5760000" cy="3240000"/>
          </a:xfrm>
          <a:prstGeom prst="rect">
            <a:avLst/>
          </a:prstGeom>
        </p:spPr>
      </p:pic>
      <p:pic>
        <p:nvPicPr>
          <p:cNvPr id="3" name="图片 2" descr="12055"/>
          <p:cNvPicPr preferRelativeResize="0"/>
          <p:nvPr/>
        </p:nvPicPr>
        <p:blipFill>
          <a:blip r:embed="rId4"/>
          <a:stretch>
            <a:fillRect/>
          </a:stretch>
        </p:blipFill>
        <p:spPr>
          <a:xfrm>
            <a:off x="6109970" y="1422400"/>
            <a:ext cx="5760000" cy="32400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37"/>
          <p:cNvSpPr>
            <a:spLocks noGrp="1"/>
          </p:cNvSpPr>
          <p:nvPr>
            <p:ph type="title"/>
          </p:nvPr>
        </p:nvSpPr>
        <p:spPr>
          <a:xfrm>
            <a:off x="622300" y="260350"/>
            <a:ext cx="7416000" cy="468000"/>
          </a:xfrm>
        </p:spPr>
        <p:txBody>
          <a:bodyPr wrap="square">
            <a:noAutofit/>
          </a:bodyPr>
          <a:lstStyle/>
          <a:p>
            <a:r>
              <a:rPr lang="zh-CN" altLang="en-US" dirty="0">
                <a:sym typeface="+mn-ea"/>
              </a:rPr>
              <a:t>盐湖卤水锂产业双循环高质量发展之路（国内）</a:t>
            </a:r>
          </a:p>
        </p:txBody>
      </p:sp>
      <p:cxnSp>
        <p:nvCxnSpPr>
          <p:cNvPr id="5" name="直接连接符 4"/>
          <p:cNvCxnSpPr/>
          <p:nvPr/>
        </p:nvCxnSpPr>
        <p:spPr>
          <a:xfrm>
            <a:off x="446400" y="4833659"/>
            <a:ext cx="11276100" cy="0"/>
          </a:xfrm>
          <a:prstGeom prst="line">
            <a:avLst/>
          </a:prstGeom>
          <a:ln w="25400">
            <a:solidFill>
              <a:srgbClr val="33646C"/>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46000" y="1271309"/>
            <a:ext cx="11276100" cy="0"/>
          </a:xfrm>
          <a:prstGeom prst="line">
            <a:avLst/>
          </a:prstGeom>
          <a:ln w="25400">
            <a:solidFill>
              <a:srgbClr val="33646C"/>
            </a:solidFill>
          </a:ln>
        </p:spPr>
        <p:style>
          <a:lnRef idx="1">
            <a:schemeClr val="accent1"/>
          </a:lnRef>
          <a:fillRef idx="0">
            <a:schemeClr val="accent1"/>
          </a:fillRef>
          <a:effectRef idx="0">
            <a:schemeClr val="accent1"/>
          </a:effectRef>
          <a:fontRef idx="minor">
            <a:schemeClr val="tx1"/>
          </a:fontRef>
        </p:style>
      </p:cxnSp>
      <p:pic>
        <p:nvPicPr>
          <p:cNvPr id="2" name="图片 1" descr="30825"/>
          <p:cNvPicPr preferRelativeResize="0"/>
          <p:nvPr/>
        </p:nvPicPr>
        <p:blipFill>
          <a:blip r:embed="rId4"/>
          <a:stretch>
            <a:fillRect/>
          </a:stretch>
        </p:blipFill>
        <p:spPr>
          <a:xfrm>
            <a:off x="6120000" y="1440000"/>
            <a:ext cx="5760000" cy="3240000"/>
          </a:xfrm>
          <a:prstGeom prst="rect">
            <a:avLst/>
          </a:prstGeom>
        </p:spPr>
      </p:pic>
      <p:sp>
        <p:nvSpPr>
          <p:cNvPr id="17" name="TextBox 9"/>
          <p:cNvSpPr txBox="1"/>
          <p:nvPr/>
        </p:nvSpPr>
        <p:spPr>
          <a:xfrm>
            <a:off x="7016750" y="893445"/>
            <a:ext cx="4241165" cy="306705"/>
          </a:xfrm>
          <a:prstGeom prst="rect">
            <a:avLst/>
          </a:prstGeom>
          <a:noFill/>
        </p:spPr>
        <p:txBody>
          <a:bodyPr wrap="square" rtlCol="0">
            <a:spAutoFit/>
          </a:bodyPr>
          <a:lstStyle>
            <a:defPPr>
              <a:defRPr lang="zh-CN"/>
            </a:defPPr>
            <a:lvl1pPr>
              <a:defRPr>
                <a:solidFill>
                  <a:srgbClr val="003778"/>
                </a:solidFill>
                <a:latin typeface="黑体" panose="02010609060101010101" pitchFamily="49" charset="-122"/>
                <a:ea typeface="黑体" panose="02010609060101010101" pitchFamily="49" charset="-122"/>
              </a:defRPr>
            </a:lvl1pPr>
          </a:lstStyle>
          <a:p>
            <a:pPr algn="ctr"/>
            <a:r>
              <a:rPr lang="zh-CN" altLang="en-US" sz="1400" dirty="0"/>
              <a:t>图</a:t>
            </a:r>
            <a:r>
              <a:rPr lang="en-US" altLang="zh-CN" sz="1400" dirty="0"/>
              <a:t>20 </a:t>
            </a:r>
            <a:r>
              <a:rPr lang="zh-CN" altLang="en-US" sz="1400" dirty="0"/>
              <a:t>中国盐湖集团将组建</a:t>
            </a:r>
          </a:p>
        </p:txBody>
      </p:sp>
      <p:sp>
        <p:nvSpPr>
          <p:cNvPr id="16" name="TextBox 2"/>
          <p:cNvSpPr txBox="1"/>
          <p:nvPr/>
        </p:nvSpPr>
        <p:spPr>
          <a:xfrm>
            <a:off x="1340485" y="882015"/>
            <a:ext cx="4414520" cy="306705"/>
          </a:xfrm>
          <a:prstGeom prst="rect">
            <a:avLst/>
          </a:prstGeom>
          <a:noFill/>
        </p:spPr>
        <p:txBody>
          <a:bodyPr wrap="square" rtlCol="0">
            <a:spAutoFit/>
          </a:bodyPr>
          <a:lstStyle/>
          <a:p>
            <a:pPr algn="ctr"/>
            <a:r>
              <a:rPr lang="zh-CN" altLang="en-US" sz="1400" dirty="0">
                <a:solidFill>
                  <a:srgbClr val="003778"/>
                </a:solidFill>
                <a:latin typeface="黑体" panose="02010609060101010101" pitchFamily="49" charset="-122"/>
                <a:ea typeface="黑体" panose="02010609060101010101" pitchFamily="49" charset="-122"/>
              </a:rPr>
              <a:t>图</a:t>
            </a:r>
            <a:r>
              <a:rPr lang="en-US" altLang="zh-CN" sz="1400" dirty="0">
                <a:solidFill>
                  <a:srgbClr val="003778"/>
                </a:solidFill>
                <a:latin typeface="黑体" panose="02010609060101010101" pitchFamily="49" charset="-122"/>
                <a:ea typeface="黑体" panose="02010609060101010101" pitchFamily="49" charset="-122"/>
              </a:rPr>
              <a:t>19  </a:t>
            </a:r>
            <a:r>
              <a:rPr lang="zh-CN" altLang="en-US" sz="1400" dirty="0">
                <a:solidFill>
                  <a:srgbClr val="003778"/>
                </a:solidFill>
                <a:latin typeface="黑体" panose="02010609060101010101" pitchFamily="49" charset="-122"/>
                <a:ea typeface="黑体" panose="02010609060101010101" pitchFamily="49" charset="-122"/>
              </a:rPr>
              <a:t>青海省志在建设世界级盐湖产业基地</a:t>
            </a:r>
          </a:p>
        </p:txBody>
      </p:sp>
      <p:sp>
        <p:nvSpPr>
          <p:cNvPr id="3" name="TextBox 8"/>
          <p:cNvSpPr txBox="1"/>
          <p:nvPr/>
        </p:nvSpPr>
        <p:spPr>
          <a:xfrm>
            <a:off x="-635" y="5209540"/>
            <a:ext cx="12193270" cy="1000274"/>
          </a:xfrm>
          <a:prstGeom prst="rect">
            <a:avLst/>
          </a:prstGeom>
          <a:noFill/>
        </p:spPr>
        <p:txBody>
          <a:bodyPr wrap="square" rtlCol="0">
            <a:spAutoFit/>
          </a:bodyPr>
          <a:lstStyle/>
          <a:p>
            <a:pPr marL="285750" indent="-285750">
              <a:lnSpc>
                <a:spcPts val="1800"/>
              </a:lnSpc>
              <a:buFont typeface="Wingdings" panose="05000000000000000000" pitchFamily="2" charset="2"/>
              <a:buChar char="l"/>
            </a:pPr>
            <a:r>
              <a:rPr lang="zh-CN" altLang="en-US" sz="1400" dirty="0">
                <a:solidFill>
                  <a:srgbClr val="003778"/>
                </a:solidFill>
              </a:rPr>
              <a:t>青藏两省区的盐湖多位于中高海拔区域，面临着较强的能耗资源约束及自然环境约束条件，并不适合多点小规模的开发方式。青海省省属国资囿于各方原因，对青藏高原盐湖资源的整体把控程度不够，更遑论向拉美</a:t>
            </a:r>
            <a:r>
              <a:rPr lang="en-US" altLang="zh-CN" sz="1400" dirty="0">
                <a:solidFill>
                  <a:srgbClr val="003778"/>
                </a:solidFill>
              </a:rPr>
              <a:t>“</a:t>
            </a:r>
            <a:r>
              <a:rPr lang="zh-CN" altLang="en-US" sz="1400" dirty="0">
                <a:solidFill>
                  <a:srgbClr val="003778"/>
                </a:solidFill>
              </a:rPr>
              <a:t>锂三角</a:t>
            </a:r>
            <a:r>
              <a:rPr lang="en-US" altLang="zh-CN" sz="1400" dirty="0">
                <a:solidFill>
                  <a:srgbClr val="003778"/>
                </a:solidFill>
              </a:rPr>
              <a:t>”</a:t>
            </a:r>
            <a:r>
              <a:rPr lang="zh-CN" altLang="en-US" sz="1400" dirty="0">
                <a:solidFill>
                  <a:srgbClr val="003778"/>
                </a:solidFill>
              </a:rPr>
              <a:t>区域迈进。</a:t>
            </a:r>
          </a:p>
          <a:p>
            <a:pPr marL="285750" indent="-285750">
              <a:lnSpc>
                <a:spcPts val="1800"/>
              </a:lnSpc>
              <a:buFont typeface="Wingdings" panose="05000000000000000000" pitchFamily="2" charset="2"/>
              <a:buChar char="l"/>
            </a:pPr>
            <a:r>
              <a:rPr lang="zh-CN" altLang="en-US" sz="1400" dirty="0">
                <a:solidFill>
                  <a:srgbClr val="003778"/>
                </a:solidFill>
              </a:rPr>
              <a:t>中国盐湖集团的成立，将充分发挥央企和地方的综合优势，可全面整合青藏高原盐湖资源，在合理布局产能基础上，尽最大可能适应盐湖区的</a:t>
            </a:r>
            <a:r>
              <a:rPr lang="zh-CN" altLang="en-US" sz="1400" dirty="0">
                <a:solidFill>
                  <a:srgbClr val="003778"/>
                </a:solidFill>
                <a:sym typeface="+mn-ea"/>
              </a:rPr>
              <a:t>能耗资源约束条件和自然环境约束条件。</a:t>
            </a:r>
          </a:p>
        </p:txBody>
      </p:sp>
      <p:sp>
        <p:nvSpPr>
          <p:cNvPr id="14" name="TextBox 6"/>
          <p:cNvSpPr txBox="1"/>
          <p:nvPr/>
        </p:nvSpPr>
        <p:spPr>
          <a:xfrm>
            <a:off x="683895" y="4843145"/>
            <a:ext cx="5071110" cy="306705"/>
          </a:xfrm>
          <a:prstGeom prst="rect">
            <a:avLst/>
          </a:prstGeom>
          <a:noFill/>
        </p:spPr>
        <p:txBody>
          <a:bodyPr wrap="square" rtlCol="0">
            <a:spAutoFit/>
          </a:bodyPr>
          <a:lstStyle/>
          <a:p>
            <a:r>
              <a:rPr lang="zh-CN" altLang="en-US" sz="1400" dirty="0">
                <a:solidFill>
                  <a:srgbClr val="FF0000"/>
                </a:solidFill>
                <a:latin typeface="楷体" panose="02010609060101010101" pitchFamily="49" charset="-122"/>
                <a:ea typeface="楷体" panose="02010609060101010101" pitchFamily="49" charset="-122"/>
              </a:rPr>
              <a:t>资料来源：青海省人民政府</a:t>
            </a:r>
            <a:r>
              <a:rPr lang="en-US" altLang="zh-CN" sz="1400" dirty="0">
                <a:solidFill>
                  <a:srgbClr val="FF0000"/>
                </a:solidFill>
                <a:latin typeface="楷体" panose="02010609060101010101" pitchFamily="49" charset="-122"/>
                <a:ea typeface="楷体" panose="02010609060101010101" pitchFamily="49" charset="-122"/>
              </a:rPr>
              <a:t>  </a:t>
            </a:r>
            <a:r>
              <a:rPr lang="zh-CN" altLang="en-US" sz="1400" dirty="0">
                <a:solidFill>
                  <a:srgbClr val="FF0000"/>
                </a:solidFill>
                <a:latin typeface="楷体" panose="02010609060101010101" pitchFamily="49" charset="-122"/>
                <a:ea typeface="楷体" panose="02010609060101010101" pitchFamily="49" charset="-122"/>
              </a:rPr>
              <a:t>盐湖股份</a:t>
            </a:r>
          </a:p>
        </p:txBody>
      </p:sp>
      <p:pic>
        <p:nvPicPr>
          <p:cNvPr id="4" name="图片 3" descr="24081"/>
          <p:cNvPicPr preferRelativeResize="0"/>
          <p:nvPr/>
        </p:nvPicPr>
        <p:blipFill>
          <a:blip r:embed="rId5"/>
          <a:stretch>
            <a:fillRect/>
          </a:stretch>
        </p:blipFill>
        <p:spPr>
          <a:xfrm>
            <a:off x="288000" y="1440000"/>
            <a:ext cx="5760000" cy="32400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37"/>
          <p:cNvSpPr>
            <a:spLocks noGrp="1"/>
          </p:cNvSpPr>
          <p:nvPr>
            <p:ph type="title"/>
          </p:nvPr>
        </p:nvSpPr>
        <p:spPr>
          <a:xfrm>
            <a:off x="622300" y="260350"/>
            <a:ext cx="7416000" cy="468000"/>
          </a:xfrm>
        </p:spPr>
        <p:txBody>
          <a:bodyPr wrap="square">
            <a:noAutofit/>
          </a:bodyPr>
          <a:lstStyle/>
          <a:p>
            <a:r>
              <a:rPr lang="zh-CN" altLang="en-US" dirty="0">
                <a:sym typeface="+mn-ea"/>
              </a:rPr>
              <a:t>盐湖卤水锂产业双循环高质量发展之路（国际）</a:t>
            </a:r>
          </a:p>
        </p:txBody>
      </p:sp>
      <p:cxnSp>
        <p:nvCxnSpPr>
          <p:cNvPr id="5" name="直接连接符 4"/>
          <p:cNvCxnSpPr/>
          <p:nvPr/>
        </p:nvCxnSpPr>
        <p:spPr>
          <a:xfrm>
            <a:off x="446400" y="4833659"/>
            <a:ext cx="11276100" cy="0"/>
          </a:xfrm>
          <a:prstGeom prst="line">
            <a:avLst/>
          </a:prstGeom>
          <a:ln w="25400">
            <a:solidFill>
              <a:srgbClr val="33646C"/>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46000" y="1271309"/>
            <a:ext cx="11276100" cy="0"/>
          </a:xfrm>
          <a:prstGeom prst="line">
            <a:avLst/>
          </a:prstGeom>
          <a:ln w="25400">
            <a:solidFill>
              <a:srgbClr val="33646C"/>
            </a:solidFill>
          </a:ln>
        </p:spPr>
        <p:style>
          <a:lnRef idx="1">
            <a:schemeClr val="accent1"/>
          </a:lnRef>
          <a:fillRef idx="0">
            <a:schemeClr val="accent1"/>
          </a:fillRef>
          <a:effectRef idx="0">
            <a:schemeClr val="accent1"/>
          </a:effectRef>
          <a:fontRef idx="minor">
            <a:schemeClr val="tx1"/>
          </a:fontRef>
        </p:style>
      </p:cxnSp>
      <p:sp>
        <p:nvSpPr>
          <p:cNvPr id="3" name="TextBox 8"/>
          <p:cNvSpPr txBox="1"/>
          <p:nvPr/>
        </p:nvSpPr>
        <p:spPr>
          <a:xfrm>
            <a:off x="-635" y="5209540"/>
            <a:ext cx="12193270" cy="1231106"/>
          </a:xfrm>
          <a:prstGeom prst="rect">
            <a:avLst/>
          </a:prstGeom>
          <a:noFill/>
        </p:spPr>
        <p:txBody>
          <a:bodyPr wrap="square" rtlCol="0">
            <a:spAutoFit/>
          </a:bodyPr>
          <a:lstStyle/>
          <a:p>
            <a:pPr marL="285750" indent="-285750">
              <a:lnSpc>
                <a:spcPts val="1800"/>
              </a:lnSpc>
              <a:buFont typeface="Wingdings" panose="05000000000000000000" pitchFamily="2" charset="2"/>
              <a:buChar char="l"/>
            </a:pPr>
            <a:r>
              <a:rPr lang="zh-CN" altLang="en-US" sz="1400" dirty="0">
                <a:solidFill>
                  <a:srgbClr val="003778"/>
                </a:solidFill>
              </a:rPr>
              <a:t>智利盐湖卤水锂资源开发较为成熟，且分布较为集中，留给新进入者的机会并不多。玻利维亚盐湖卤水锂资源，尚处于开发的早期，新进入者面临的不确定性较多。同时，智利和玻利维亚两国政府对资源把控程度较强，资源民族主义倾向较大。较为适合对不确定性风险有较强应对能力的企业进入。</a:t>
            </a:r>
          </a:p>
          <a:p>
            <a:pPr marL="285750" indent="-285750">
              <a:lnSpc>
                <a:spcPts val="1800"/>
              </a:lnSpc>
              <a:buFont typeface="Wingdings" panose="05000000000000000000" pitchFamily="2" charset="2"/>
              <a:buChar char="l"/>
            </a:pPr>
            <a:r>
              <a:rPr lang="zh-CN" altLang="en-US" sz="1400" dirty="0">
                <a:solidFill>
                  <a:srgbClr val="FF0000"/>
                </a:solidFill>
              </a:rPr>
              <a:t>阿根廷盐湖卤水锂资源储量大、分布广，处于开发的早中期，发展机遇多。</a:t>
            </a:r>
            <a:r>
              <a:rPr lang="zh-CN" altLang="en-US" sz="1400" dirty="0">
                <a:solidFill>
                  <a:srgbClr val="003778"/>
                </a:solidFill>
              </a:rPr>
              <a:t>阿属联邦制国家，各省</a:t>
            </a:r>
            <a:r>
              <a:rPr lang="zh-CN" altLang="en-US" sz="1400" dirty="0">
                <a:solidFill>
                  <a:srgbClr val="003778"/>
                </a:solidFill>
                <a:sym typeface="+mn-ea"/>
              </a:rPr>
              <a:t>经济</a:t>
            </a:r>
            <a:r>
              <a:rPr lang="zh-CN" altLang="en-US" sz="1400" dirty="0">
                <a:solidFill>
                  <a:srgbClr val="003778"/>
                </a:solidFill>
              </a:rPr>
              <a:t>发展的自主性较强。阿新政府奉行自由主义经济哲学，且国内经济发展不畅，对引进外资持积极态度。阿中政经关系逐步回归到传统友好轨道，对中资企业的产业资本较为欢迎。</a:t>
            </a:r>
          </a:p>
          <a:p>
            <a:pPr marL="285750" indent="-285750">
              <a:lnSpc>
                <a:spcPts val="1800"/>
              </a:lnSpc>
              <a:buFont typeface="Wingdings" panose="05000000000000000000" pitchFamily="2" charset="2"/>
              <a:buChar char="l"/>
            </a:pPr>
            <a:r>
              <a:rPr lang="zh-CN" altLang="en-US" sz="1400" b="1" dirty="0">
                <a:solidFill>
                  <a:srgbClr val="FF0000"/>
                </a:solidFill>
              </a:rPr>
              <a:t>中资企业在拉美</a:t>
            </a:r>
            <a:r>
              <a:rPr lang="en-US" altLang="zh-CN" sz="1400" b="1" dirty="0">
                <a:solidFill>
                  <a:srgbClr val="FF0000"/>
                </a:solidFill>
              </a:rPr>
              <a:t>“</a:t>
            </a:r>
            <a:r>
              <a:rPr lang="zh-CN" altLang="en-US" sz="1400" b="1" dirty="0">
                <a:solidFill>
                  <a:srgbClr val="FF0000"/>
                </a:solidFill>
              </a:rPr>
              <a:t>锂三角</a:t>
            </a:r>
            <a:r>
              <a:rPr lang="en-US" altLang="zh-CN" sz="1400" b="1" dirty="0">
                <a:solidFill>
                  <a:srgbClr val="FF0000"/>
                </a:solidFill>
              </a:rPr>
              <a:t>”</a:t>
            </a:r>
            <a:r>
              <a:rPr lang="zh-CN" altLang="en-US" sz="1400" b="1" dirty="0">
                <a:solidFill>
                  <a:srgbClr val="FF0000"/>
                </a:solidFill>
              </a:rPr>
              <a:t>地区可将雄厚的产业资本、先进的提锂技术，公平互惠的合作理念、丰富的锂资源有机结合，大力开发拉美锂产业。</a:t>
            </a:r>
          </a:p>
        </p:txBody>
      </p:sp>
      <p:sp>
        <p:nvSpPr>
          <p:cNvPr id="14" name="TextBox 6"/>
          <p:cNvSpPr txBox="1"/>
          <p:nvPr/>
        </p:nvSpPr>
        <p:spPr>
          <a:xfrm>
            <a:off x="683895" y="4843145"/>
            <a:ext cx="5071110" cy="306705"/>
          </a:xfrm>
          <a:prstGeom prst="rect">
            <a:avLst/>
          </a:prstGeom>
          <a:noFill/>
        </p:spPr>
        <p:txBody>
          <a:bodyPr wrap="square" rtlCol="0">
            <a:spAutoFit/>
          </a:bodyPr>
          <a:lstStyle/>
          <a:p>
            <a:r>
              <a:rPr lang="zh-CN" altLang="en-US" sz="1400" dirty="0">
                <a:solidFill>
                  <a:srgbClr val="FF0000"/>
                </a:solidFill>
                <a:latin typeface="楷体" panose="02010609060101010101" pitchFamily="49" charset="-122"/>
                <a:ea typeface="楷体" panose="02010609060101010101" pitchFamily="49" charset="-122"/>
              </a:rPr>
              <a:t>资料来源：阿根廷矿业部</a:t>
            </a:r>
          </a:p>
        </p:txBody>
      </p:sp>
      <p:sp>
        <p:nvSpPr>
          <p:cNvPr id="10" name="TextBox 2"/>
          <p:cNvSpPr txBox="1"/>
          <p:nvPr/>
        </p:nvSpPr>
        <p:spPr>
          <a:xfrm>
            <a:off x="1080135" y="882015"/>
            <a:ext cx="5993765" cy="306705"/>
          </a:xfrm>
          <a:prstGeom prst="rect">
            <a:avLst/>
          </a:prstGeom>
          <a:noFill/>
        </p:spPr>
        <p:txBody>
          <a:bodyPr wrap="square" rtlCol="0">
            <a:spAutoFit/>
          </a:bodyPr>
          <a:lstStyle/>
          <a:p>
            <a:pPr algn="l"/>
            <a:r>
              <a:rPr lang="zh-CN" altLang="en-US" sz="1400" dirty="0">
                <a:solidFill>
                  <a:srgbClr val="003778"/>
                </a:solidFill>
                <a:latin typeface="黑体" panose="02010609060101010101" pitchFamily="49" charset="-122"/>
                <a:ea typeface="黑体" panose="02010609060101010101" pitchFamily="49" charset="-122"/>
              </a:rPr>
              <a:t>图</a:t>
            </a:r>
            <a:r>
              <a:rPr lang="en-US" altLang="zh-CN" sz="1400" dirty="0">
                <a:solidFill>
                  <a:srgbClr val="003778"/>
                </a:solidFill>
                <a:latin typeface="黑体" panose="02010609060101010101" pitchFamily="49" charset="-122"/>
                <a:ea typeface="黑体" panose="02010609060101010101" pitchFamily="49" charset="-122"/>
              </a:rPr>
              <a:t>21  </a:t>
            </a:r>
            <a:r>
              <a:rPr lang="zh-CN" altLang="en-US" sz="1400" dirty="0">
                <a:solidFill>
                  <a:srgbClr val="003778"/>
                </a:solidFill>
                <a:latin typeface="黑体" panose="02010609060101010101" pitchFamily="49" charset="-122"/>
                <a:ea typeface="黑体" panose="02010609060101010101" pitchFamily="49" charset="-122"/>
              </a:rPr>
              <a:t>阿根廷可供开发盐湖资源较多</a:t>
            </a:r>
            <a:r>
              <a:rPr lang="en-US" altLang="zh-CN" sz="1400" dirty="0">
                <a:solidFill>
                  <a:srgbClr val="003778"/>
                </a:solidFill>
                <a:latin typeface="黑体" panose="02010609060101010101" pitchFamily="49" charset="-122"/>
                <a:ea typeface="黑体" panose="02010609060101010101" pitchFamily="49" charset="-122"/>
              </a:rPr>
              <a:t>  </a:t>
            </a:r>
            <a:r>
              <a:rPr lang="zh-CN" altLang="en-US" sz="1400" dirty="0">
                <a:solidFill>
                  <a:srgbClr val="003778"/>
                </a:solidFill>
                <a:latin typeface="黑体" panose="02010609060101010101" pitchFamily="49" charset="-122"/>
                <a:ea typeface="黑体" panose="02010609060101010101" pitchFamily="49" charset="-122"/>
              </a:rPr>
              <a:t>基础锂盐潜在新增产能巨大</a:t>
            </a:r>
          </a:p>
        </p:txBody>
      </p:sp>
      <p:pic>
        <p:nvPicPr>
          <p:cNvPr id="9" name="图片 8" descr="27280"/>
          <p:cNvPicPr preferRelativeResize="0"/>
          <p:nvPr/>
        </p:nvPicPr>
        <p:blipFill>
          <a:blip r:embed="rId4"/>
          <a:stretch>
            <a:fillRect/>
          </a:stretch>
        </p:blipFill>
        <p:spPr>
          <a:xfrm>
            <a:off x="360000" y="1440000"/>
            <a:ext cx="11520000" cy="32400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37"/>
          <p:cNvSpPr>
            <a:spLocks noGrp="1"/>
          </p:cNvSpPr>
          <p:nvPr>
            <p:ph type="title"/>
          </p:nvPr>
        </p:nvSpPr>
        <p:spPr>
          <a:xfrm>
            <a:off x="622300" y="260350"/>
            <a:ext cx="7416000" cy="468000"/>
          </a:xfrm>
        </p:spPr>
        <p:txBody>
          <a:bodyPr wrap="square">
            <a:noAutofit/>
          </a:bodyPr>
          <a:lstStyle/>
          <a:p>
            <a:pPr algn="l"/>
            <a:r>
              <a:rPr lang="zh-CN" altLang="en-US" dirty="0">
                <a:sym typeface="+mn-ea"/>
              </a:rPr>
              <a:t>中国基础锂盐产业的高质量发展之路初探</a:t>
            </a:r>
            <a:endParaRPr lang="zh-CN" altLang="en-US" dirty="0"/>
          </a:p>
        </p:txBody>
      </p:sp>
      <p:sp>
        <p:nvSpPr>
          <p:cNvPr id="10" name="TextBox 9"/>
          <p:cNvSpPr txBox="1"/>
          <p:nvPr/>
        </p:nvSpPr>
        <p:spPr>
          <a:xfrm>
            <a:off x="635" y="1059180"/>
            <a:ext cx="12191365" cy="4399915"/>
          </a:xfrm>
          <a:prstGeom prst="rect">
            <a:avLst/>
          </a:prstGeom>
          <a:noFill/>
        </p:spPr>
        <p:txBody>
          <a:bodyPr wrap="square" rtlCol="0">
            <a:spAutoFit/>
          </a:bodyPr>
          <a:lstStyle>
            <a:defPPr>
              <a:defRPr lang="zh-CN"/>
            </a:defPPr>
            <a:lvl1pPr marL="285750" indent="-285750">
              <a:lnSpc>
                <a:spcPts val="1680"/>
              </a:lnSpc>
              <a:buFont typeface="Wingdings" panose="05000000000000000000" pitchFamily="2" charset="2"/>
              <a:buChar char="l"/>
              <a:defRPr sz="1400">
                <a:solidFill>
                  <a:srgbClr val="003778"/>
                </a:solidFill>
              </a:defRPr>
            </a:lvl1pPr>
          </a:lstStyle>
          <a:p>
            <a:pPr fontAlgn="auto">
              <a:lnSpc>
                <a:spcPct val="100000"/>
              </a:lnSpc>
            </a:pPr>
            <a:r>
              <a:rPr lang="zh-CN" altLang="en-US" sz="2000" dirty="0">
                <a:latin typeface="+mn-ea"/>
                <a:cs typeface="+mn-ea"/>
              </a:rPr>
              <a:t>基础锂盐供给增速高于需求释放增速，今后一段时期内基础锂盐价格保持在低位水平，甚至有可能长期在</a:t>
            </a:r>
            <a:r>
              <a:rPr lang="en-US" altLang="zh-CN" sz="2000" b="1" dirty="0">
                <a:solidFill>
                  <a:srgbClr val="FF0000"/>
                </a:solidFill>
                <a:latin typeface="+mn-ea"/>
                <a:cs typeface="+mn-ea"/>
              </a:rPr>
              <a:t>10</a:t>
            </a:r>
            <a:r>
              <a:rPr lang="zh-CN" altLang="en-US" sz="2000" b="1" dirty="0">
                <a:solidFill>
                  <a:srgbClr val="FF0000"/>
                </a:solidFill>
                <a:latin typeface="+mn-ea"/>
                <a:cs typeface="+mn-ea"/>
              </a:rPr>
              <a:t>万元</a:t>
            </a:r>
            <a:r>
              <a:rPr lang="en-US" altLang="zh-CN" sz="2000" b="1" dirty="0">
                <a:solidFill>
                  <a:srgbClr val="FF0000"/>
                </a:solidFill>
                <a:latin typeface="+mn-ea"/>
                <a:cs typeface="+mn-ea"/>
              </a:rPr>
              <a:t>/</a:t>
            </a:r>
            <a:r>
              <a:rPr lang="zh-CN" altLang="en-US" sz="2000" b="1" dirty="0">
                <a:solidFill>
                  <a:srgbClr val="FF0000"/>
                </a:solidFill>
                <a:latin typeface="+mn-ea"/>
                <a:cs typeface="+mn-ea"/>
              </a:rPr>
              <a:t>吨</a:t>
            </a:r>
            <a:r>
              <a:rPr lang="zh-CN" altLang="en-US" sz="2000" dirty="0">
                <a:latin typeface="+mn-ea"/>
                <a:cs typeface="+mn-ea"/>
              </a:rPr>
              <a:t>下方运行。</a:t>
            </a:r>
          </a:p>
          <a:p>
            <a:pPr marL="0" indent="0" fontAlgn="auto">
              <a:lnSpc>
                <a:spcPct val="100000"/>
              </a:lnSpc>
              <a:buNone/>
            </a:pPr>
            <a:endParaRPr lang="zh-CN" altLang="en-US" sz="2000" dirty="0">
              <a:latin typeface="+mn-ea"/>
              <a:cs typeface="+mn-ea"/>
            </a:endParaRPr>
          </a:p>
          <a:p>
            <a:pPr fontAlgn="auto">
              <a:lnSpc>
                <a:spcPct val="100000"/>
              </a:lnSpc>
            </a:pPr>
            <a:r>
              <a:rPr lang="zh-CN" altLang="en-US" sz="2000" dirty="0">
                <a:latin typeface="+mn-ea"/>
                <a:cs typeface="+mn-ea"/>
                <a:sym typeface="+mn-ea"/>
              </a:rPr>
              <a:t>供给端增速高主要源于两个方面：一方面是已建成产能</a:t>
            </a:r>
            <a:r>
              <a:rPr lang="zh-CN" altLang="en-US" sz="2000" b="1" dirty="0">
                <a:solidFill>
                  <a:srgbClr val="FF0000"/>
                </a:solidFill>
                <a:latin typeface="+mn-ea"/>
                <a:cs typeface="+mn-ea"/>
                <a:sym typeface="+mn-ea"/>
              </a:rPr>
              <a:t>产能利用率</a:t>
            </a:r>
            <a:r>
              <a:rPr lang="zh-CN" altLang="en-US" sz="2000" dirty="0">
                <a:latin typeface="+mn-ea"/>
                <a:cs typeface="+mn-ea"/>
                <a:sym typeface="+mn-ea"/>
              </a:rPr>
              <a:t>较低，二是后续在建、拟建产能依然巨大。需求端增速相对和缓，主要源于</a:t>
            </a:r>
            <a:r>
              <a:rPr lang="zh-CN" altLang="en-US" sz="2000" b="1" dirty="0">
                <a:solidFill>
                  <a:srgbClr val="FF0000"/>
                </a:solidFill>
                <a:latin typeface="+mn-ea"/>
                <a:cs typeface="+mn-ea"/>
                <a:sym typeface="+mn-ea"/>
              </a:rPr>
              <a:t>新能源汽车</a:t>
            </a:r>
            <a:r>
              <a:rPr lang="zh-CN" altLang="en-US" sz="2000" dirty="0">
                <a:latin typeface="+mn-ea"/>
                <a:cs typeface="+mn-ea"/>
                <a:sym typeface="+mn-ea"/>
              </a:rPr>
              <a:t>增长放缓以及</a:t>
            </a:r>
            <a:r>
              <a:rPr lang="zh-CN" altLang="en-US" sz="2000" b="1" dirty="0">
                <a:solidFill>
                  <a:srgbClr val="FF0000"/>
                </a:solidFill>
                <a:latin typeface="+mn-ea"/>
                <a:cs typeface="+mn-ea"/>
                <a:sym typeface="+mn-ea"/>
              </a:rPr>
              <a:t>电化学储能装备</a:t>
            </a:r>
            <a:r>
              <a:rPr lang="zh-CN" altLang="en-US" sz="2000" dirty="0">
                <a:latin typeface="+mn-ea"/>
                <a:cs typeface="+mn-ea"/>
                <a:sym typeface="+mn-ea"/>
              </a:rPr>
              <a:t>的量尚需上规模。</a:t>
            </a:r>
          </a:p>
          <a:p>
            <a:pPr marL="0" indent="0" fontAlgn="auto">
              <a:lnSpc>
                <a:spcPct val="100000"/>
              </a:lnSpc>
              <a:buNone/>
            </a:pPr>
            <a:endParaRPr lang="zh-CN" altLang="en-US" sz="2000" b="1" dirty="0">
              <a:latin typeface="+mn-ea"/>
              <a:cs typeface="+mn-ea"/>
              <a:sym typeface="+mn-ea"/>
            </a:endParaRPr>
          </a:p>
          <a:p>
            <a:pPr algn="l" fontAlgn="auto">
              <a:lnSpc>
                <a:spcPct val="100000"/>
              </a:lnSpc>
              <a:buClrTx/>
              <a:buSzTx/>
            </a:pPr>
            <a:r>
              <a:rPr lang="zh-CN" altLang="en-US" sz="2000" dirty="0">
                <a:latin typeface="+mn-ea"/>
                <a:cs typeface="+mn-ea"/>
                <a:sym typeface="+mn-ea"/>
              </a:rPr>
              <a:t>价格长期低位运行，将很考验企业的整体竞争力：</a:t>
            </a:r>
            <a:r>
              <a:rPr lang="zh-CN" altLang="en-US" sz="2000" b="1" dirty="0">
                <a:solidFill>
                  <a:srgbClr val="FF0000"/>
                </a:solidFill>
                <a:latin typeface="+mn-ea"/>
                <a:cs typeface="+mn-ea"/>
                <a:sym typeface="+mn-ea"/>
              </a:rPr>
              <a:t>技术研发，成本控制，生产运营，产能扩张，资源掌控</a:t>
            </a:r>
            <a:r>
              <a:rPr lang="zh-CN" altLang="en-US" sz="2000" dirty="0">
                <a:latin typeface="+mn-ea"/>
                <a:cs typeface="+mn-ea"/>
                <a:sym typeface="+mn-ea"/>
              </a:rPr>
              <a:t>等。这一阶段，较为适合横向整合，以提升企业整体产能规模，尽可能扩大规模效应；并通过持续的技术研发和进步，以获取低成本、低能耗、低排放优势。同时通过全球范围内的纵向一体化，掌握更多长期上游资源，以规避价格波动带来的生产经营风险。</a:t>
            </a:r>
          </a:p>
          <a:p>
            <a:pPr algn="l" fontAlgn="auto">
              <a:lnSpc>
                <a:spcPct val="100000"/>
              </a:lnSpc>
              <a:buClrTx/>
              <a:buSzTx/>
            </a:pPr>
            <a:endParaRPr lang="zh-CN" altLang="en-US" sz="2000" dirty="0">
              <a:latin typeface="+mn-ea"/>
              <a:cs typeface="+mn-ea"/>
              <a:sym typeface="+mn-ea"/>
            </a:endParaRPr>
          </a:p>
          <a:p>
            <a:pPr algn="l" fontAlgn="auto">
              <a:lnSpc>
                <a:spcPct val="100000"/>
              </a:lnSpc>
              <a:buClrTx/>
              <a:buSzTx/>
            </a:pPr>
            <a:r>
              <a:rPr lang="zh-CN" altLang="en-US" sz="2000" dirty="0">
                <a:latin typeface="+mn-ea"/>
                <a:cs typeface="+mn-ea"/>
                <a:sym typeface="+mn-ea"/>
              </a:rPr>
              <a:t>面对锂资源自给率低的现实，中国企业要主动</a:t>
            </a:r>
            <a:r>
              <a:rPr lang="en-US" altLang="zh-CN" sz="2000" dirty="0">
                <a:latin typeface="+mn-ea"/>
                <a:cs typeface="+mn-ea"/>
                <a:sym typeface="+mn-ea"/>
              </a:rPr>
              <a:t>“</a:t>
            </a:r>
            <a:r>
              <a:rPr lang="zh-CN" altLang="en-US" sz="2000" dirty="0">
                <a:latin typeface="+mn-ea"/>
                <a:cs typeface="+mn-ea"/>
                <a:sym typeface="+mn-ea"/>
              </a:rPr>
              <a:t>出海</a:t>
            </a:r>
            <a:r>
              <a:rPr lang="en-US" altLang="zh-CN" sz="2000" dirty="0">
                <a:latin typeface="+mn-ea"/>
                <a:cs typeface="+mn-ea"/>
                <a:sym typeface="+mn-ea"/>
              </a:rPr>
              <a:t>”</a:t>
            </a:r>
            <a:r>
              <a:rPr lang="zh-CN" altLang="en-US" sz="2000" dirty="0">
                <a:latin typeface="+mn-ea"/>
                <a:cs typeface="+mn-ea"/>
                <a:sym typeface="+mn-ea"/>
              </a:rPr>
              <a:t>，在全球布局上游锂资源，基础锂盐产能及市场网络。由简单</a:t>
            </a:r>
            <a:r>
              <a:rPr lang="en-US" altLang="zh-CN" sz="2000" dirty="0">
                <a:latin typeface="+mn-ea"/>
                <a:cs typeface="+mn-ea"/>
                <a:sym typeface="+mn-ea"/>
              </a:rPr>
              <a:t>“</a:t>
            </a:r>
            <a:r>
              <a:rPr lang="zh-CN" altLang="en-US" sz="2000" dirty="0">
                <a:latin typeface="+mn-ea"/>
                <a:cs typeface="+mn-ea"/>
                <a:sym typeface="+mn-ea"/>
              </a:rPr>
              <a:t>出海</a:t>
            </a:r>
            <a:r>
              <a:rPr lang="en-US" altLang="zh-CN" sz="2000" dirty="0">
                <a:latin typeface="+mn-ea"/>
                <a:cs typeface="+mn-ea"/>
                <a:sym typeface="+mn-ea"/>
              </a:rPr>
              <a:t>”</a:t>
            </a:r>
            <a:r>
              <a:rPr lang="zh-CN" altLang="en-US" sz="2000" dirty="0">
                <a:latin typeface="+mn-ea"/>
                <a:cs typeface="+mn-ea"/>
                <a:sym typeface="+mn-ea"/>
              </a:rPr>
              <a:t>到跨国经营，并不断发挥</a:t>
            </a:r>
            <a:r>
              <a:rPr lang="zh-CN" altLang="en-US" sz="2000" b="1" dirty="0">
                <a:solidFill>
                  <a:srgbClr val="FF0000"/>
                </a:solidFill>
                <a:latin typeface="+mn-ea"/>
                <a:cs typeface="+mn-ea"/>
                <a:sym typeface="+mn-ea"/>
              </a:rPr>
              <a:t>成本优势、技术优势、产能优势和资本优势</a:t>
            </a:r>
            <a:r>
              <a:rPr lang="zh-CN" altLang="en-US" sz="2000" dirty="0">
                <a:latin typeface="+mn-ea"/>
                <a:cs typeface="+mn-ea"/>
                <a:sym typeface="+mn-ea"/>
              </a:rPr>
              <a:t>，最终要锻造</a:t>
            </a:r>
            <a:r>
              <a:rPr lang="zh-CN" altLang="en-US" sz="2000" b="1" dirty="0">
                <a:solidFill>
                  <a:srgbClr val="FF0000"/>
                </a:solidFill>
                <a:latin typeface="+mn-ea"/>
                <a:cs typeface="+mn-ea"/>
                <a:sym typeface="+mn-ea"/>
              </a:rPr>
              <a:t>全球竞争力</a:t>
            </a:r>
            <a:r>
              <a:rPr lang="zh-CN" altLang="en-US" sz="2000" dirty="0">
                <a:latin typeface="+mn-ea"/>
                <a:cs typeface="+mn-ea"/>
                <a:sym typeface="+mn-ea"/>
              </a:rPr>
              <a:t>。在此过程中，持续为全球锂盐产业创造一个更加平等互惠的发展空间。</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7530" y="1765300"/>
            <a:ext cx="3670300" cy="3280410"/>
          </a:xfrm>
          <a:prstGeom prst="rect">
            <a:avLst/>
          </a:prstGeom>
          <a:gradFill>
            <a:gsLst>
              <a:gs pos="0">
                <a:schemeClr val="bg1"/>
              </a:gs>
              <a:gs pos="100000">
                <a:srgbClr val="76B9ED"/>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51"/>
          <p:cNvSpPr txBox="1"/>
          <p:nvPr/>
        </p:nvSpPr>
        <p:spPr>
          <a:xfrm>
            <a:off x="1353474" y="2071780"/>
            <a:ext cx="2134518" cy="338554"/>
          </a:xfrm>
          <a:prstGeom prst="rect">
            <a:avLst/>
          </a:prstGeom>
          <a:noFill/>
        </p:spPr>
        <p:txBody>
          <a:bodyPr wrap="square" rtlCol="0">
            <a:spAutoFit/>
          </a:bodyPr>
          <a:lstStyle/>
          <a:p>
            <a:r>
              <a:rPr lang="zh-CN" altLang="en-US" sz="1600" b="1" dirty="0">
                <a:solidFill>
                  <a:srgbClr val="003778"/>
                </a:solidFill>
                <a:latin typeface="+mn-ea"/>
              </a:rPr>
              <a:t>慧博士</a:t>
            </a:r>
            <a:r>
              <a:rPr lang="en-US" altLang="zh-CN" sz="1600" b="1" dirty="0">
                <a:solidFill>
                  <a:srgbClr val="003778"/>
                </a:solidFill>
                <a:latin typeface="+mn-ea"/>
              </a:rPr>
              <a:t>®</a:t>
            </a:r>
            <a:r>
              <a:rPr lang="zh-CN" altLang="en-US" sz="1600" b="1" dirty="0">
                <a:solidFill>
                  <a:srgbClr val="003778"/>
                </a:solidFill>
                <a:latin typeface="+mn-ea"/>
              </a:rPr>
              <a:t>产业研究院</a:t>
            </a:r>
            <a:endParaRPr lang="zh-CN" altLang="en-US" sz="1600" b="1" dirty="0">
              <a:solidFill>
                <a:srgbClr val="003778"/>
              </a:solidFill>
              <a:latin typeface="+mj-ea"/>
              <a:ea typeface="+mj-ea"/>
            </a:endParaRPr>
          </a:p>
        </p:txBody>
      </p:sp>
      <p:sp>
        <p:nvSpPr>
          <p:cNvPr id="10" name="文本框 52"/>
          <p:cNvSpPr txBox="1"/>
          <p:nvPr/>
        </p:nvSpPr>
        <p:spPr>
          <a:xfrm>
            <a:off x="681710" y="2507804"/>
            <a:ext cx="3478047" cy="2400657"/>
          </a:xfrm>
          <a:prstGeom prst="rect">
            <a:avLst/>
          </a:prstGeom>
          <a:noFill/>
        </p:spPr>
        <p:txBody>
          <a:bodyPr wrap="square" rtlCol="0">
            <a:spAutoFit/>
          </a:bodyPr>
          <a:lstStyle/>
          <a:p>
            <a:pPr>
              <a:lnSpc>
                <a:spcPct val="150000"/>
              </a:lnSpc>
            </a:pPr>
            <a:r>
              <a:rPr lang="zh-CN" altLang="en-US" sz="1000" dirty="0">
                <a:solidFill>
                  <a:srgbClr val="003778"/>
                </a:solidFill>
                <a:latin typeface="+mn-ea"/>
              </a:rPr>
              <a:t>中冶有色技术平台打造的有色金属产业研究的专业机构，依托中国有色金属产业技术创新战略联盟、中国有色金属智库的专家资源，汇集一批优秀的产业研究人员，积了丰富详实的</a:t>
            </a:r>
            <a:r>
              <a:rPr lang="zh-CN" altLang="en-US" sz="1000" b="1" dirty="0">
                <a:solidFill>
                  <a:srgbClr val="003778"/>
                </a:solidFill>
                <a:latin typeface="+mn-ea"/>
              </a:rPr>
              <a:t>数据库、技术库、案例库、专家库、企业库</a:t>
            </a:r>
            <a:r>
              <a:rPr lang="zh-CN" altLang="en-US" sz="1000" dirty="0">
                <a:solidFill>
                  <a:srgbClr val="003778"/>
                </a:solidFill>
                <a:latin typeface="+mn-ea"/>
              </a:rPr>
              <a:t>，以市场价格变化为核心，涵盖有色金属全产业链，形成了</a:t>
            </a:r>
            <a:r>
              <a:rPr lang="zh-CN" altLang="en-US" sz="1000" b="1" dirty="0">
                <a:solidFill>
                  <a:srgbClr val="003778"/>
                </a:solidFill>
                <a:latin typeface="+mn-ea"/>
              </a:rPr>
              <a:t>数据服务、市场研究、行业咨询、可持续发展战略研究、项目评估、技术咨询服务</a:t>
            </a:r>
            <a:r>
              <a:rPr lang="zh-CN" altLang="en-US" sz="1000" dirty="0">
                <a:solidFill>
                  <a:srgbClr val="003778"/>
                </a:solidFill>
                <a:latin typeface="+mn-ea"/>
              </a:rPr>
              <a:t>等六大核心产品，为政府咨政建言，为企业提供战略、技术、运营、人才、投融资等全方位服务，推进产业绿色低碳转型和高质量发展，加快发展行业新质生产力。</a:t>
            </a:r>
          </a:p>
        </p:txBody>
      </p:sp>
      <p:graphicFrame>
        <p:nvGraphicFramePr>
          <p:cNvPr id="11" name="图示 10"/>
          <p:cNvGraphicFramePr/>
          <p:nvPr/>
        </p:nvGraphicFramePr>
        <p:xfrm>
          <a:off x="3879202" y="1020568"/>
          <a:ext cx="7992539" cy="5233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标题 12"/>
          <p:cNvSpPr>
            <a:spLocks noGrp="1"/>
          </p:cNvSpPr>
          <p:nvPr>
            <p:ph type="title"/>
          </p:nvPr>
        </p:nvSpPr>
        <p:spPr>
          <a:xfrm>
            <a:off x="622300" y="260350"/>
            <a:ext cx="7416000" cy="468000"/>
          </a:xfrm>
        </p:spPr>
        <p:txBody>
          <a:bodyPr wrap="square">
            <a:noAutofit/>
          </a:bodyPr>
          <a:lstStyle/>
          <a:p>
            <a:pPr algn="l"/>
            <a:r>
              <a:rPr lang="zh-CN" altLang="en-US" dirty="0">
                <a:sym typeface="+mn-ea"/>
              </a:rPr>
              <a:t>慧博士产业研究院简介</a:t>
            </a:r>
            <a:endParaRPr lang="zh-CN"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2"/>
            </p:custDataLst>
          </p:nvPr>
        </p:nvPicPr>
        <p:blipFill>
          <a:blip r:embed="rId5"/>
          <a:stretch>
            <a:fillRect/>
          </a:stretch>
        </p:blipFill>
        <p:spPr>
          <a:xfrm>
            <a:off x="1299210" y="1213485"/>
            <a:ext cx="9156700" cy="5154295"/>
          </a:xfrm>
          <a:prstGeom prst="rect">
            <a:avLst/>
          </a:prstGeom>
        </p:spPr>
      </p:pic>
      <p:sp>
        <p:nvSpPr>
          <p:cNvPr id="13" name="标题 12"/>
          <p:cNvSpPr>
            <a:spLocks noGrp="1"/>
          </p:cNvSpPr>
          <p:nvPr>
            <p:ph type="title"/>
          </p:nvPr>
        </p:nvSpPr>
        <p:spPr>
          <a:xfrm>
            <a:off x="622300" y="260350"/>
            <a:ext cx="7416000" cy="468000"/>
          </a:xfrm>
        </p:spPr>
        <p:txBody>
          <a:bodyPr wrap="square">
            <a:noAutofit/>
          </a:bodyPr>
          <a:lstStyle/>
          <a:p>
            <a:pPr algn="l"/>
            <a:r>
              <a:rPr lang="zh-CN" altLang="en-US" dirty="0"/>
              <a:t>镍钴锂等能源金属板块主要产品架构</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微信截图_20230711145055"/>
          <p:cNvPicPr>
            <a:picLocks noChangeAspect="1"/>
          </p:cNvPicPr>
          <p:nvPr>
            <p:custDataLst>
              <p:tags r:id="rId2"/>
            </p:custDataLst>
          </p:nvPr>
        </p:nvPicPr>
        <p:blipFill>
          <a:blip r:embed="rId6"/>
          <a:stretch>
            <a:fillRect/>
          </a:stretch>
        </p:blipFill>
        <p:spPr>
          <a:xfrm>
            <a:off x="0" y="1135380"/>
            <a:ext cx="3702685" cy="5039360"/>
          </a:xfrm>
          <a:prstGeom prst="rect">
            <a:avLst/>
          </a:prstGeom>
        </p:spPr>
      </p:pic>
      <p:pic>
        <p:nvPicPr>
          <p:cNvPr id="6" name="图片 5" descr="微信截图_20231031091304"/>
          <p:cNvPicPr>
            <a:picLocks noChangeAspect="1"/>
          </p:cNvPicPr>
          <p:nvPr>
            <p:custDataLst>
              <p:tags r:id="rId3"/>
            </p:custDataLst>
          </p:nvPr>
        </p:nvPicPr>
        <p:blipFill>
          <a:blip r:embed="rId7"/>
          <a:stretch>
            <a:fillRect/>
          </a:stretch>
        </p:blipFill>
        <p:spPr>
          <a:xfrm>
            <a:off x="3702685" y="1136015"/>
            <a:ext cx="4732655" cy="3027045"/>
          </a:xfrm>
          <a:prstGeom prst="rect">
            <a:avLst/>
          </a:prstGeom>
        </p:spPr>
      </p:pic>
      <p:sp>
        <p:nvSpPr>
          <p:cNvPr id="13" name="标题 12"/>
          <p:cNvSpPr>
            <a:spLocks noGrp="1"/>
          </p:cNvSpPr>
          <p:nvPr>
            <p:ph type="title"/>
          </p:nvPr>
        </p:nvSpPr>
        <p:spPr>
          <a:xfrm>
            <a:off x="622300" y="260350"/>
            <a:ext cx="7416000" cy="468000"/>
          </a:xfrm>
        </p:spPr>
        <p:txBody>
          <a:bodyPr wrap="square">
            <a:noAutofit/>
          </a:bodyPr>
          <a:lstStyle/>
          <a:p>
            <a:pPr algn="l"/>
            <a:r>
              <a:rPr lang="zh-CN" altLang="en-US" dirty="0"/>
              <a:t>锂电产业链研究架构</a:t>
            </a:r>
          </a:p>
        </p:txBody>
      </p:sp>
      <p:pic>
        <p:nvPicPr>
          <p:cNvPr id="3" name="图片 2" descr="《中国锂电正极材料产业发展及需求专项调查报告》电子版_out_1"/>
          <p:cNvPicPr>
            <a:picLocks noChangeAspect="1"/>
          </p:cNvPicPr>
          <p:nvPr/>
        </p:nvPicPr>
        <p:blipFill>
          <a:blip r:embed="rId8"/>
          <a:stretch>
            <a:fillRect/>
          </a:stretch>
        </p:blipFill>
        <p:spPr>
          <a:xfrm>
            <a:off x="8451850" y="1133475"/>
            <a:ext cx="3740150" cy="5041265"/>
          </a:xfrm>
          <a:prstGeom prst="rect">
            <a:avLst/>
          </a:prstGeom>
        </p:spPr>
      </p:pic>
      <p:pic>
        <p:nvPicPr>
          <p:cNvPr id="5" name="图片 4" descr="微信图片_20241212095158"/>
          <p:cNvPicPr>
            <a:picLocks noChangeAspect="1"/>
          </p:cNvPicPr>
          <p:nvPr/>
        </p:nvPicPr>
        <p:blipFill>
          <a:blip r:embed="rId9"/>
          <a:stretch>
            <a:fillRect/>
          </a:stretch>
        </p:blipFill>
        <p:spPr>
          <a:xfrm>
            <a:off x="3702685" y="4163060"/>
            <a:ext cx="4749800" cy="201168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37"/>
          <p:cNvSpPr>
            <a:spLocks noGrp="1"/>
          </p:cNvSpPr>
          <p:nvPr>
            <p:ph type="title"/>
          </p:nvPr>
        </p:nvSpPr>
        <p:spPr>
          <a:xfrm>
            <a:off x="622300" y="260350"/>
            <a:ext cx="7416000" cy="468000"/>
          </a:xfrm>
        </p:spPr>
        <p:txBody>
          <a:bodyPr wrap="square">
            <a:noAutofit/>
          </a:bodyPr>
          <a:lstStyle/>
          <a:p>
            <a:r>
              <a:rPr lang="zh-CN" altLang="en-US" dirty="0">
                <a:sym typeface="+mn-ea"/>
              </a:rPr>
              <a:t>个人介绍</a:t>
            </a:r>
          </a:p>
        </p:txBody>
      </p:sp>
      <p:pic>
        <p:nvPicPr>
          <p:cNvPr id="6" name="图片 5" descr="微信图片_20241211153551"/>
          <p:cNvPicPr preferRelativeResize="0"/>
          <p:nvPr/>
        </p:nvPicPr>
        <p:blipFill>
          <a:blip r:embed="rId3"/>
          <a:stretch>
            <a:fillRect/>
          </a:stretch>
        </p:blipFill>
        <p:spPr>
          <a:xfrm>
            <a:off x="4319905" y="882015"/>
            <a:ext cx="3565525" cy="5975985"/>
          </a:xfrm>
          <a:prstGeom prst="rect">
            <a:avLst/>
          </a:prstGeom>
        </p:spPr>
      </p:pic>
      <p:pic>
        <p:nvPicPr>
          <p:cNvPr id="2" name="图片 1" descr="讲座及评论文章撰写目录_out_1"/>
          <p:cNvPicPr preferRelativeResize="0"/>
          <p:nvPr/>
        </p:nvPicPr>
        <p:blipFill>
          <a:blip r:embed="rId4"/>
          <a:stretch>
            <a:fillRect/>
          </a:stretch>
        </p:blipFill>
        <p:spPr>
          <a:xfrm>
            <a:off x="0" y="882000"/>
            <a:ext cx="4320000" cy="5976000"/>
          </a:xfrm>
          <a:prstGeom prst="rect">
            <a:avLst/>
          </a:prstGeom>
        </p:spPr>
      </p:pic>
      <p:pic>
        <p:nvPicPr>
          <p:cNvPr id="3" name="图片 2" descr="讲座及评论文章撰写目录_out_2"/>
          <p:cNvPicPr preferRelativeResize="0"/>
          <p:nvPr/>
        </p:nvPicPr>
        <p:blipFill>
          <a:blip r:embed="rId5"/>
          <a:stretch>
            <a:fillRect/>
          </a:stretch>
        </p:blipFill>
        <p:spPr>
          <a:xfrm>
            <a:off x="7872095" y="882015"/>
            <a:ext cx="4320000" cy="59760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1430" y="1200150"/>
            <a:ext cx="12179935" cy="1476375"/>
          </a:xfrm>
          <a:prstGeom prst="rect">
            <a:avLst/>
          </a:prstGeom>
          <a:noFill/>
        </p:spPr>
        <p:txBody>
          <a:bodyPr wrap="square">
            <a:spAutoFit/>
          </a:bodyPr>
          <a:lstStyle/>
          <a:p>
            <a:pPr algn="ctr">
              <a:spcBef>
                <a:spcPts val="600"/>
              </a:spcBef>
              <a:spcAft>
                <a:spcPts val="600"/>
              </a:spcAft>
              <a:buClrTx/>
              <a:buSzTx/>
              <a:buFontTx/>
            </a:pPr>
            <a:r>
              <a:rPr lang="zh-CN" sz="4000" b="1" kern="100" dirty="0">
                <a:solidFill>
                  <a:srgbClr val="0070C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Times New Roman" panose="02020603050405020304" pitchFamily="18" charset="0"/>
              </a:rPr>
              <a:t>谢谢聆听</a:t>
            </a:r>
          </a:p>
          <a:p>
            <a:pPr algn="ctr">
              <a:spcBef>
                <a:spcPts val="600"/>
              </a:spcBef>
              <a:spcAft>
                <a:spcPts val="600"/>
              </a:spcAft>
              <a:buClrTx/>
              <a:buSzTx/>
              <a:buFontTx/>
            </a:pPr>
            <a:r>
              <a:rPr lang="zh-CN" altLang="en-US" sz="4000" b="1" kern="100" dirty="0">
                <a:solidFill>
                  <a:srgbClr val="0070C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Times New Roman" panose="02020603050405020304" pitchFamily="18" charset="0"/>
              </a:rPr>
              <a:t>请您批评指正</a:t>
            </a:r>
          </a:p>
        </p:txBody>
      </p:sp>
      <p:pic>
        <p:nvPicPr>
          <p:cNvPr id="5" name="图片 4" descr="中冶有色"/>
          <p:cNvPicPr>
            <a:picLocks noChangeAspect="1"/>
          </p:cNvPicPr>
          <p:nvPr/>
        </p:nvPicPr>
        <p:blipFill>
          <a:blip r:embed="rId4"/>
          <a:stretch>
            <a:fillRect/>
          </a:stretch>
        </p:blipFill>
        <p:spPr>
          <a:xfrm>
            <a:off x="6638925" y="2925445"/>
            <a:ext cx="1790700" cy="1800225"/>
          </a:xfrm>
          <a:prstGeom prst="rect">
            <a:avLst/>
          </a:prstGeom>
        </p:spPr>
      </p:pic>
      <p:pic>
        <p:nvPicPr>
          <p:cNvPr id="7" name="图片 6" descr="微信图片_20240919133436"/>
          <p:cNvPicPr>
            <a:picLocks noChangeAspect="1"/>
          </p:cNvPicPr>
          <p:nvPr/>
        </p:nvPicPr>
        <p:blipFill>
          <a:blip r:embed="rId5"/>
          <a:stretch>
            <a:fillRect/>
          </a:stretch>
        </p:blipFill>
        <p:spPr>
          <a:xfrm>
            <a:off x="4166235" y="2925445"/>
            <a:ext cx="1838960" cy="1800225"/>
          </a:xfrm>
          <a:prstGeom prst="rect">
            <a:avLst/>
          </a:prstGeom>
        </p:spPr>
      </p:pic>
      <p:sp>
        <p:nvSpPr>
          <p:cNvPr id="8" name="TextBox 2"/>
          <p:cNvSpPr txBox="1"/>
          <p:nvPr/>
        </p:nvSpPr>
        <p:spPr>
          <a:xfrm>
            <a:off x="4766945" y="4796155"/>
            <a:ext cx="3479800" cy="1312545"/>
          </a:xfrm>
          <a:prstGeom prst="rect">
            <a:avLst/>
          </a:prstGeom>
          <a:noFill/>
        </p:spPr>
        <p:txBody>
          <a:bodyPr wrap="square" rtlCol="0">
            <a:noAutofit/>
          </a:bodyPr>
          <a:lstStyle/>
          <a:p>
            <a:pPr algn="l">
              <a:lnSpc>
                <a:spcPct val="200000"/>
              </a:lnSpc>
            </a:pPr>
            <a:r>
              <a:rPr lang="zh-CN" altLang="en-US" b="1" dirty="0">
                <a:solidFill>
                  <a:srgbClr val="003778"/>
                </a:solidFill>
                <a:sym typeface="+mn-ea"/>
              </a:rPr>
              <a:t>手       机：</a:t>
            </a:r>
            <a:r>
              <a:rPr lang="en-US" altLang="zh-CN" b="1" dirty="0">
                <a:solidFill>
                  <a:srgbClr val="003778"/>
                </a:solidFill>
                <a:sym typeface="+mn-ea"/>
              </a:rPr>
              <a:t>13811458443</a:t>
            </a:r>
            <a:endParaRPr lang="zh-CN" altLang="en-US" b="1" dirty="0">
              <a:solidFill>
                <a:srgbClr val="003778"/>
              </a:solidFill>
            </a:endParaRPr>
          </a:p>
          <a:p>
            <a:pPr algn="l">
              <a:lnSpc>
                <a:spcPct val="200000"/>
              </a:lnSpc>
            </a:pPr>
            <a:r>
              <a:rPr lang="zh-CN" altLang="en-US" b="1" dirty="0">
                <a:solidFill>
                  <a:srgbClr val="003778"/>
                </a:solidFill>
              </a:rPr>
              <a:t>咨询电话</a:t>
            </a:r>
            <a:r>
              <a:rPr lang="zh-CN" altLang="en-US" b="1" dirty="0">
                <a:solidFill>
                  <a:srgbClr val="003778"/>
                </a:solidFill>
                <a:sym typeface="+mn-ea"/>
              </a:rPr>
              <a:t>：</a:t>
            </a:r>
            <a:r>
              <a:rPr lang="en-US" altLang="zh-CN" b="1" dirty="0">
                <a:solidFill>
                  <a:srgbClr val="003778"/>
                </a:solidFill>
              </a:rPr>
              <a:t>010-88793500</a:t>
            </a:r>
            <a:r>
              <a:rPr lang="zh-CN" altLang="en-US" b="1" dirty="0">
                <a:solidFill>
                  <a:srgbClr val="003778"/>
                </a:solidFill>
              </a:rPr>
              <a:t>转</a:t>
            </a:r>
            <a:r>
              <a:rPr lang="en-US" altLang="zh-CN" b="1" dirty="0">
                <a:solidFill>
                  <a:srgbClr val="003778"/>
                </a:solidFill>
              </a:rPr>
              <a:t>812</a:t>
            </a:r>
          </a:p>
          <a:p>
            <a:pPr algn="l">
              <a:lnSpc>
                <a:spcPct val="200000"/>
              </a:lnSpc>
            </a:pPr>
            <a:endParaRPr lang="zh-CN" altLang="en-US" b="1" dirty="0">
              <a:solidFill>
                <a:srgbClr val="003778"/>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22300" y="260350"/>
            <a:ext cx="7416000" cy="468000"/>
          </a:xfrm>
        </p:spPr>
        <p:txBody>
          <a:bodyPr wrap="square">
            <a:noAutofit/>
          </a:bodyPr>
          <a:lstStyle/>
          <a:p>
            <a:r>
              <a:rPr lang="zh-CN" altLang="en-US" dirty="0"/>
              <a:t>基础锂盐价格走势概况</a:t>
            </a:r>
          </a:p>
        </p:txBody>
      </p:sp>
      <p:cxnSp>
        <p:nvCxnSpPr>
          <p:cNvPr id="6" name="直接连接符 5"/>
          <p:cNvCxnSpPr/>
          <p:nvPr/>
        </p:nvCxnSpPr>
        <p:spPr>
          <a:xfrm>
            <a:off x="446400" y="4833659"/>
            <a:ext cx="11276100" cy="0"/>
          </a:xfrm>
          <a:prstGeom prst="line">
            <a:avLst/>
          </a:prstGeom>
          <a:ln w="25400">
            <a:solidFill>
              <a:srgbClr val="33646C"/>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46000" y="1271309"/>
            <a:ext cx="11276100" cy="0"/>
          </a:xfrm>
          <a:prstGeom prst="line">
            <a:avLst/>
          </a:prstGeom>
          <a:ln w="25400">
            <a:solidFill>
              <a:srgbClr val="33646C"/>
            </a:solidFill>
          </a:ln>
        </p:spPr>
        <p:style>
          <a:lnRef idx="1">
            <a:schemeClr val="accent1"/>
          </a:lnRef>
          <a:fillRef idx="0">
            <a:schemeClr val="accent1"/>
          </a:fillRef>
          <a:effectRef idx="0">
            <a:schemeClr val="accent1"/>
          </a:effectRef>
          <a:fontRef idx="minor">
            <a:schemeClr val="tx1"/>
          </a:fontRef>
        </p:style>
      </p:cxnSp>
      <p:sp>
        <p:nvSpPr>
          <p:cNvPr id="14" name="TextBox 6"/>
          <p:cNvSpPr txBox="1"/>
          <p:nvPr/>
        </p:nvSpPr>
        <p:spPr>
          <a:xfrm>
            <a:off x="684124" y="4843184"/>
            <a:ext cx="4731937" cy="306705"/>
          </a:xfrm>
          <a:prstGeom prst="rect">
            <a:avLst/>
          </a:prstGeom>
          <a:noFill/>
        </p:spPr>
        <p:txBody>
          <a:bodyPr wrap="square" rtlCol="0">
            <a:spAutoFit/>
          </a:bodyPr>
          <a:lstStyle/>
          <a:p>
            <a:r>
              <a:rPr lang="zh-CN" altLang="en-US" sz="1400" dirty="0">
                <a:solidFill>
                  <a:srgbClr val="FF0000"/>
                </a:solidFill>
                <a:latin typeface="楷体" panose="02010609060101010101" pitchFamily="49" charset="-122"/>
                <a:ea typeface="楷体" panose="02010609060101010101" pitchFamily="49" charset="-122"/>
                <a:sym typeface="+mn-ea"/>
              </a:rPr>
              <a:t>数据来源：中冶有色技术网</a:t>
            </a:r>
            <a:r>
              <a:rPr lang="en-US" altLang="zh-CN" sz="1400" dirty="0">
                <a:solidFill>
                  <a:srgbClr val="FF0000"/>
                </a:solidFill>
                <a:latin typeface="楷体" panose="02010609060101010101" pitchFamily="49" charset="-122"/>
                <a:ea typeface="楷体" panose="02010609060101010101" pitchFamily="49" charset="-122"/>
                <a:sym typeface="+mn-ea"/>
              </a:rPr>
              <a:t>  MYSTEEL</a:t>
            </a:r>
            <a:endParaRPr lang="en-US" altLang="zh-CN" sz="1400" dirty="0">
              <a:solidFill>
                <a:srgbClr val="FF0000"/>
              </a:solidFill>
              <a:latin typeface="楷体" panose="02010609060101010101" pitchFamily="49" charset="-122"/>
              <a:ea typeface="楷体" panose="02010609060101010101" pitchFamily="49" charset="-122"/>
            </a:endParaRPr>
          </a:p>
        </p:txBody>
      </p:sp>
      <p:sp>
        <p:nvSpPr>
          <p:cNvPr id="15" name="TextBox 8"/>
          <p:cNvSpPr txBox="1"/>
          <p:nvPr/>
        </p:nvSpPr>
        <p:spPr>
          <a:xfrm>
            <a:off x="-635" y="5209540"/>
            <a:ext cx="12192000" cy="1245235"/>
          </a:xfrm>
          <a:prstGeom prst="rect">
            <a:avLst/>
          </a:prstGeom>
          <a:noFill/>
        </p:spPr>
        <p:txBody>
          <a:bodyPr wrap="square" rtlCol="0">
            <a:spAutoFit/>
          </a:bodyPr>
          <a:lstStyle/>
          <a:p>
            <a:pPr marL="285750" indent="-285750">
              <a:lnSpc>
                <a:spcPts val="1800"/>
              </a:lnSpc>
              <a:buFont typeface="Wingdings" panose="05000000000000000000" pitchFamily="2" charset="2"/>
              <a:buChar char="l"/>
            </a:pPr>
            <a:r>
              <a:rPr lang="en-US" altLang="zh-CN" sz="1400" dirty="0">
                <a:solidFill>
                  <a:srgbClr val="003778"/>
                </a:solidFill>
              </a:rPr>
              <a:t>2017</a:t>
            </a:r>
            <a:r>
              <a:rPr lang="zh-CN" altLang="en-US" sz="1400" dirty="0">
                <a:solidFill>
                  <a:srgbClr val="003778"/>
                </a:solidFill>
              </a:rPr>
              <a:t>年</a:t>
            </a:r>
            <a:r>
              <a:rPr lang="en-US" altLang="zh-CN" sz="1400" dirty="0">
                <a:solidFill>
                  <a:srgbClr val="003778"/>
                </a:solidFill>
              </a:rPr>
              <a:t>1</a:t>
            </a:r>
            <a:r>
              <a:rPr lang="zh-CN" altLang="en-US" sz="1400" dirty="0">
                <a:solidFill>
                  <a:srgbClr val="003778"/>
                </a:solidFill>
              </a:rPr>
              <a:t>月</a:t>
            </a:r>
            <a:r>
              <a:rPr lang="en-US" altLang="zh-CN" sz="1400" dirty="0">
                <a:solidFill>
                  <a:srgbClr val="003778"/>
                </a:solidFill>
              </a:rPr>
              <a:t>-2018</a:t>
            </a:r>
            <a:r>
              <a:rPr lang="zh-CN" altLang="en-US" sz="1400" dirty="0">
                <a:solidFill>
                  <a:srgbClr val="003778"/>
                </a:solidFill>
              </a:rPr>
              <a:t>年</a:t>
            </a:r>
            <a:r>
              <a:rPr lang="en-US" altLang="zh-CN" sz="1400" dirty="0">
                <a:solidFill>
                  <a:srgbClr val="003778"/>
                </a:solidFill>
              </a:rPr>
              <a:t>8</a:t>
            </a:r>
            <a:r>
              <a:rPr lang="zh-CN" altLang="en-US" sz="1400" dirty="0">
                <a:solidFill>
                  <a:srgbClr val="003778"/>
                </a:solidFill>
              </a:rPr>
              <a:t>月初，约</a:t>
            </a:r>
            <a:r>
              <a:rPr lang="en-US" altLang="zh-CN" sz="1400" dirty="0">
                <a:solidFill>
                  <a:srgbClr val="003778"/>
                </a:solidFill>
              </a:rPr>
              <a:t>20</a:t>
            </a:r>
            <a:r>
              <a:rPr lang="zh-CN" altLang="en-US" sz="1400" dirty="0">
                <a:solidFill>
                  <a:srgbClr val="003778"/>
                </a:solidFill>
              </a:rPr>
              <a:t>个月，碳酸锂价格在</a:t>
            </a:r>
            <a:r>
              <a:rPr lang="en-US" altLang="zh-CN" sz="1400" dirty="0">
                <a:solidFill>
                  <a:srgbClr val="003778"/>
                </a:solidFill>
              </a:rPr>
              <a:t>10-20</a:t>
            </a:r>
            <a:r>
              <a:rPr lang="zh-CN" altLang="en-US" sz="1400" dirty="0">
                <a:solidFill>
                  <a:srgbClr val="003778"/>
                </a:solidFill>
              </a:rPr>
              <a:t>万元</a:t>
            </a:r>
            <a:r>
              <a:rPr lang="en-US" altLang="zh-CN" sz="1400" dirty="0">
                <a:solidFill>
                  <a:srgbClr val="003778"/>
                </a:solidFill>
              </a:rPr>
              <a:t>/</a:t>
            </a:r>
            <a:r>
              <a:rPr lang="zh-CN" altLang="en-US" sz="1400" dirty="0">
                <a:solidFill>
                  <a:srgbClr val="003778"/>
                </a:solidFill>
              </a:rPr>
              <a:t>吨区间运行，最高逼近</a:t>
            </a:r>
            <a:r>
              <a:rPr lang="en-US" altLang="zh-CN" sz="1400" dirty="0">
                <a:solidFill>
                  <a:srgbClr val="003778"/>
                </a:solidFill>
              </a:rPr>
              <a:t>16</a:t>
            </a:r>
            <a:r>
              <a:rPr lang="zh-CN" altLang="en-US" sz="1400" dirty="0">
                <a:solidFill>
                  <a:srgbClr val="003778"/>
                </a:solidFill>
              </a:rPr>
              <a:t>万元</a:t>
            </a:r>
            <a:r>
              <a:rPr lang="en-US" altLang="zh-CN" sz="1400" dirty="0">
                <a:solidFill>
                  <a:srgbClr val="003778"/>
                </a:solidFill>
              </a:rPr>
              <a:t>/</a:t>
            </a:r>
            <a:r>
              <a:rPr lang="zh-CN" altLang="en-US" sz="1400" dirty="0">
                <a:solidFill>
                  <a:srgbClr val="003778"/>
                </a:solidFill>
              </a:rPr>
              <a:t>吨。</a:t>
            </a:r>
            <a:r>
              <a:rPr lang="en-US" altLang="zh-CN" sz="1400" dirty="0">
                <a:solidFill>
                  <a:srgbClr val="003778"/>
                </a:solidFill>
              </a:rPr>
              <a:t>2018</a:t>
            </a:r>
            <a:r>
              <a:rPr lang="zh-CN" altLang="en-US" sz="1400" dirty="0">
                <a:solidFill>
                  <a:srgbClr val="003778"/>
                </a:solidFill>
              </a:rPr>
              <a:t>年</a:t>
            </a:r>
            <a:r>
              <a:rPr lang="en-US" altLang="zh-CN" sz="1400" dirty="0">
                <a:solidFill>
                  <a:srgbClr val="003778"/>
                </a:solidFill>
              </a:rPr>
              <a:t>8</a:t>
            </a:r>
            <a:r>
              <a:rPr lang="zh-CN" altLang="en-US" sz="1400" dirty="0">
                <a:solidFill>
                  <a:srgbClr val="003778"/>
                </a:solidFill>
              </a:rPr>
              <a:t>月初</a:t>
            </a:r>
            <a:r>
              <a:rPr lang="en-US" altLang="zh-CN" sz="1400" dirty="0">
                <a:solidFill>
                  <a:srgbClr val="003778"/>
                </a:solidFill>
              </a:rPr>
              <a:t>-2021</a:t>
            </a:r>
            <a:r>
              <a:rPr lang="zh-CN" altLang="en-US" sz="1400" dirty="0">
                <a:solidFill>
                  <a:srgbClr val="003778"/>
                </a:solidFill>
              </a:rPr>
              <a:t>年</a:t>
            </a:r>
            <a:r>
              <a:rPr lang="en-US" altLang="zh-CN" sz="1400" dirty="0">
                <a:solidFill>
                  <a:srgbClr val="003778"/>
                </a:solidFill>
              </a:rPr>
              <a:t>8</a:t>
            </a:r>
            <a:r>
              <a:rPr lang="zh-CN" altLang="en-US" sz="1400" dirty="0">
                <a:solidFill>
                  <a:srgbClr val="003778"/>
                </a:solidFill>
              </a:rPr>
              <a:t>月中，约</a:t>
            </a:r>
            <a:r>
              <a:rPr lang="en-US" altLang="zh-CN" sz="1400" dirty="0">
                <a:solidFill>
                  <a:srgbClr val="003778"/>
                </a:solidFill>
              </a:rPr>
              <a:t>36</a:t>
            </a:r>
            <a:r>
              <a:rPr lang="zh-CN" altLang="en-US" sz="1400" dirty="0">
                <a:solidFill>
                  <a:srgbClr val="003778"/>
                </a:solidFill>
              </a:rPr>
              <a:t>个月在</a:t>
            </a:r>
            <a:r>
              <a:rPr lang="en-US" altLang="zh-CN" sz="1400" dirty="0">
                <a:solidFill>
                  <a:srgbClr val="003778"/>
                </a:solidFill>
              </a:rPr>
              <a:t>10</a:t>
            </a:r>
            <a:r>
              <a:rPr lang="zh-CN" altLang="en-US" sz="1400" dirty="0">
                <a:solidFill>
                  <a:srgbClr val="003778"/>
                </a:solidFill>
              </a:rPr>
              <a:t>万元</a:t>
            </a:r>
            <a:r>
              <a:rPr lang="en-US" altLang="zh-CN" sz="1400" dirty="0">
                <a:solidFill>
                  <a:srgbClr val="003778"/>
                </a:solidFill>
              </a:rPr>
              <a:t>/</a:t>
            </a:r>
            <a:r>
              <a:rPr lang="zh-CN" altLang="en-US" sz="1400" dirty="0">
                <a:solidFill>
                  <a:srgbClr val="003778"/>
                </a:solidFill>
              </a:rPr>
              <a:t>吨下方运行，最低曾到</a:t>
            </a:r>
            <a:r>
              <a:rPr lang="en-US" altLang="zh-CN" sz="1400" dirty="0">
                <a:solidFill>
                  <a:srgbClr val="003778"/>
                </a:solidFill>
              </a:rPr>
              <a:t>4</a:t>
            </a:r>
            <a:r>
              <a:rPr lang="zh-CN" altLang="en-US" sz="1400" dirty="0">
                <a:solidFill>
                  <a:srgbClr val="003778"/>
                </a:solidFill>
              </a:rPr>
              <a:t>万元</a:t>
            </a:r>
            <a:r>
              <a:rPr lang="en-US" altLang="zh-CN" sz="1400" dirty="0">
                <a:solidFill>
                  <a:srgbClr val="003778"/>
                </a:solidFill>
              </a:rPr>
              <a:t>/</a:t>
            </a:r>
            <a:r>
              <a:rPr lang="zh-CN" altLang="en-US" sz="1400" dirty="0">
                <a:solidFill>
                  <a:srgbClr val="003778"/>
                </a:solidFill>
              </a:rPr>
              <a:t>吨附近。</a:t>
            </a:r>
          </a:p>
          <a:p>
            <a:pPr marL="285750" indent="-285750">
              <a:lnSpc>
                <a:spcPts val="1800"/>
              </a:lnSpc>
              <a:buFont typeface="Wingdings" panose="05000000000000000000" pitchFamily="2" charset="2"/>
              <a:buChar char="l"/>
            </a:pPr>
            <a:r>
              <a:rPr lang="en-US" altLang="zh-CN" sz="1400" dirty="0">
                <a:solidFill>
                  <a:srgbClr val="003778"/>
                </a:solidFill>
                <a:sym typeface="+mn-ea"/>
              </a:rPr>
              <a:t>2021</a:t>
            </a:r>
            <a:r>
              <a:rPr lang="zh-CN" altLang="en-US" sz="1400" dirty="0">
                <a:solidFill>
                  <a:srgbClr val="003778"/>
                </a:solidFill>
                <a:sym typeface="+mn-ea"/>
              </a:rPr>
              <a:t>年</a:t>
            </a:r>
            <a:r>
              <a:rPr lang="en-US" altLang="zh-CN" sz="1400" dirty="0">
                <a:solidFill>
                  <a:srgbClr val="003778"/>
                </a:solidFill>
                <a:sym typeface="+mn-ea"/>
              </a:rPr>
              <a:t>8</a:t>
            </a:r>
            <a:r>
              <a:rPr lang="zh-CN" altLang="en-US" sz="1400" dirty="0">
                <a:solidFill>
                  <a:srgbClr val="003778"/>
                </a:solidFill>
                <a:sym typeface="+mn-ea"/>
              </a:rPr>
              <a:t>月中</a:t>
            </a:r>
            <a:r>
              <a:rPr lang="en-US" altLang="zh-CN" sz="1400" dirty="0">
                <a:solidFill>
                  <a:srgbClr val="003778"/>
                </a:solidFill>
                <a:sym typeface="+mn-ea"/>
              </a:rPr>
              <a:t>-2022</a:t>
            </a:r>
            <a:r>
              <a:rPr lang="zh-CN" altLang="en-US" sz="1400" dirty="0">
                <a:solidFill>
                  <a:srgbClr val="003778"/>
                </a:solidFill>
                <a:sym typeface="+mn-ea"/>
              </a:rPr>
              <a:t>年</a:t>
            </a:r>
            <a:r>
              <a:rPr lang="en-US" altLang="zh-CN" sz="1400" dirty="0">
                <a:solidFill>
                  <a:srgbClr val="003778"/>
                </a:solidFill>
                <a:sym typeface="+mn-ea"/>
              </a:rPr>
              <a:t>11</a:t>
            </a:r>
            <a:r>
              <a:rPr lang="zh-CN" altLang="en-US" sz="1400" dirty="0">
                <a:solidFill>
                  <a:srgbClr val="003778"/>
                </a:solidFill>
                <a:sym typeface="+mn-ea"/>
              </a:rPr>
              <a:t>月末，约</a:t>
            </a:r>
            <a:r>
              <a:rPr lang="en-US" altLang="zh-CN" sz="1400" dirty="0">
                <a:solidFill>
                  <a:srgbClr val="003778"/>
                </a:solidFill>
                <a:sym typeface="+mn-ea"/>
              </a:rPr>
              <a:t>15</a:t>
            </a:r>
            <a:r>
              <a:rPr lang="zh-CN" altLang="en-US" sz="1400" dirty="0">
                <a:solidFill>
                  <a:srgbClr val="003778"/>
                </a:solidFill>
                <a:sym typeface="+mn-ea"/>
              </a:rPr>
              <a:t>个月，碳酸锂价格在震荡中强势上行，最高逼近</a:t>
            </a:r>
            <a:r>
              <a:rPr lang="en-US" altLang="zh-CN" sz="1400" dirty="0">
                <a:solidFill>
                  <a:srgbClr val="003778"/>
                </a:solidFill>
                <a:sym typeface="+mn-ea"/>
              </a:rPr>
              <a:t>60</a:t>
            </a:r>
            <a:r>
              <a:rPr lang="zh-CN" altLang="en-US" sz="1400" dirty="0">
                <a:solidFill>
                  <a:srgbClr val="003778"/>
                </a:solidFill>
                <a:sym typeface="+mn-ea"/>
              </a:rPr>
              <a:t>万元</a:t>
            </a:r>
            <a:r>
              <a:rPr lang="en-US" altLang="zh-CN" sz="1400" dirty="0">
                <a:solidFill>
                  <a:srgbClr val="003778"/>
                </a:solidFill>
                <a:sym typeface="+mn-ea"/>
              </a:rPr>
              <a:t>/</a:t>
            </a:r>
            <a:r>
              <a:rPr lang="zh-CN" altLang="en-US" sz="1400" dirty="0">
                <a:solidFill>
                  <a:srgbClr val="003778"/>
                </a:solidFill>
                <a:sym typeface="+mn-ea"/>
              </a:rPr>
              <a:t>吨，此上行周期，价格上涨近五倍。在这其中，</a:t>
            </a:r>
            <a:r>
              <a:rPr lang="zh-CN" altLang="en-US" sz="1400" b="1" dirty="0">
                <a:solidFill>
                  <a:srgbClr val="FF0000"/>
                </a:solidFill>
              </a:rPr>
              <a:t>澳锂矿通过控价拍卖，对基础锂盐价格持续上涨起到引导性作用</a:t>
            </a:r>
            <a:r>
              <a:rPr lang="zh-CN" altLang="en-US" sz="1400" dirty="0"/>
              <a:t>。</a:t>
            </a:r>
            <a:r>
              <a:rPr lang="en-US" altLang="zh-CN" sz="1400" dirty="0">
                <a:solidFill>
                  <a:srgbClr val="003778"/>
                </a:solidFill>
                <a:sym typeface="+mn-ea"/>
              </a:rPr>
              <a:t>2022</a:t>
            </a:r>
            <a:r>
              <a:rPr lang="zh-CN" altLang="en-US" sz="1400" dirty="0">
                <a:solidFill>
                  <a:srgbClr val="003778"/>
                </a:solidFill>
                <a:sym typeface="+mn-ea"/>
              </a:rPr>
              <a:t>年</a:t>
            </a:r>
            <a:r>
              <a:rPr lang="en-US" altLang="zh-CN" sz="1400" dirty="0">
                <a:solidFill>
                  <a:srgbClr val="003778"/>
                </a:solidFill>
                <a:sym typeface="+mn-ea"/>
              </a:rPr>
              <a:t>12</a:t>
            </a:r>
            <a:r>
              <a:rPr lang="zh-CN" altLang="en-US" sz="1400" dirty="0">
                <a:solidFill>
                  <a:srgbClr val="003778"/>
                </a:solidFill>
                <a:sym typeface="+mn-ea"/>
              </a:rPr>
              <a:t>月初始，约</a:t>
            </a:r>
            <a:r>
              <a:rPr lang="en-US" altLang="zh-CN" sz="1400" dirty="0">
                <a:solidFill>
                  <a:srgbClr val="003778"/>
                </a:solidFill>
                <a:sym typeface="+mn-ea"/>
              </a:rPr>
              <a:t>13</a:t>
            </a:r>
            <a:r>
              <a:rPr lang="zh-CN" altLang="en-US" sz="1400" dirty="0">
                <a:solidFill>
                  <a:srgbClr val="003778"/>
                </a:solidFill>
                <a:sym typeface="+mn-ea"/>
              </a:rPr>
              <a:t>个月，碳酸锂价格快速下行，跌至</a:t>
            </a:r>
            <a:r>
              <a:rPr lang="en-US" altLang="zh-CN" sz="1400" dirty="0">
                <a:solidFill>
                  <a:srgbClr val="003778"/>
                </a:solidFill>
                <a:sym typeface="+mn-ea"/>
              </a:rPr>
              <a:t>10</a:t>
            </a:r>
            <a:r>
              <a:rPr lang="zh-CN" altLang="en-US" sz="1400" dirty="0">
                <a:solidFill>
                  <a:srgbClr val="003778"/>
                </a:solidFill>
                <a:sym typeface="+mn-ea"/>
              </a:rPr>
              <a:t>万元</a:t>
            </a:r>
            <a:r>
              <a:rPr lang="en-US" altLang="zh-CN" sz="1400" dirty="0">
                <a:solidFill>
                  <a:srgbClr val="003778"/>
                </a:solidFill>
                <a:sym typeface="+mn-ea"/>
              </a:rPr>
              <a:t>/</a:t>
            </a:r>
            <a:r>
              <a:rPr lang="zh-CN" altLang="en-US" sz="1400" dirty="0">
                <a:solidFill>
                  <a:srgbClr val="003778"/>
                </a:solidFill>
                <a:sym typeface="+mn-ea"/>
              </a:rPr>
              <a:t>附近。</a:t>
            </a:r>
          </a:p>
          <a:p>
            <a:pPr marL="285750" indent="-285750">
              <a:lnSpc>
                <a:spcPts val="1800"/>
              </a:lnSpc>
              <a:buFont typeface="Wingdings" panose="05000000000000000000" pitchFamily="2" charset="2"/>
              <a:buChar char="l"/>
            </a:pPr>
            <a:r>
              <a:rPr lang="zh-CN" altLang="en-US" sz="1400" dirty="0">
                <a:solidFill>
                  <a:srgbClr val="003778"/>
                </a:solidFill>
                <a:sym typeface="+mn-ea"/>
              </a:rPr>
              <a:t>最近</a:t>
            </a:r>
            <a:r>
              <a:rPr lang="en-US" altLang="zh-CN" sz="1400" dirty="0">
                <a:solidFill>
                  <a:srgbClr val="003778"/>
                </a:solidFill>
                <a:sym typeface="+mn-ea"/>
              </a:rPr>
              <a:t>13</a:t>
            </a:r>
            <a:r>
              <a:rPr lang="zh-CN" altLang="en-US" sz="1400" dirty="0">
                <a:solidFill>
                  <a:srgbClr val="003778"/>
                </a:solidFill>
                <a:sym typeface="+mn-ea"/>
              </a:rPr>
              <a:t>个月，仅</a:t>
            </a:r>
            <a:r>
              <a:rPr lang="en-US" altLang="zh-CN" sz="1400" dirty="0">
                <a:solidFill>
                  <a:srgbClr val="003778"/>
                </a:solidFill>
                <a:sym typeface="+mn-ea"/>
              </a:rPr>
              <a:t>2</a:t>
            </a:r>
            <a:r>
              <a:rPr lang="zh-CN" altLang="en-US" sz="1400" dirty="0">
                <a:solidFill>
                  <a:srgbClr val="003778"/>
                </a:solidFill>
                <a:sym typeface="+mn-ea"/>
              </a:rPr>
              <a:t>月底到</a:t>
            </a:r>
            <a:r>
              <a:rPr lang="en-US" altLang="zh-CN" sz="1400" dirty="0">
                <a:solidFill>
                  <a:srgbClr val="003778"/>
                </a:solidFill>
                <a:sym typeface="+mn-ea"/>
              </a:rPr>
              <a:t>6</a:t>
            </a:r>
            <a:r>
              <a:rPr lang="zh-CN" altLang="en-US" sz="1400" dirty="0">
                <a:solidFill>
                  <a:srgbClr val="003778"/>
                </a:solidFill>
                <a:sym typeface="+mn-ea"/>
              </a:rPr>
              <a:t>月初，碳酸锂价格略高于</a:t>
            </a:r>
            <a:r>
              <a:rPr lang="en-US" altLang="zh-CN" sz="1400" dirty="0">
                <a:solidFill>
                  <a:srgbClr val="003778"/>
                </a:solidFill>
                <a:sym typeface="+mn-ea"/>
              </a:rPr>
              <a:t>10</a:t>
            </a:r>
            <a:r>
              <a:rPr lang="zh-CN" altLang="en-US" sz="1400" dirty="0">
                <a:solidFill>
                  <a:srgbClr val="003778"/>
                </a:solidFill>
                <a:sym typeface="+mn-ea"/>
              </a:rPr>
              <a:t>万元</a:t>
            </a:r>
            <a:r>
              <a:rPr lang="en-US" altLang="zh-CN" sz="1400" dirty="0">
                <a:solidFill>
                  <a:srgbClr val="003778"/>
                </a:solidFill>
                <a:sym typeface="+mn-ea"/>
              </a:rPr>
              <a:t>/</a:t>
            </a:r>
            <a:r>
              <a:rPr lang="zh-CN" altLang="en-US" sz="1400" dirty="0">
                <a:solidFill>
                  <a:srgbClr val="003778"/>
                </a:solidFill>
                <a:sym typeface="+mn-ea"/>
              </a:rPr>
              <a:t>吨。高点出现在</a:t>
            </a:r>
            <a:r>
              <a:rPr lang="en-US" altLang="zh-CN" sz="1400" dirty="0">
                <a:solidFill>
                  <a:srgbClr val="003778"/>
                </a:solidFill>
                <a:sym typeface="+mn-ea"/>
              </a:rPr>
              <a:t>3</a:t>
            </a:r>
            <a:r>
              <a:rPr lang="zh-CN" altLang="en-US" sz="1400" dirty="0">
                <a:solidFill>
                  <a:srgbClr val="003778"/>
                </a:solidFill>
                <a:sym typeface="+mn-ea"/>
              </a:rPr>
              <a:t>月底，</a:t>
            </a:r>
            <a:r>
              <a:rPr lang="en-US" altLang="zh-CN" sz="1400" dirty="0">
                <a:solidFill>
                  <a:srgbClr val="003778"/>
                </a:solidFill>
                <a:sym typeface="+mn-ea"/>
              </a:rPr>
              <a:t>11.5</a:t>
            </a:r>
            <a:r>
              <a:rPr lang="zh-CN" altLang="en-US" sz="1400" dirty="0">
                <a:solidFill>
                  <a:srgbClr val="003778"/>
                </a:solidFill>
                <a:sym typeface="+mn-ea"/>
              </a:rPr>
              <a:t>万元</a:t>
            </a:r>
            <a:r>
              <a:rPr lang="en-US" altLang="zh-CN" sz="1400" dirty="0">
                <a:solidFill>
                  <a:srgbClr val="003778"/>
                </a:solidFill>
                <a:sym typeface="+mn-ea"/>
              </a:rPr>
              <a:t>/</a:t>
            </a:r>
            <a:r>
              <a:rPr lang="zh-CN" altLang="en-US" sz="1400" dirty="0">
                <a:solidFill>
                  <a:srgbClr val="003778"/>
                </a:solidFill>
                <a:sym typeface="+mn-ea"/>
              </a:rPr>
              <a:t>吨；低点出现在</a:t>
            </a:r>
            <a:r>
              <a:rPr lang="en-US" altLang="zh-CN" sz="1400" dirty="0">
                <a:solidFill>
                  <a:srgbClr val="003778"/>
                </a:solidFill>
                <a:sym typeface="+mn-ea"/>
              </a:rPr>
              <a:t>9</a:t>
            </a:r>
            <a:r>
              <a:rPr lang="zh-CN" altLang="en-US" sz="1400" dirty="0">
                <a:solidFill>
                  <a:srgbClr val="003778"/>
                </a:solidFill>
                <a:sym typeface="+mn-ea"/>
              </a:rPr>
              <a:t>月初，</a:t>
            </a:r>
            <a:r>
              <a:rPr lang="en-US" altLang="zh-CN" sz="1400" dirty="0">
                <a:solidFill>
                  <a:srgbClr val="003778"/>
                </a:solidFill>
                <a:sym typeface="+mn-ea"/>
              </a:rPr>
              <a:t>7.2</a:t>
            </a:r>
            <a:r>
              <a:rPr lang="zh-CN" altLang="en-US" sz="1400" dirty="0">
                <a:solidFill>
                  <a:srgbClr val="003778"/>
                </a:solidFill>
                <a:sym typeface="+mn-ea"/>
              </a:rPr>
              <a:t>万元</a:t>
            </a:r>
            <a:r>
              <a:rPr lang="en-US" altLang="zh-CN" sz="1400" dirty="0">
                <a:solidFill>
                  <a:srgbClr val="003778"/>
                </a:solidFill>
                <a:sym typeface="+mn-ea"/>
              </a:rPr>
              <a:t>/</a:t>
            </a:r>
            <a:r>
              <a:rPr lang="zh-CN" altLang="en-US" sz="1400" dirty="0">
                <a:solidFill>
                  <a:srgbClr val="003778"/>
                </a:solidFill>
                <a:sym typeface="+mn-ea"/>
              </a:rPr>
              <a:t>吨。</a:t>
            </a:r>
            <a:endParaRPr lang="en-US" altLang="zh-CN" sz="1400" dirty="0">
              <a:solidFill>
                <a:srgbClr val="003778"/>
              </a:solidFill>
            </a:endParaRPr>
          </a:p>
        </p:txBody>
      </p:sp>
      <p:sp>
        <p:nvSpPr>
          <p:cNvPr id="16" name="TextBox 2"/>
          <p:cNvSpPr txBox="1"/>
          <p:nvPr/>
        </p:nvSpPr>
        <p:spPr>
          <a:xfrm>
            <a:off x="1340599" y="882134"/>
            <a:ext cx="4075461" cy="307777"/>
          </a:xfrm>
          <a:prstGeom prst="rect">
            <a:avLst/>
          </a:prstGeom>
          <a:noFill/>
        </p:spPr>
        <p:txBody>
          <a:bodyPr wrap="square" rtlCol="0">
            <a:spAutoFit/>
          </a:bodyPr>
          <a:lstStyle/>
          <a:p>
            <a:pPr algn="ctr"/>
            <a:r>
              <a:rPr lang="zh-CN" altLang="en-US" sz="1400" dirty="0">
                <a:solidFill>
                  <a:srgbClr val="003778"/>
                </a:solidFill>
                <a:latin typeface="黑体" panose="02010609060101010101" pitchFamily="49" charset="-122"/>
                <a:ea typeface="黑体" panose="02010609060101010101" pitchFamily="49" charset="-122"/>
              </a:rPr>
              <a:t>图</a:t>
            </a:r>
            <a:r>
              <a:rPr lang="en-US" altLang="zh-CN" sz="1400" dirty="0">
                <a:solidFill>
                  <a:srgbClr val="003778"/>
                </a:solidFill>
                <a:latin typeface="黑体" panose="02010609060101010101" pitchFamily="49" charset="-122"/>
                <a:ea typeface="黑体" panose="02010609060101010101" pitchFamily="49" charset="-122"/>
              </a:rPr>
              <a:t>1  </a:t>
            </a:r>
            <a:r>
              <a:rPr lang="zh-CN" altLang="en-US" sz="1400" dirty="0">
                <a:solidFill>
                  <a:srgbClr val="003778"/>
                </a:solidFill>
                <a:latin typeface="黑体" panose="02010609060101010101" pitchFamily="49" charset="-122"/>
                <a:ea typeface="黑体" panose="02010609060101010101" pitchFamily="49" charset="-122"/>
              </a:rPr>
              <a:t>基础锂盐价格基本走过一个完整的“大周期”</a:t>
            </a:r>
          </a:p>
        </p:txBody>
      </p:sp>
      <p:sp>
        <p:nvSpPr>
          <p:cNvPr id="17" name="TextBox 9"/>
          <p:cNvSpPr txBox="1"/>
          <p:nvPr/>
        </p:nvSpPr>
        <p:spPr>
          <a:xfrm>
            <a:off x="7016748" y="876220"/>
            <a:ext cx="4392149" cy="306705"/>
          </a:xfrm>
          <a:prstGeom prst="rect">
            <a:avLst/>
          </a:prstGeom>
          <a:noFill/>
        </p:spPr>
        <p:txBody>
          <a:bodyPr wrap="square" rtlCol="0">
            <a:spAutoFit/>
          </a:bodyPr>
          <a:lstStyle>
            <a:defPPr>
              <a:defRPr lang="zh-CN"/>
            </a:defPPr>
            <a:lvl1pPr>
              <a:defRPr>
                <a:solidFill>
                  <a:srgbClr val="003778"/>
                </a:solidFill>
                <a:latin typeface="黑体" panose="02010609060101010101" pitchFamily="49" charset="-122"/>
                <a:ea typeface="黑体" panose="02010609060101010101" pitchFamily="49" charset="-122"/>
              </a:defRPr>
            </a:lvl1pPr>
          </a:lstStyle>
          <a:p>
            <a:pPr algn="ctr"/>
            <a:r>
              <a:rPr lang="zh-CN" altLang="en-US" sz="1400" dirty="0">
                <a:sym typeface="+mn-ea"/>
              </a:rPr>
              <a:t>表</a:t>
            </a:r>
            <a:r>
              <a:rPr lang="en-US" altLang="zh-CN" sz="1400" dirty="0">
                <a:sym typeface="+mn-ea"/>
              </a:rPr>
              <a:t>1</a:t>
            </a:r>
            <a:r>
              <a:rPr lang="en-US" altLang="zh-CN" sz="1400" dirty="0"/>
              <a:t>  </a:t>
            </a:r>
            <a:r>
              <a:rPr lang="zh-CN" altLang="en-US" sz="1400" dirty="0"/>
              <a:t>澳锂矿通过控价拍卖持续拉升</a:t>
            </a:r>
            <a:r>
              <a:rPr lang="en-US" altLang="zh-CN" sz="1400" dirty="0"/>
              <a:t>21-22</a:t>
            </a:r>
            <a:r>
              <a:rPr lang="zh-CN" altLang="en-US" sz="1400" dirty="0"/>
              <a:t>年锂矿价格</a:t>
            </a:r>
          </a:p>
        </p:txBody>
      </p:sp>
      <p:pic>
        <p:nvPicPr>
          <p:cNvPr id="2" name="图片 1" descr="微信图片_20241212161736"/>
          <p:cNvPicPr preferRelativeResize="0"/>
          <p:nvPr/>
        </p:nvPicPr>
        <p:blipFill>
          <a:blip r:embed="rId4"/>
          <a:stretch>
            <a:fillRect/>
          </a:stretch>
        </p:blipFill>
        <p:spPr>
          <a:xfrm>
            <a:off x="6120000" y="1440000"/>
            <a:ext cx="5760000" cy="3240000"/>
          </a:xfrm>
          <a:prstGeom prst="rect">
            <a:avLst/>
          </a:prstGeom>
        </p:spPr>
      </p:pic>
      <p:pic>
        <p:nvPicPr>
          <p:cNvPr id="5" name="图片 4" descr="9012"/>
          <p:cNvPicPr preferRelativeResize="0"/>
          <p:nvPr/>
        </p:nvPicPr>
        <p:blipFill>
          <a:blip r:embed="rId5"/>
          <a:stretch>
            <a:fillRect/>
          </a:stretch>
        </p:blipFill>
        <p:spPr>
          <a:xfrm>
            <a:off x="288000" y="1440180"/>
            <a:ext cx="5760000" cy="32400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622300" y="260350"/>
            <a:ext cx="7416000" cy="468000"/>
          </a:xfrm>
        </p:spPr>
        <p:txBody>
          <a:bodyPr wrap="square">
            <a:noAutofit/>
          </a:bodyPr>
          <a:lstStyle/>
          <a:p>
            <a:r>
              <a:rPr lang="zh-CN" altLang="en-US" dirty="0"/>
              <a:t>基础锂盐产量呈现高速增长态势</a:t>
            </a:r>
          </a:p>
        </p:txBody>
      </p:sp>
      <p:cxnSp>
        <p:nvCxnSpPr>
          <p:cNvPr id="11" name="直接连接符 10"/>
          <p:cNvCxnSpPr/>
          <p:nvPr/>
        </p:nvCxnSpPr>
        <p:spPr>
          <a:xfrm>
            <a:off x="446400" y="4833659"/>
            <a:ext cx="11276100" cy="0"/>
          </a:xfrm>
          <a:prstGeom prst="line">
            <a:avLst/>
          </a:prstGeom>
          <a:ln w="25400">
            <a:solidFill>
              <a:srgbClr val="33646C"/>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46000" y="1271309"/>
            <a:ext cx="11276100" cy="0"/>
          </a:xfrm>
          <a:prstGeom prst="line">
            <a:avLst/>
          </a:prstGeom>
          <a:ln w="25400">
            <a:solidFill>
              <a:srgbClr val="33646C"/>
            </a:solidFill>
          </a:ln>
        </p:spPr>
        <p:style>
          <a:lnRef idx="1">
            <a:schemeClr val="accent1"/>
          </a:lnRef>
          <a:fillRef idx="0">
            <a:schemeClr val="accent1"/>
          </a:fillRef>
          <a:effectRef idx="0">
            <a:schemeClr val="accent1"/>
          </a:effectRef>
          <a:fontRef idx="minor">
            <a:schemeClr val="tx1"/>
          </a:fontRef>
        </p:style>
      </p:cxnSp>
      <p:sp>
        <p:nvSpPr>
          <p:cNvPr id="14" name="TextBox 6"/>
          <p:cNvSpPr txBox="1"/>
          <p:nvPr/>
        </p:nvSpPr>
        <p:spPr>
          <a:xfrm>
            <a:off x="684124" y="4843184"/>
            <a:ext cx="4731937" cy="306705"/>
          </a:xfrm>
          <a:prstGeom prst="rect">
            <a:avLst/>
          </a:prstGeom>
          <a:noFill/>
        </p:spPr>
        <p:txBody>
          <a:bodyPr wrap="square" rtlCol="0">
            <a:spAutoFit/>
          </a:bodyPr>
          <a:lstStyle/>
          <a:p>
            <a:r>
              <a:rPr lang="zh-CN" altLang="en-US" sz="1400" dirty="0">
                <a:solidFill>
                  <a:srgbClr val="FF0000"/>
                </a:solidFill>
                <a:latin typeface="楷体" panose="02010609060101010101" pitchFamily="49" charset="-122"/>
                <a:ea typeface="楷体" panose="02010609060101010101" pitchFamily="49" charset="-122"/>
              </a:rPr>
              <a:t>资料来源：</a:t>
            </a:r>
            <a:r>
              <a:rPr lang="zh-CN" altLang="en-US" sz="1400" dirty="0">
                <a:solidFill>
                  <a:srgbClr val="FF0000"/>
                </a:solidFill>
                <a:latin typeface="楷体" panose="02010609060101010101" pitchFamily="49" charset="-122"/>
                <a:ea typeface="楷体" panose="02010609060101010101" pitchFamily="49" charset="-122"/>
                <a:sym typeface="+mn-ea"/>
              </a:rPr>
              <a:t>中冶有色技术网</a:t>
            </a:r>
            <a:r>
              <a:rPr lang="en-US" altLang="zh-CN" sz="1400" dirty="0">
                <a:solidFill>
                  <a:srgbClr val="FF0000"/>
                </a:solidFill>
                <a:latin typeface="楷体" panose="02010609060101010101" pitchFamily="49" charset="-122"/>
                <a:ea typeface="楷体" panose="02010609060101010101" pitchFamily="49" charset="-122"/>
                <a:sym typeface="+mn-ea"/>
              </a:rPr>
              <a:t>  SMM</a:t>
            </a:r>
            <a:endParaRPr lang="zh-CN" altLang="en-US" sz="1400" dirty="0">
              <a:solidFill>
                <a:srgbClr val="FF0000"/>
              </a:solidFill>
              <a:latin typeface="楷体" panose="02010609060101010101" pitchFamily="49" charset="-122"/>
              <a:ea typeface="楷体" panose="02010609060101010101" pitchFamily="49" charset="-122"/>
            </a:endParaRPr>
          </a:p>
        </p:txBody>
      </p:sp>
      <p:sp>
        <p:nvSpPr>
          <p:cNvPr id="15" name="TextBox 8"/>
          <p:cNvSpPr txBox="1"/>
          <p:nvPr/>
        </p:nvSpPr>
        <p:spPr>
          <a:xfrm>
            <a:off x="365876" y="5209659"/>
            <a:ext cx="11276099" cy="1231106"/>
          </a:xfrm>
          <a:prstGeom prst="rect">
            <a:avLst/>
          </a:prstGeom>
          <a:noFill/>
        </p:spPr>
        <p:txBody>
          <a:bodyPr wrap="square" rtlCol="0">
            <a:spAutoFit/>
          </a:bodyPr>
          <a:lstStyle/>
          <a:p>
            <a:pPr marL="285750" indent="-285750">
              <a:lnSpc>
                <a:spcPts val="1800"/>
              </a:lnSpc>
              <a:buFont typeface="Wingdings" panose="05000000000000000000" pitchFamily="2" charset="2"/>
              <a:buChar char="l"/>
            </a:pPr>
            <a:r>
              <a:rPr lang="zh-CN" altLang="en-US" sz="1400" dirty="0">
                <a:solidFill>
                  <a:srgbClr val="003778"/>
                </a:solidFill>
              </a:rPr>
              <a:t>中国基础锂盐产量保持</a:t>
            </a:r>
            <a:r>
              <a:rPr lang="en-US" altLang="zh-CN" sz="1400" dirty="0">
                <a:solidFill>
                  <a:srgbClr val="003778"/>
                </a:solidFill>
              </a:rPr>
              <a:t>“</a:t>
            </a:r>
            <a:r>
              <a:rPr lang="zh-CN" altLang="en-US" sz="1400" dirty="0">
                <a:solidFill>
                  <a:srgbClr val="003778"/>
                </a:solidFill>
              </a:rPr>
              <a:t>双位数</a:t>
            </a:r>
            <a:r>
              <a:rPr lang="en-US" altLang="zh-CN" sz="1400" dirty="0">
                <a:solidFill>
                  <a:srgbClr val="003778"/>
                </a:solidFill>
              </a:rPr>
              <a:t>”</a:t>
            </a:r>
            <a:r>
              <a:rPr lang="zh-CN" altLang="en-US" sz="1400" dirty="0">
                <a:solidFill>
                  <a:srgbClr val="003778"/>
                </a:solidFill>
              </a:rPr>
              <a:t>增长态势，最近五年月均产量年均增速达到</a:t>
            </a:r>
            <a:r>
              <a:rPr lang="en-US" altLang="zh-CN" sz="1400" b="1" dirty="0">
                <a:solidFill>
                  <a:srgbClr val="FF0000"/>
                </a:solidFill>
              </a:rPr>
              <a:t>35%</a:t>
            </a:r>
            <a:r>
              <a:rPr lang="zh-CN" altLang="en-US" sz="1400" dirty="0">
                <a:solidFill>
                  <a:srgbClr val="003778"/>
                </a:solidFill>
              </a:rPr>
              <a:t>左右。</a:t>
            </a:r>
            <a:r>
              <a:rPr lang="en-US" altLang="zh-CN" sz="1400" dirty="0">
                <a:solidFill>
                  <a:srgbClr val="003778"/>
                </a:solidFill>
              </a:rPr>
              <a:t>2024</a:t>
            </a:r>
            <a:r>
              <a:rPr lang="zh-CN" altLang="en-US" sz="1400" dirty="0">
                <a:solidFill>
                  <a:srgbClr val="003778"/>
                </a:solidFill>
              </a:rPr>
              <a:t>年月均产量增速略有所回落，主要受到价格低位运行等因素的影响。综合来看，碳酸锂产量占比约为</a:t>
            </a:r>
            <a:r>
              <a:rPr lang="en-US" altLang="zh-CN" sz="1400" b="1" dirty="0">
                <a:solidFill>
                  <a:srgbClr val="FF0000"/>
                </a:solidFill>
              </a:rPr>
              <a:t>60%</a:t>
            </a:r>
            <a:r>
              <a:rPr lang="zh-CN" altLang="en-US" sz="1400" dirty="0">
                <a:solidFill>
                  <a:srgbClr val="003778"/>
                </a:solidFill>
              </a:rPr>
              <a:t>，氢氧化锂产量占比约为</a:t>
            </a:r>
            <a:r>
              <a:rPr lang="en-US" altLang="zh-CN" sz="1400" b="1" dirty="0">
                <a:solidFill>
                  <a:srgbClr val="FF0000"/>
                </a:solidFill>
              </a:rPr>
              <a:t>40%</a:t>
            </a:r>
            <a:r>
              <a:rPr lang="zh-CN" altLang="en-US" sz="1400" dirty="0">
                <a:solidFill>
                  <a:srgbClr val="003778"/>
                </a:solidFill>
              </a:rPr>
              <a:t>。</a:t>
            </a:r>
            <a:r>
              <a:rPr lang="zh-CN" altLang="en-US" sz="1400" b="1" dirty="0">
                <a:solidFill>
                  <a:srgbClr val="FF0000"/>
                </a:solidFill>
              </a:rPr>
              <a:t>源于盐湖卤水锂资源的碳酸锂，其产量占比处于较低水平。</a:t>
            </a:r>
          </a:p>
          <a:p>
            <a:pPr marL="285750" indent="-285750">
              <a:lnSpc>
                <a:spcPts val="1800"/>
              </a:lnSpc>
              <a:buFont typeface="Wingdings" panose="05000000000000000000" pitchFamily="2" charset="2"/>
              <a:buChar char="l"/>
            </a:pPr>
            <a:r>
              <a:rPr lang="en-US" altLang="zh-CN" sz="1400" dirty="0">
                <a:solidFill>
                  <a:srgbClr val="003778"/>
                </a:solidFill>
              </a:rPr>
              <a:t>2024</a:t>
            </a:r>
            <a:r>
              <a:rPr lang="zh-CN" altLang="en-US" sz="1400" dirty="0">
                <a:solidFill>
                  <a:srgbClr val="003778"/>
                </a:solidFill>
              </a:rPr>
              <a:t>年基础锂盐产量增长中有小插曲。从时间线上看，年初年尾两头产能受到压制，年中产能产量</a:t>
            </a:r>
            <a:r>
              <a:rPr lang="zh-CN" altLang="en-US" sz="1400" dirty="0">
                <a:solidFill>
                  <a:srgbClr val="003778"/>
                </a:solidFill>
                <a:sym typeface="+mn-ea"/>
              </a:rPr>
              <a:t>则</a:t>
            </a:r>
            <a:r>
              <a:rPr lang="zh-CN" altLang="en-US" sz="1400" dirty="0">
                <a:solidFill>
                  <a:srgbClr val="003778"/>
                </a:solidFill>
              </a:rPr>
              <a:t>呈现扩张态势。同时在价格低迷状态下，国内外锂矿山呈现局部时段减产或停产态势。</a:t>
            </a:r>
          </a:p>
        </p:txBody>
      </p:sp>
      <p:sp>
        <p:nvSpPr>
          <p:cNvPr id="16" name="TextBox 2"/>
          <p:cNvSpPr txBox="1"/>
          <p:nvPr/>
        </p:nvSpPr>
        <p:spPr>
          <a:xfrm>
            <a:off x="1340485" y="882015"/>
            <a:ext cx="4167505" cy="306705"/>
          </a:xfrm>
          <a:prstGeom prst="rect">
            <a:avLst/>
          </a:prstGeom>
          <a:noFill/>
        </p:spPr>
        <p:txBody>
          <a:bodyPr wrap="square" rtlCol="0">
            <a:spAutoFit/>
          </a:bodyPr>
          <a:lstStyle/>
          <a:p>
            <a:pPr algn="ctr"/>
            <a:r>
              <a:rPr lang="zh-CN" altLang="en-US" sz="1400" dirty="0">
                <a:solidFill>
                  <a:srgbClr val="003778"/>
                </a:solidFill>
                <a:latin typeface="黑体" panose="02010609060101010101" pitchFamily="49" charset="-122"/>
                <a:ea typeface="黑体" panose="02010609060101010101" pitchFamily="49" charset="-122"/>
              </a:rPr>
              <a:t>图</a:t>
            </a:r>
            <a:r>
              <a:rPr lang="en-US" altLang="zh-CN" sz="1400" dirty="0">
                <a:solidFill>
                  <a:srgbClr val="003778"/>
                </a:solidFill>
                <a:latin typeface="黑体" panose="02010609060101010101" pitchFamily="49" charset="-122"/>
                <a:ea typeface="黑体" panose="02010609060101010101" pitchFamily="49" charset="-122"/>
              </a:rPr>
              <a:t>2  </a:t>
            </a:r>
            <a:r>
              <a:rPr lang="zh-CN" altLang="en-US" sz="1400" dirty="0">
                <a:solidFill>
                  <a:srgbClr val="003778"/>
                </a:solidFill>
                <a:latin typeface="黑体" panose="02010609060101010101" pitchFamily="49" charset="-122"/>
                <a:ea typeface="黑体" panose="02010609060101010101" pitchFamily="49" charset="-122"/>
              </a:rPr>
              <a:t>基础锂盐产量持续保持</a:t>
            </a:r>
            <a:r>
              <a:rPr lang="en-US" altLang="zh-CN" sz="1400" dirty="0">
                <a:solidFill>
                  <a:srgbClr val="003778"/>
                </a:solidFill>
                <a:latin typeface="黑体" panose="02010609060101010101" pitchFamily="49" charset="-122"/>
                <a:ea typeface="黑体" panose="02010609060101010101" pitchFamily="49" charset="-122"/>
              </a:rPr>
              <a:t>“</a:t>
            </a:r>
            <a:r>
              <a:rPr lang="zh-CN" altLang="en-US" sz="1400" dirty="0">
                <a:solidFill>
                  <a:srgbClr val="003778"/>
                </a:solidFill>
                <a:latin typeface="黑体" panose="02010609060101010101" pitchFamily="49" charset="-122"/>
                <a:ea typeface="黑体" panose="02010609060101010101" pitchFamily="49" charset="-122"/>
              </a:rPr>
              <a:t>双位数</a:t>
            </a:r>
            <a:r>
              <a:rPr lang="en-US" altLang="zh-CN" sz="1400" dirty="0">
                <a:solidFill>
                  <a:srgbClr val="003778"/>
                </a:solidFill>
                <a:latin typeface="黑体" panose="02010609060101010101" pitchFamily="49" charset="-122"/>
                <a:ea typeface="黑体" panose="02010609060101010101" pitchFamily="49" charset="-122"/>
              </a:rPr>
              <a:t>”</a:t>
            </a:r>
            <a:r>
              <a:rPr lang="zh-CN" altLang="en-US" sz="1400" dirty="0">
                <a:solidFill>
                  <a:srgbClr val="003778"/>
                </a:solidFill>
                <a:latin typeface="黑体" panose="02010609060101010101" pitchFamily="49" charset="-122"/>
                <a:ea typeface="黑体" panose="02010609060101010101" pitchFamily="49" charset="-122"/>
              </a:rPr>
              <a:t>增长态势</a:t>
            </a:r>
          </a:p>
        </p:txBody>
      </p:sp>
      <p:sp>
        <p:nvSpPr>
          <p:cNvPr id="17" name="TextBox 9"/>
          <p:cNvSpPr txBox="1"/>
          <p:nvPr/>
        </p:nvSpPr>
        <p:spPr>
          <a:xfrm>
            <a:off x="7016748" y="893365"/>
            <a:ext cx="3834651" cy="306705"/>
          </a:xfrm>
          <a:prstGeom prst="rect">
            <a:avLst/>
          </a:prstGeom>
          <a:noFill/>
        </p:spPr>
        <p:txBody>
          <a:bodyPr wrap="square" rtlCol="0">
            <a:spAutoFit/>
          </a:bodyPr>
          <a:lstStyle>
            <a:defPPr>
              <a:defRPr lang="zh-CN"/>
            </a:defPPr>
            <a:lvl1pPr>
              <a:defRPr>
                <a:solidFill>
                  <a:srgbClr val="003778"/>
                </a:solidFill>
                <a:latin typeface="黑体" panose="02010609060101010101" pitchFamily="49" charset="-122"/>
                <a:ea typeface="黑体" panose="02010609060101010101" pitchFamily="49" charset="-122"/>
              </a:defRPr>
            </a:lvl1pPr>
          </a:lstStyle>
          <a:p>
            <a:pPr algn="ctr"/>
            <a:r>
              <a:rPr lang="zh-CN" altLang="en-US" sz="1400" dirty="0"/>
              <a:t>图</a:t>
            </a:r>
            <a:r>
              <a:rPr lang="en-US" altLang="zh-CN" sz="1400" dirty="0"/>
              <a:t>3 </a:t>
            </a:r>
            <a:r>
              <a:rPr lang="zh-CN" altLang="en-US" sz="1400" dirty="0">
                <a:solidFill>
                  <a:srgbClr val="003778"/>
                </a:solidFill>
                <a:latin typeface="黑体" panose="02010609060101010101" pitchFamily="49" charset="-122"/>
                <a:ea typeface="黑体" panose="02010609060101010101" pitchFamily="49" charset="-122"/>
              </a:rPr>
              <a:t>盐湖碳酸锂产量占比保持较低水平</a:t>
            </a:r>
          </a:p>
        </p:txBody>
      </p:sp>
      <p:pic>
        <p:nvPicPr>
          <p:cNvPr id="3" name="图片 2" descr="5646"/>
          <p:cNvPicPr preferRelativeResize="0"/>
          <p:nvPr/>
        </p:nvPicPr>
        <p:blipFill>
          <a:blip r:embed="rId4"/>
          <a:stretch>
            <a:fillRect/>
          </a:stretch>
        </p:blipFill>
        <p:spPr>
          <a:xfrm>
            <a:off x="288000" y="1440000"/>
            <a:ext cx="5760000" cy="3240000"/>
          </a:xfrm>
          <a:prstGeom prst="rect">
            <a:avLst/>
          </a:prstGeom>
        </p:spPr>
      </p:pic>
      <p:pic>
        <p:nvPicPr>
          <p:cNvPr id="7" name="图片 6" descr="25133"/>
          <p:cNvPicPr preferRelativeResize="0"/>
          <p:nvPr/>
        </p:nvPicPr>
        <p:blipFill>
          <a:blip r:embed="rId5"/>
          <a:stretch>
            <a:fillRect/>
          </a:stretch>
        </p:blipFill>
        <p:spPr>
          <a:xfrm>
            <a:off x="6120000" y="1440000"/>
            <a:ext cx="5760000" cy="32400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622300" y="260350"/>
            <a:ext cx="7416000" cy="468000"/>
          </a:xfrm>
        </p:spPr>
        <p:txBody>
          <a:bodyPr wrap="square">
            <a:noAutofit/>
          </a:bodyPr>
          <a:lstStyle/>
          <a:p>
            <a:r>
              <a:rPr lang="zh-CN" altLang="en-US" dirty="0"/>
              <a:t>磷酸铁锂正极材料将持续占据主导地位</a:t>
            </a:r>
          </a:p>
        </p:txBody>
      </p:sp>
      <p:cxnSp>
        <p:nvCxnSpPr>
          <p:cNvPr id="11" name="直接连接符 10"/>
          <p:cNvCxnSpPr/>
          <p:nvPr/>
        </p:nvCxnSpPr>
        <p:spPr>
          <a:xfrm>
            <a:off x="446400" y="4833659"/>
            <a:ext cx="11276100" cy="0"/>
          </a:xfrm>
          <a:prstGeom prst="line">
            <a:avLst/>
          </a:prstGeom>
          <a:ln w="25400">
            <a:solidFill>
              <a:srgbClr val="33646C"/>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46000" y="1271309"/>
            <a:ext cx="11276100" cy="0"/>
          </a:xfrm>
          <a:prstGeom prst="line">
            <a:avLst/>
          </a:prstGeom>
          <a:ln w="25400">
            <a:solidFill>
              <a:srgbClr val="33646C"/>
            </a:solidFill>
          </a:ln>
        </p:spPr>
        <p:style>
          <a:lnRef idx="1">
            <a:schemeClr val="accent1"/>
          </a:lnRef>
          <a:fillRef idx="0">
            <a:schemeClr val="accent1"/>
          </a:fillRef>
          <a:effectRef idx="0">
            <a:schemeClr val="accent1"/>
          </a:effectRef>
          <a:fontRef idx="minor">
            <a:schemeClr val="tx1"/>
          </a:fontRef>
        </p:style>
      </p:cxnSp>
      <p:sp>
        <p:nvSpPr>
          <p:cNvPr id="14" name="TextBox 6"/>
          <p:cNvSpPr txBox="1"/>
          <p:nvPr/>
        </p:nvSpPr>
        <p:spPr>
          <a:xfrm>
            <a:off x="684124" y="4843184"/>
            <a:ext cx="4731937" cy="306705"/>
          </a:xfrm>
          <a:prstGeom prst="rect">
            <a:avLst/>
          </a:prstGeom>
          <a:noFill/>
        </p:spPr>
        <p:txBody>
          <a:bodyPr wrap="square" rtlCol="0">
            <a:spAutoFit/>
          </a:bodyPr>
          <a:lstStyle/>
          <a:p>
            <a:r>
              <a:rPr lang="zh-CN" altLang="en-US" sz="1400" dirty="0">
                <a:solidFill>
                  <a:srgbClr val="FF0000"/>
                </a:solidFill>
                <a:latin typeface="楷体" panose="02010609060101010101" pitchFamily="49" charset="-122"/>
                <a:ea typeface="楷体" panose="02010609060101010101" pitchFamily="49" charset="-122"/>
              </a:rPr>
              <a:t>资料来源：锂业分会  </a:t>
            </a:r>
            <a:r>
              <a:rPr lang="zh-CN" altLang="en-US" sz="1400" dirty="0">
                <a:solidFill>
                  <a:srgbClr val="FF0000"/>
                </a:solidFill>
                <a:latin typeface="楷体" panose="02010609060101010101" pitchFamily="49" charset="-122"/>
                <a:ea typeface="楷体" panose="02010609060101010101" pitchFamily="49" charset="-122"/>
                <a:sym typeface="+mn-ea"/>
              </a:rPr>
              <a:t>中冶有色技术网</a:t>
            </a:r>
            <a:r>
              <a:rPr lang="en-US" altLang="zh-CN" sz="1400" dirty="0">
                <a:solidFill>
                  <a:srgbClr val="FF0000"/>
                </a:solidFill>
                <a:latin typeface="楷体" panose="02010609060101010101" pitchFamily="49" charset="-122"/>
                <a:ea typeface="楷体" panose="02010609060101010101" pitchFamily="49" charset="-122"/>
                <a:sym typeface="+mn-ea"/>
              </a:rPr>
              <a:t>  SMM</a:t>
            </a:r>
            <a:endParaRPr lang="zh-CN" altLang="en-US" sz="1400" dirty="0">
              <a:solidFill>
                <a:srgbClr val="FF0000"/>
              </a:solidFill>
              <a:latin typeface="楷体" panose="02010609060101010101" pitchFamily="49" charset="-122"/>
              <a:ea typeface="楷体" panose="02010609060101010101" pitchFamily="49" charset="-122"/>
            </a:endParaRPr>
          </a:p>
        </p:txBody>
      </p:sp>
      <p:sp>
        <p:nvSpPr>
          <p:cNvPr id="15" name="TextBox 8"/>
          <p:cNvSpPr txBox="1"/>
          <p:nvPr/>
        </p:nvSpPr>
        <p:spPr>
          <a:xfrm>
            <a:off x="635" y="5209540"/>
            <a:ext cx="12192000" cy="1000274"/>
          </a:xfrm>
          <a:prstGeom prst="rect">
            <a:avLst/>
          </a:prstGeom>
          <a:noFill/>
        </p:spPr>
        <p:txBody>
          <a:bodyPr wrap="square" rtlCol="0">
            <a:spAutoFit/>
          </a:bodyPr>
          <a:lstStyle/>
          <a:p>
            <a:pPr marL="285750" indent="-285750">
              <a:lnSpc>
                <a:spcPts val="1800"/>
              </a:lnSpc>
              <a:buFont typeface="Wingdings" panose="05000000000000000000" pitchFamily="2" charset="2"/>
              <a:buChar char="l"/>
            </a:pPr>
            <a:r>
              <a:rPr lang="zh-CN" altLang="en-US" sz="1400" dirty="0">
                <a:solidFill>
                  <a:srgbClr val="003778"/>
                </a:solidFill>
              </a:rPr>
              <a:t>中国锂离子电池正极材料持续增长，主要因下端锂离子电池的快速增长所带动。其产品结构随着终端产业所面临的政策形势和市场形势变化而变化。特别是锂离子电池由新能源汽车“单轮驱动”时。</a:t>
            </a:r>
            <a:endParaRPr lang="en-US" altLang="zh-CN" sz="1400" dirty="0">
              <a:solidFill>
                <a:srgbClr val="003778"/>
              </a:solidFill>
            </a:endParaRPr>
          </a:p>
          <a:p>
            <a:pPr marL="285750" indent="-285750">
              <a:lnSpc>
                <a:spcPts val="1800"/>
              </a:lnSpc>
              <a:buFont typeface="Wingdings" panose="05000000000000000000" pitchFamily="2" charset="2"/>
              <a:buChar char="l"/>
            </a:pPr>
            <a:r>
              <a:rPr lang="zh-CN" altLang="en-US" sz="1400" dirty="0">
                <a:solidFill>
                  <a:srgbClr val="003778"/>
                </a:solidFill>
              </a:rPr>
              <a:t>储能用锂离子电池较动力型锂离子电池需求规模更大，甚至可以用“高一个数量级”来形容。在电化学储能市场超常规增长的背景下，安全性能更高的</a:t>
            </a:r>
            <a:r>
              <a:rPr lang="zh-CN" altLang="en-US" sz="1400" b="1" dirty="0">
                <a:solidFill>
                  <a:srgbClr val="FF0000"/>
                </a:solidFill>
              </a:rPr>
              <a:t>磷酸铁锂型锂离子电池正极材料</a:t>
            </a:r>
            <a:r>
              <a:rPr lang="zh-CN" altLang="en-US" sz="1400" dirty="0">
                <a:solidFill>
                  <a:srgbClr val="003778"/>
                </a:solidFill>
              </a:rPr>
              <a:t>的需求持续放大，产能占比也将长期居于绝对高位。</a:t>
            </a:r>
          </a:p>
        </p:txBody>
      </p:sp>
      <p:sp>
        <p:nvSpPr>
          <p:cNvPr id="16" name="TextBox 2"/>
          <p:cNvSpPr txBox="1"/>
          <p:nvPr/>
        </p:nvSpPr>
        <p:spPr>
          <a:xfrm>
            <a:off x="1340485" y="882015"/>
            <a:ext cx="4167505" cy="306705"/>
          </a:xfrm>
          <a:prstGeom prst="rect">
            <a:avLst/>
          </a:prstGeom>
          <a:noFill/>
        </p:spPr>
        <p:txBody>
          <a:bodyPr wrap="square" rtlCol="0">
            <a:spAutoFit/>
          </a:bodyPr>
          <a:lstStyle/>
          <a:p>
            <a:pPr algn="ctr"/>
            <a:r>
              <a:rPr lang="zh-CN" altLang="en-US" sz="1400" dirty="0">
                <a:solidFill>
                  <a:srgbClr val="003778"/>
                </a:solidFill>
                <a:latin typeface="黑体" panose="02010609060101010101" pitchFamily="49" charset="-122"/>
                <a:ea typeface="黑体" panose="02010609060101010101" pitchFamily="49" charset="-122"/>
              </a:rPr>
              <a:t>图</a:t>
            </a:r>
            <a:r>
              <a:rPr lang="en-US" altLang="zh-CN" sz="1400" dirty="0">
                <a:solidFill>
                  <a:srgbClr val="003778"/>
                </a:solidFill>
                <a:latin typeface="黑体" panose="02010609060101010101" pitchFamily="49" charset="-122"/>
                <a:ea typeface="黑体" panose="02010609060101010101" pitchFamily="49" charset="-122"/>
              </a:rPr>
              <a:t>4  </a:t>
            </a:r>
            <a:r>
              <a:rPr lang="zh-CN" altLang="en-US" sz="1400" dirty="0">
                <a:solidFill>
                  <a:srgbClr val="003778"/>
                </a:solidFill>
                <a:latin typeface="黑体" panose="02010609060101010101" pitchFamily="49" charset="-122"/>
                <a:ea typeface="黑体" panose="02010609060101010101" pitchFamily="49" charset="-122"/>
              </a:rPr>
              <a:t>锂离子电池正极材料产量持续增长</a:t>
            </a:r>
          </a:p>
        </p:txBody>
      </p:sp>
      <p:sp>
        <p:nvSpPr>
          <p:cNvPr id="17" name="TextBox 9"/>
          <p:cNvSpPr txBox="1"/>
          <p:nvPr/>
        </p:nvSpPr>
        <p:spPr>
          <a:xfrm>
            <a:off x="7016748" y="893365"/>
            <a:ext cx="3834651" cy="306705"/>
          </a:xfrm>
          <a:prstGeom prst="rect">
            <a:avLst/>
          </a:prstGeom>
          <a:noFill/>
        </p:spPr>
        <p:txBody>
          <a:bodyPr wrap="square" rtlCol="0">
            <a:spAutoFit/>
          </a:bodyPr>
          <a:lstStyle>
            <a:defPPr>
              <a:defRPr lang="zh-CN"/>
            </a:defPPr>
            <a:lvl1pPr>
              <a:defRPr>
                <a:solidFill>
                  <a:srgbClr val="003778"/>
                </a:solidFill>
                <a:latin typeface="黑体" panose="02010609060101010101" pitchFamily="49" charset="-122"/>
                <a:ea typeface="黑体" panose="02010609060101010101" pitchFamily="49" charset="-122"/>
              </a:defRPr>
            </a:lvl1pPr>
          </a:lstStyle>
          <a:p>
            <a:pPr algn="ctr"/>
            <a:r>
              <a:rPr lang="zh-CN" altLang="en-US" sz="1400" dirty="0"/>
              <a:t>图</a:t>
            </a:r>
            <a:r>
              <a:rPr lang="en-US" altLang="zh-CN" sz="1400" dirty="0"/>
              <a:t>5 </a:t>
            </a:r>
            <a:r>
              <a:rPr lang="zh-CN" altLang="en-US" sz="1400" dirty="0">
                <a:solidFill>
                  <a:srgbClr val="003778"/>
                </a:solidFill>
                <a:latin typeface="黑体" panose="02010609060101010101" pitchFamily="49" charset="-122"/>
                <a:ea typeface="黑体" panose="02010609060101010101" pitchFamily="49" charset="-122"/>
              </a:rPr>
              <a:t>磷酸铁锂正极材料居于主导地位</a:t>
            </a:r>
          </a:p>
        </p:txBody>
      </p:sp>
      <p:pic>
        <p:nvPicPr>
          <p:cNvPr id="4" name="图片 3"/>
          <p:cNvPicPr preferRelativeResize="0"/>
          <p:nvPr/>
        </p:nvPicPr>
        <p:blipFill>
          <a:blip r:embed="rId4">
            <a:extLst>
              <a:ext uri="{28A0092B-C50C-407E-A947-70E740481C1C}">
                <a14:useLocalDpi xmlns:a14="http://schemas.microsoft.com/office/drawing/2010/main" val="0"/>
              </a:ext>
            </a:extLst>
          </a:blip>
          <a:stretch>
            <a:fillRect/>
          </a:stretch>
        </p:blipFill>
        <p:spPr>
          <a:xfrm>
            <a:off x="288000" y="1440000"/>
            <a:ext cx="5760000" cy="3240000"/>
          </a:xfrm>
          <a:prstGeom prst="rect">
            <a:avLst/>
          </a:prstGeom>
        </p:spPr>
      </p:pic>
      <p:pic>
        <p:nvPicPr>
          <p:cNvPr id="10" name="图片 9"/>
          <p:cNvPicPr preferRelativeResize="0"/>
          <p:nvPr/>
        </p:nvPicPr>
        <p:blipFill>
          <a:blip r:embed="rId5">
            <a:extLst>
              <a:ext uri="{28A0092B-C50C-407E-A947-70E740481C1C}">
                <a14:useLocalDpi xmlns:a14="http://schemas.microsoft.com/office/drawing/2010/main" val="0"/>
              </a:ext>
            </a:extLst>
          </a:blip>
          <a:stretch>
            <a:fillRect/>
          </a:stretch>
        </p:blipFill>
        <p:spPr>
          <a:xfrm>
            <a:off x="6120000" y="1440000"/>
            <a:ext cx="5760000" cy="32400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622300" y="260350"/>
            <a:ext cx="7416000" cy="468000"/>
          </a:xfrm>
        </p:spPr>
        <p:txBody>
          <a:bodyPr wrap="square">
            <a:noAutofit/>
          </a:bodyPr>
          <a:lstStyle/>
          <a:p>
            <a:r>
              <a:rPr lang="zh-CN" altLang="en-US" dirty="0"/>
              <a:t>锂离子电池产量快速增长拉动基础锂盐的需求</a:t>
            </a:r>
          </a:p>
        </p:txBody>
      </p:sp>
      <p:cxnSp>
        <p:nvCxnSpPr>
          <p:cNvPr id="11" name="直接连接符 10"/>
          <p:cNvCxnSpPr/>
          <p:nvPr/>
        </p:nvCxnSpPr>
        <p:spPr>
          <a:xfrm>
            <a:off x="446400" y="4833659"/>
            <a:ext cx="11276100" cy="0"/>
          </a:xfrm>
          <a:prstGeom prst="line">
            <a:avLst/>
          </a:prstGeom>
          <a:ln w="25400">
            <a:solidFill>
              <a:srgbClr val="33646C"/>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46000" y="1271309"/>
            <a:ext cx="11276100" cy="0"/>
          </a:xfrm>
          <a:prstGeom prst="line">
            <a:avLst/>
          </a:prstGeom>
          <a:ln w="25400">
            <a:solidFill>
              <a:srgbClr val="33646C"/>
            </a:solidFill>
          </a:ln>
        </p:spPr>
        <p:style>
          <a:lnRef idx="1">
            <a:schemeClr val="accent1"/>
          </a:lnRef>
          <a:fillRef idx="0">
            <a:schemeClr val="accent1"/>
          </a:fillRef>
          <a:effectRef idx="0">
            <a:schemeClr val="accent1"/>
          </a:effectRef>
          <a:fontRef idx="minor">
            <a:schemeClr val="tx1"/>
          </a:fontRef>
        </p:style>
      </p:cxnSp>
      <p:sp>
        <p:nvSpPr>
          <p:cNvPr id="14" name="TextBox 6"/>
          <p:cNvSpPr txBox="1"/>
          <p:nvPr/>
        </p:nvSpPr>
        <p:spPr>
          <a:xfrm>
            <a:off x="684124" y="4843184"/>
            <a:ext cx="4731937" cy="306705"/>
          </a:xfrm>
          <a:prstGeom prst="rect">
            <a:avLst/>
          </a:prstGeom>
          <a:noFill/>
        </p:spPr>
        <p:txBody>
          <a:bodyPr wrap="square" rtlCol="0">
            <a:spAutoFit/>
          </a:bodyPr>
          <a:lstStyle/>
          <a:p>
            <a:r>
              <a:rPr lang="zh-CN" altLang="en-US" sz="1400" dirty="0">
                <a:solidFill>
                  <a:srgbClr val="FF0000"/>
                </a:solidFill>
                <a:latin typeface="楷体" panose="02010609060101010101" pitchFamily="49" charset="-122"/>
                <a:ea typeface="楷体" panose="02010609060101010101" pitchFamily="49" charset="-122"/>
              </a:rPr>
              <a:t>资料来源：工信部</a:t>
            </a:r>
            <a:r>
              <a:rPr lang="en-US" altLang="zh-CN" sz="1400" dirty="0">
                <a:solidFill>
                  <a:srgbClr val="FF0000"/>
                </a:solidFill>
                <a:latin typeface="楷体" panose="02010609060101010101" pitchFamily="49" charset="-122"/>
                <a:ea typeface="楷体" panose="02010609060101010101" pitchFamily="49" charset="-122"/>
              </a:rPr>
              <a:t>  </a:t>
            </a:r>
            <a:r>
              <a:rPr lang="zh-CN" altLang="en-US" sz="1400" dirty="0">
                <a:solidFill>
                  <a:srgbClr val="FF0000"/>
                </a:solidFill>
                <a:latin typeface="楷体" panose="02010609060101010101" pitchFamily="49" charset="-122"/>
                <a:ea typeface="楷体" panose="02010609060101010101" pitchFamily="49" charset="-122"/>
                <a:sym typeface="+mn-ea"/>
              </a:rPr>
              <a:t>中冶有色技术网</a:t>
            </a:r>
            <a:endParaRPr lang="zh-CN" altLang="en-US" sz="1400" dirty="0">
              <a:solidFill>
                <a:srgbClr val="FF0000"/>
              </a:solidFill>
              <a:latin typeface="楷体" panose="02010609060101010101" pitchFamily="49" charset="-122"/>
              <a:ea typeface="楷体" panose="02010609060101010101" pitchFamily="49" charset="-122"/>
            </a:endParaRPr>
          </a:p>
        </p:txBody>
      </p:sp>
      <p:sp>
        <p:nvSpPr>
          <p:cNvPr id="15" name="TextBox 8"/>
          <p:cNvSpPr txBox="1"/>
          <p:nvPr/>
        </p:nvSpPr>
        <p:spPr>
          <a:xfrm>
            <a:off x="-635" y="5209540"/>
            <a:ext cx="12193270" cy="1231106"/>
          </a:xfrm>
          <a:prstGeom prst="rect">
            <a:avLst/>
          </a:prstGeom>
          <a:noFill/>
        </p:spPr>
        <p:txBody>
          <a:bodyPr wrap="square" rtlCol="0">
            <a:spAutoFit/>
          </a:bodyPr>
          <a:lstStyle/>
          <a:p>
            <a:pPr marL="285750" indent="-285750">
              <a:lnSpc>
                <a:spcPts val="1800"/>
              </a:lnSpc>
              <a:buFont typeface="Wingdings" panose="05000000000000000000" pitchFamily="2" charset="2"/>
              <a:buChar char="l"/>
            </a:pPr>
            <a:r>
              <a:rPr lang="zh-CN" altLang="en-US" sz="1400" dirty="0">
                <a:solidFill>
                  <a:srgbClr val="003778"/>
                </a:solidFill>
              </a:rPr>
              <a:t>近年来，锂离子电池产量持续增长。</a:t>
            </a:r>
            <a:r>
              <a:rPr lang="en-US" altLang="zh-CN" sz="1400" dirty="0">
                <a:solidFill>
                  <a:srgbClr val="003778"/>
                </a:solidFill>
              </a:rPr>
              <a:t>2018</a:t>
            </a:r>
            <a:r>
              <a:rPr lang="zh-CN" altLang="en-US" sz="1400" dirty="0">
                <a:solidFill>
                  <a:srgbClr val="003778"/>
                </a:solidFill>
              </a:rPr>
              <a:t>年</a:t>
            </a:r>
            <a:r>
              <a:rPr lang="en-US" altLang="zh-CN" sz="1400" dirty="0">
                <a:solidFill>
                  <a:srgbClr val="003778"/>
                </a:solidFill>
              </a:rPr>
              <a:t>-2020</a:t>
            </a:r>
            <a:r>
              <a:rPr lang="zh-CN" altLang="en-US" sz="1400" dirty="0">
                <a:solidFill>
                  <a:srgbClr val="003778"/>
                </a:solidFill>
              </a:rPr>
              <a:t>年年均增速保持在</a:t>
            </a:r>
            <a:r>
              <a:rPr lang="en-US" altLang="zh-CN" sz="1400" dirty="0">
                <a:solidFill>
                  <a:srgbClr val="003778"/>
                </a:solidFill>
              </a:rPr>
              <a:t>20%-30%</a:t>
            </a:r>
            <a:r>
              <a:rPr lang="zh-CN" altLang="en-US" sz="1400" dirty="0">
                <a:solidFill>
                  <a:srgbClr val="003778"/>
                </a:solidFill>
              </a:rPr>
              <a:t>区间，呈现较快增长态势。</a:t>
            </a:r>
            <a:r>
              <a:rPr lang="en-US" altLang="zh-CN" sz="1400" dirty="0">
                <a:solidFill>
                  <a:srgbClr val="003778"/>
                </a:solidFill>
              </a:rPr>
              <a:t>2021</a:t>
            </a:r>
            <a:r>
              <a:rPr lang="zh-CN" altLang="en-US" sz="1400" dirty="0">
                <a:solidFill>
                  <a:srgbClr val="003778"/>
                </a:solidFill>
              </a:rPr>
              <a:t>年</a:t>
            </a:r>
            <a:r>
              <a:rPr lang="en-US" altLang="zh-CN" sz="1400" dirty="0">
                <a:solidFill>
                  <a:srgbClr val="003778"/>
                </a:solidFill>
              </a:rPr>
              <a:t>-2022</a:t>
            </a:r>
            <a:r>
              <a:rPr lang="zh-CN" altLang="en-US" sz="1400" dirty="0">
                <a:solidFill>
                  <a:srgbClr val="003778"/>
                </a:solidFill>
              </a:rPr>
              <a:t>年保持超高速增长，产量增速都在</a:t>
            </a:r>
            <a:r>
              <a:rPr lang="en-US" altLang="zh-CN" sz="1400" dirty="0">
                <a:solidFill>
                  <a:srgbClr val="003778"/>
                </a:solidFill>
              </a:rPr>
              <a:t>1</a:t>
            </a:r>
            <a:r>
              <a:rPr lang="zh-CN" altLang="en-US" sz="1400" dirty="0">
                <a:solidFill>
                  <a:srgbClr val="003778"/>
                </a:solidFill>
              </a:rPr>
              <a:t>倍以上；</a:t>
            </a:r>
            <a:r>
              <a:rPr lang="en-US" altLang="zh-CN" sz="1400" dirty="0">
                <a:solidFill>
                  <a:srgbClr val="003778"/>
                </a:solidFill>
              </a:rPr>
              <a:t>2023</a:t>
            </a:r>
            <a:r>
              <a:rPr lang="zh-CN" altLang="en-US" sz="1400" dirty="0">
                <a:solidFill>
                  <a:srgbClr val="003778"/>
                </a:solidFill>
              </a:rPr>
              <a:t>年</a:t>
            </a:r>
            <a:r>
              <a:rPr lang="en-US" altLang="zh-CN" sz="1400" dirty="0">
                <a:solidFill>
                  <a:srgbClr val="003778"/>
                </a:solidFill>
              </a:rPr>
              <a:t>-2024</a:t>
            </a:r>
            <a:r>
              <a:rPr lang="zh-CN" altLang="en-US" sz="1400" dirty="0">
                <a:solidFill>
                  <a:srgbClr val="003778"/>
                </a:solidFill>
              </a:rPr>
              <a:t>年产量保持高位运行，且增速仍较高。</a:t>
            </a:r>
            <a:r>
              <a:rPr lang="en-US" altLang="zh-CN" sz="1400" dirty="0">
                <a:solidFill>
                  <a:srgbClr val="003778"/>
                </a:solidFill>
              </a:rPr>
              <a:t>2023</a:t>
            </a:r>
            <a:r>
              <a:rPr lang="zh-CN" altLang="en-US" sz="1400" dirty="0">
                <a:solidFill>
                  <a:srgbClr val="003778"/>
                </a:solidFill>
              </a:rPr>
              <a:t>年产量达到</a:t>
            </a:r>
            <a:r>
              <a:rPr lang="en-US" altLang="zh-CN" sz="1400" dirty="0">
                <a:solidFill>
                  <a:srgbClr val="003778"/>
                </a:solidFill>
              </a:rPr>
              <a:t>940GWh</a:t>
            </a:r>
            <a:r>
              <a:rPr lang="zh-CN" altLang="en-US" sz="1400" dirty="0">
                <a:solidFill>
                  <a:srgbClr val="003778"/>
                </a:solidFill>
              </a:rPr>
              <a:t>，并有</a:t>
            </a:r>
            <a:r>
              <a:rPr lang="en-US" altLang="zh-CN" sz="1400" dirty="0">
                <a:solidFill>
                  <a:srgbClr val="003778"/>
                </a:solidFill>
              </a:rPr>
              <a:t>25%</a:t>
            </a:r>
            <a:r>
              <a:rPr lang="zh-CN" altLang="en-US" sz="1400" dirty="0">
                <a:solidFill>
                  <a:srgbClr val="003778"/>
                </a:solidFill>
              </a:rPr>
              <a:t>增幅。</a:t>
            </a:r>
            <a:r>
              <a:rPr lang="en-US" altLang="zh-CN" sz="1400" dirty="0">
                <a:solidFill>
                  <a:srgbClr val="003778"/>
                </a:solidFill>
              </a:rPr>
              <a:t>2024</a:t>
            </a:r>
            <a:r>
              <a:rPr lang="zh-CN" altLang="en-US" sz="1400" dirty="0">
                <a:solidFill>
                  <a:srgbClr val="003778"/>
                </a:solidFill>
              </a:rPr>
              <a:t>年预计仍能保持</a:t>
            </a:r>
            <a:r>
              <a:rPr lang="en-US" altLang="zh-CN" sz="1400" dirty="0">
                <a:solidFill>
                  <a:srgbClr val="003778"/>
                </a:solidFill>
              </a:rPr>
              <a:t>20%-30%</a:t>
            </a:r>
            <a:r>
              <a:rPr lang="zh-CN" altLang="en-US" sz="1400" dirty="0">
                <a:solidFill>
                  <a:srgbClr val="003778"/>
                </a:solidFill>
              </a:rPr>
              <a:t>的增速。</a:t>
            </a:r>
          </a:p>
          <a:p>
            <a:pPr marL="285750" indent="-285750">
              <a:lnSpc>
                <a:spcPts val="1800"/>
              </a:lnSpc>
              <a:buFont typeface="Wingdings" panose="05000000000000000000" pitchFamily="2" charset="2"/>
              <a:buChar char="l"/>
            </a:pPr>
            <a:r>
              <a:rPr lang="zh-CN" altLang="en-US" sz="1400" dirty="0">
                <a:solidFill>
                  <a:srgbClr val="003778"/>
                </a:solidFill>
              </a:rPr>
              <a:t>在产量高速增长的情况下，锂离子电池的产品结构也发生了变化。特别是近年来新型电化学储能装备对锂离子电池的旺盛需求，使得储能型锂离子电池的产量份额由</a:t>
            </a:r>
            <a:r>
              <a:rPr lang="en-US" altLang="zh-CN" sz="1400" dirty="0">
                <a:solidFill>
                  <a:srgbClr val="003778"/>
                </a:solidFill>
              </a:rPr>
              <a:t>2017</a:t>
            </a:r>
            <a:r>
              <a:rPr lang="zh-CN" altLang="en-US" sz="1400" dirty="0">
                <a:solidFill>
                  <a:srgbClr val="003778"/>
                </a:solidFill>
              </a:rPr>
              <a:t>年的</a:t>
            </a:r>
            <a:r>
              <a:rPr lang="en-US" altLang="zh-CN" sz="1400" dirty="0">
                <a:solidFill>
                  <a:srgbClr val="003778"/>
                </a:solidFill>
              </a:rPr>
              <a:t>4%</a:t>
            </a:r>
            <a:r>
              <a:rPr lang="zh-CN" altLang="en-US" sz="1400" dirty="0">
                <a:solidFill>
                  <a:srgbClr val="003778"/>
                </a:solidFill>
              </a:rPr>
              <a:t>左右，跃升到</a:t>
            </a:r>
            <a:r>
              <a:rPr lang="en-US" altLang="zh-CN" sz="1400" dirty="0">
                <a:solidFill>
                  <a:srgbClr val="003778"/>
                </a:solidFill>
              </a:rPr>
              <a:t>2024</a:t>
            </a:r>
            <a:r>
              <a:rPr lang="zh-CN" altLang="en-US" sz="1400" dirty="0">
                <a:solidFill>
                  <a:srgbClr val="003778"/>
                </a:solidFill>
              </a:rPr>
              <a:t>上半年的</a:t>
            </a:r>
            <a:r>
              <a:rPr lang="en-US" altLang="zh-CN" sz="1400" dirty="0">
                <a:solidFill>
                  <a:srgbClr val="003778"/>
                </a:solidFill>
              </a:rPr>
              <a:t>23%</a:t>
            </a:r>
            <a:r>
              <a:rPr lang="zh-CN" altLang="en-US" sz="1400" dirty="0">
                <a:solidFill>
                  <a:srgbClr val="003778"/>
                </a:solidFill>
              </a:rPr>
              <a:t>左右。</a:t>
            </a:r>
            <a:r>
              <a:rPr lang="zh-CN" altLang="en-US" sz="1400" b="1" dirty="0">
                <a:solidFill>
                  <a:srgbClr val="FF0000"/>
                </a:solidFill>
              </a:rPr>
              <a:t>未来随着中国电源结构的进一步优化以及新能汽车</a:t>
            </a:r>
            <a:r>
              <a:rPr lang="zh-CN" altLang="en-US" sz="1400" b="1" dirty="0">
                <a:solidFill>
                  <a:srgbClr val="FF0000"/>
                </a:solidFill>
                <a:sym typeface="+mn-ea"/>
              </a:rPr>
              <a:t>增速</a:t>
            </a:r>
            <a:r>
              <a:rPr lang="zh-CN" altLang="en-US" sz="1400" b="1" dirty="0">
                <a:solidFill>
                  <a:srgbClr val="FF0000"/>
                </a:solidFill>
              </a:rPr>
              <a:t>进入高位平台期，储能型锂离子电池的产量份额还有进一步增长的空间。</a:t>
            </a:r>
          </a:p>
        </p:txBody>
      </p:sp>
      <p:sp>
        <p:nvSpPr>
          <p:cNvPr id="16" name="TextBox 2"/>
          <p:cNvSpPr txBox="1"/>
          <p:nvPr/>
        </p:nvSpPr>
        <p:spPr>
          <a:xfrm>
            <a:off x="1340485" y="882015"/>
            <a:ext cx="4167505" cy="306705"/>
          </a:xfrm>
          <a:prstGeom prst="rect">
            <a:avLst/>
          </a:prstGeom>
          <a:noFill/>
        </p:spPr>
        <p:txBody>
          <a:bodyPr wrap="square" rtlCol="0">
            <a:spAutoFit/>
          </a:bodyPr>
          <a:lstStyle/>
          <a:p>
            <a:pPr algn="ctr"/>
            <a:r>
              <a:rPr lang="zh-CN" altLang="en-US" sz="1400" dirty="0">
                <a:solidFill>
                  <a:srgbClr val="003778"/>
                </a:solidFill>
                <a:latin typeface="黑体" panose="02010609060101010101" pitchFamily="49" charset="-122"/>
                <a:ea typeface="黑体" panose="02010609060101010101" pitchFamily="49" charset="-122"/>
              </a:rPr>
              <a:t>图</a:t>
            </a:r>
            <a:r>
              <a:rPr lang="en-US" altLang="zh-CN" sz="1400" dirty="0">
                <a:solidFill>
                  <a:srgbClr val="003778"/>
                </a:solidFill>
                <a:latin typeface="黑体" panose="02010609060101010101" pitchFamily="49" charset="-122"/>
                <a:ea typeface="黑体" panose="02010609060101010101" pitchFamily="49" charset="-122"/>
              </a:rPr>
              <a:t>6  </a:t>
            </a:r>
            <a:r>
              <a:rPr lang="zh-CN" altLang="en-US" sz="1400" dirty="0">
                <a:solidFill>
                  <a:srgbClr val="003778"/>
                </a:solidFill>
                <a:latin typeface="黑体" panose="02010609060101010101" pitchFamily="49" charset="-122"/>
                <a:ea typeface="黑体" panose="02010609060101010101" pitchFamily="49" charset="-122"/>
              </a:rPr>
              <a:t>锂离子电池产量超常规增长</a:t>
            </a:r>
          </a:p>
        </p:txBody>
      </p:sp>
      <p:sp>
        <p:nvSpPr>
          <p:cNvPr id="17" name="TextBox 9"/>
          <p:cNvSpPr txBox="1"/>
          <p:nvPr/>
        </p:nvSpPr>
        <p:spPr>
          <a:xfrm>
            <a:off x="7016748" y="893365"/>
            <a:ext cx="3834651" cy="306705"/>
          </a:xfrm>
          <a:prstGeom prst="rect">
            <a:avLst/>
          </a:prstGeom>
          <a:noFill/>
        </p:spPr>
        <p:txBody>
          <a:bodyPr wrap="square" rtlCol="0">
            <a:spAutoFit/>
          </a:bodyPr>
          <a:lstStyle>
            <a:defPPr>
              <a:defRPr lang="zh-CN"/>
            </a:defPPr>
            <a:lvl1pPr>
              <a:defRPr>
                <a:solidFill>
                  <a:srgbClr val="003778"/>
                </a:solidFill>
                <a:latin typeface="黑体" panose="02010609060101010101" pitchFamily="49" charset="-122"/>
                <a:ea typeface="黑体" panose="02010609060101010101" pitchFamily="49" charset="-122"/>
              </a:defRPr>
            </a:lvl1pPr>
          </a:lstStyle>
          <a:p>
            <a:pPr algn="ctr"/>
            <a:r>
              <a:rPr lang="zh-CN" altLang="en-US" sz="1400" dirty="0"/>
              <a:t>图</a:t>
            </a:r>
            <a:r>
              <a:rPr lang="en-US" altLang="zh-CN" sz="1400" dirty="0"/>
              <a:t>7 </a:t>
            </a:r>
            <a:r>
              <a:rPr lang="zh-CN" altLang="en-US" sz="1400" dirty="0">
                <a:solidFill>
                  <a:srgbClr val="003778"/>
                </a:solidFill>
                <a:latin typeface="黑体" panose="02010609060101010101" pitchFamily="49" charset="-122"/>
                <a:ea typeface="黑体" panose="02010609060101010101" pitchFamily="49" charset="-122"/>
              </a:rPr>
              <a:t>储能型锂离子电池产量占比已超两成</a:t>
            </a:r>
          </a:p>
        </p:txBody>
      </p:sp>
      <p:pic>
        <p:nvPicPr>
          <p:cNvPr id="2" name="图片 1" descr="489"/>
          <p:cNvPicPr preferRelativeResize="0"/>
          <p:nvPr/>
        </p:nvPicPr>
        <p:blipFill>
          <a:blip r:embed="rId4"/>
          <a:stretch>
            <a:fillRect/>
          </a:stretch>
        </p:blipFill>
        <p:spPr>
          <a:xfrm>
            <a:off x="288000" y="1440000"/>
            <a:ext cx="5760000" cy="3240000"/>
          </a:xfrm>
          <a:prstGeom prst="rect">
            <a:avLst/>
          </a:prstGeom>
        </p:spPr>
      </p:pic>
      <p:pic>
        <p:nvPicPr>
          <p:cNvPr id="4" name="图片 3" descr="15125"/>
          <p:cNvPicPr preferRelativeResize="0"/>
          <p:nvPr/>
        </p:nvPicPr>
        <p:blipFill>
          <a:blip r:embed="rId5"/>
          <a:stretch>
            <a:fillRect/>
          </a:stretch>
        </p:blipFill>
        <p:spPr>
          <a:xfrm>
            <a:off x="6120000" y="1440000"/>
            <a:ext cx="5760000" cy="32400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622300" y="260350"/>
            <a:ext cx="7416000" cy="468000"/>
          </a:xfrm>
        </p:spPr>
        <p:txBody>
          <a:bodyPr wrap="square">
            <a:noAutofit/>
          </a:bodyPr>
          <a:lstStyle/>
          <a:p>
            <a:r>
              <a:rPr lang="zh-CN" altLang="en-US" dirty="0"/>
              <a:t>终端消费需求快速增长拉动锂离子电池需求</a:t>
            </a:r>
          </a:p>
        </p:txBody>
      </p:sp>
      <p:cxnSp>
        <p:nvCxnSpPr>
          <p:cNvPr id="11" name="直接连接符 10"/>
          <p:cNvCxnSpPr/>
          <p:nvPr/>
        </p:nvCxnSpPr>
        <p:spPr>
          <a:xfrm>
            <a:off x="446400" y="4833659"/>
            <a:ext cx="11276100" cy="0"/>
          </a:xfrm>
          <a:prstGeom prst="line">
            <a:avLst/>
          </a:prstGeom>
          <a:ln w="25400">
            <a:solidFill>
              <a:srgbClr val="33646C"/>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46000" y="1271309"/>
            <a:ext cx="11276100" cy="0"/>
          </a:xfrm>
          <a:prstGeom prst="line">
            <a:avLst/>
          </a:prstGeom>
          <a:ln w="25400">
            <a:solidFill>
              <a:srgbClr val="33646C"/>
            </a:solidFill>
          </a:ln>
        </p:spPr>
        <p:style>
          <a:lnRef idx="1">
            <a:schemeClr val="accent1"/>
          </a:lnRef>
          <a:fillRef idx="0">
            <a:schemeClr val="accent1"/>
          </a:fillRef>
          <a:effectRef idx="0">
            <a:schemeClr val="accent1"/>
          </a:effectRef>
          <a:fontRef idx="minor">
            <a:schemeClr val="tx1"/>
          </a:fontRef>
        </p:style>
      </p:cxnSp>
      <p:sp>
        <p:nvSpPr>
          <p:cNvPr id="14" name="TextBox 6"/>
          <p:cNvSpPr txBox="1"/>
          <p:nvPr/>
        </p:nvSpPr>
        <p:spPr>
          <a:xfrm>
            <a:off x="684124" y="4843184"/>
            <a:ext cx="4731937" cy="306705"/>
          </a:xfrm>
          <a:prstGeom prst="rect">
            <a:avLst/>
          </a:prstGeom>
          <a:noFill/>
        </p:spPr>
        <p:txBody>
          <a:bodyPr wrap="square" rtlCol="0">
            <a:spAutoFit/>
          </a:bodyPr>
          <a:lstStyle/>
          <a:p>
            <a:r>
              <a:rPr lang="zh-CN" altLang="en-US" sz="1400" dirty="0">
                <a:solidFill>
                  <a:srgbClr val="FF0000"/>
                </a:solidFill>
                <a:latin typeface="楷体" panose="02010609060101010101" pitchFamily="49" charset="-122"/>
                <a:ea typeface="楷体" panose="02010609060101010101" pitchFamily="49" charset="-122"/>
              </a:rPr>
              <a:t>资料来源：国家统计局</a:t>
            </a:r>
            <a:r>
              <a:rPr lang="en-US" altLang="zh-CN" sz="1400" dirty="0">
                <a:solidFill>
                  <a:srgbClr val="FF0000"/>
                </a:solidFill>
                <a:latin typeface="楷体" panose="02010609060101010101" pitchFamily="49" charset="-122"/>
                <a:ea typeface="楷体" panose="02010609060101010101" pitchFamily="49" charset="-122"/>
              </a:rPr>
              <a:t>  </a:t>
            </a:r>
            <a:r>
              <a:rPr lang="zh-CN" altLang="en-US" sz="1400" dirty="0">
                <a:solidFill>
                  <a:srgbClr val="FF0000"/>
                </a:solidFill>
                <a:latin typeface="楷体" panose="02010609060101010101" pitchFamily="49" charset="-122"/>
                <a:ea typeface="楷体" panose="02010609060101010101" pitchFamily="49" charset="-122"/>
              </a:rPr>
              <a:t>国家能源局</a:t>
            </a:r>
            <a:r>
              <a:rPr lang="en-US" altLang="zh-CN" sz="1400" dirty="0">
                <a:solidFill>
                  <a:srgbClr val="FF0000"/>
                </a:solidFill>
                <a:latin typeface="楷体" panose="02010609060101010101" pitchFamily="49" charset="-122"/>
                <a:ea typeface="楷体" panose="02010609060101010101" pitchFamily="49" charset="-122"/>
              </a:rPr>
              <a:t>  </a:t>
            </a:r>
            <a:r>
              <a:rPr lang="zh-CN" altLang="en-US" sz="1400" dirty="0">
                <a:solidFill>
                  <a:srgbClr val="FF0000"/>
                </a:solidFill>
                <a:latin typeface="楷体" panose="02010609060101010101" pitchFamily="49" charset="-122"/>
                <a:ea typeface="楷体" panose="02010609060101010101" pitchFamily="49" charset="-122"/>
                <a:sym typeface="+mn-ea"/>
              </a:rPr>
              <a:t>中冶有色技术网</a:t>
            </a:r>
            <a:endParaRPr lang="zh-CN" altLang="en-US" sz="1400" dirty="0">
              <a:solidFill>
                <a:srgbClr val="FF0000"/>
              </a:solidFill>
              <a:latin typeface="楷体" panose="02010609060101010101" pitchFamily="49" charset="-122"/>
              <a:ea typeface="楷体" panose="02010609060101010101" pitchFamily="49" charset="-122"/>
            </a:endParaRPr>
          </a:p>
        </p:txBody>
      </p:sp>
      <p:sp>
        <p:nvSpPr>
          <p:cNvPr id="16" name="TextBox 2"/>
          <p:cNvSpPr txBox="1"/>
          <p:nvPr/>
        </p:nvSpPr>
        <p:spPr>
          <a:xfrm>
            <a:off x="1340485" y="882015"/>
            <a:ext cx="4167505" cy="306705"/>
          </a:xfrm>
          <a:prstGeom prst="rect">
            <a:avLst/>
          </a:prstGeom>
          <a:noFill/>
        </p:spPr>
        <p:txBody>
          <a:bodyPr wrap="square" rtlCol="0">
            <a:spAutoFit/>
          </a:bodyPr>
          <a:lstStyle/>
          <a:p>
            <a:pPr algn="ctr"/>
            <a:r>
              <a:rPr lang="zh-CN" altLang="en-US" sz="1400" dirty="0">
                <a:solidFill>
                  <a:srgbClr val="003778"/>
                </a:solidFill>
                <a:latin typeface="黑体" panose="02010609060101010101" pitchFamily="49" charset="-122"/>
                <a:ea typeface="黑体" panose="02010609060101010101" pitchFamily="49" charset="-122"/>
              </a:rPr>
              <a:t>图</a:t>
            </a:r>
            <a:r>
              <a:rPr lang="en-US" altLang="zh-CN" sz="1400" dirty="0">
                <a:solidFill>
                  <a:srgbClr val="003778"/>
                </a:solidFill>
                <a:latin typeface="黑体" panose="02010609060101010101" pitchFamily="49" charset="-122"/>
                <a:ea typeface="黑体" panose="02010609060101010101" pitchFamily="49" charset="-122"/>
              </a:rPr>
              <a:t>8  </a:t>
            </a:r>
            <a:r>
              <a:rPr lang="zh-CN" altLang="en-US" sz="1400" dirty="0">
                <a:solidFill>
                  <a:srgbClr val="003778"/>
                </a:solidFill>
                <a:latin typeface="黑体" panose="02010609060101010101" pitchFamily="49" charset="-122"/>
                <a:ea typeface="黑体" panose="02010609060101010101" pitchFamily="49" charset="-122"/>
              </a:rPr>
              <a:t>新能源汽车渗透率逼近</a:t>
            </a:r>
            <a:r>
              <a:rPr lang="en-US" altLang="zh-CN" sz="1400" dirty="0">
                <a:solidFill>
                  <a:srgbClr val="003778"/>
                </a:solidFill>
                <a:latin typeface="黑体" panose="02010609060101010101" pitchFamily="49" charset="-122"/>
                <a:ea typeface="黑体" panose="02010609060101010101" pitchFamily="49" charset="-122"/>
              </a:rPr>
              <a:t>50%</a:t>
            </a:r>
          </a:p>
        </p:txBody>
      </p:sp>
      <p:sp>
        <p:nvSpPr>
          <p:cNvPr id="17" name="TextBox 9"/>
          <p:cNvSpPr txBox="1"/>
          <p:nvPr/>
        </p:nvSpPr>
        <p:spPr>
          <a:xfrm>
            <a:off x="7016748" y="893365"/>
            <a:ext cx="3834651" cy="306705"/>
          </a:xfrm>
          <a:prstGeom prst="rect">
            <a:avLst/>
          </a:prstGeom>
          <a:noFill/>
        </p:spPr>
        <p:txBody>
          <a:bodyPr wrap="square" rtlCol="0">
            <a:spAutoFit/>
          </a:bodyPr>
          <a:lstStyle>
            <a:defPPr>
              <a:defRPr lang="zh-CN"/>
            </a:defPPr>
            <a:lvl1pPr>
              <a:defRPr>
                <a:solidFill>
                  <a:srgbClr val="003778"/>
                </a:solidFill>
                <a:latin typeface="黑体" panose="02010609060101010101" pitchFamily="49" charset="-122"/>
                <a:ea typeface="黑体" panose="02010609060101010101" pitchFamily="49" charset="-122"/>
              </a:defRPr>
            </a:lvl1pPr>
          </a:lstStyle>
          <a:p>
            <a:pPr algn="ctr"/>
            <a:r>
              <a:rPr lang="zh-CN" altLang="en-US" sz="1400" dirty="0"/>
              <a:t>图</a:t>
            </a:r>
            <a:r>
              <a:rPr lang="en-US" altLang="zh-CN" sz="1400" dirty="0"/>
              <a:t>9 </a:t>
            </a:r>
            <a:r>
              <a:rPr lang="zh-CN" altLang="en-US" sz="1400" dirty="0"/>
              <a:t>风光电源占比大幅提升并超</a:t>
            </a:r>
            <a:r>
              <a:rPr lang="en-US" altLang="zh-CN" sz="1400" dirty="0"/>
              <a:t>40%</a:t>
            </a:r>
          </a:p>
        </p:txBody>
      </p:sp>
      <p:sp>
        <p:nvSpPr>
          <p:cNvPr id="5" name="TextBox 8"/>
          <p:cNvSpPr txBox="1"/>
          <p:nvPr/>
        </p:nvSpPr>
        <p:spPr>
          <a:xfrm>
            <a:off x="-635" y="5209540"/>
            <a:ext cx="12193270" cy="1476375"/>
          </a:xfrm>
          <a:prstGeom prst="rect">
            <a:avLst/>
          </a:prstGeom>
          <a:noFill/>
        </p:spPr>
        <p:txBody>
          <a:bodyPr wrap="square" rtlCol="0">
            <a:spAutoFit/>
          </a:bodyPr>
          <a:lstStyle/>
          <a:p>
            <a:pPr marL="285750" indent="-285750">
              <a:lnSpc>
                <a:spcPts val="1800"/>
              </a:lnSpc>
              <a:buFont typeface="Wingdings" panose="05000000000000000000" pitchFamily="2" charset="2"/>
              <a:buChar char="l"/>
            </a:pPr>
            <a:r>
              <a:rPr lang="en-US" altLang="zh-CN" sz="1400" dirty="0">
                <a:solidFill>
                  <a:srgbClr val="003778"/>
                </a:solidFill>
              </a:rPr>
              <a:t>2024</a:t>
            </a:r>
            <a:r>
              <a:rPr lang="zh-CN" altLang="en-US" sz="1400" dirty="0">
                <a:solidFill>
                  <a:srgbClr val="003778"/>
                </a:solidFill>
              </a:rPr>
              <a:t>年新能源汽车销售量为</a:t>
            </a:r>
            <a:r>
              <a:rPr lang="en-US" altLang="zh-CN" sz="1400" dirty="0">
                <a:solidFill>
                  <a:srgbClr val="003778"/>
                </a:solidFill>
              </a:rPr>
              <a:t>1286.6</a:t>
            </a:r>
            <a:r>
              <a:rPr lang="zh-CN" altLang="en-US" sz="1400" dirty="0">
                <a:solidFill>
                  <a:srgbClr val="003778"/>
                </a:solidFill>
              </a:rPr>
              <a:t>万辆，同比增长</a:t>
            </a:r>
            <a:r>
              <a:rPr lang="en-US" altLang="zh-CN" sz="1400" b="1" dirty="0">
                <a:solidFill>
                  <a:srgbClr val="FF0000"/>
                </a:solidFill>
              </a:rPr>
              <a:t>35.5%</a:t>
            </a:r>
            <a:r>
              <a:rPr lang="zh-CN" altLang="en-US" sz="1400" dirty="0">
                <a:solidFill>
                  <a:srgbClr val="003778"/>
                </a:solidFill>
              </a:rPr>
              <a:t>，</a:t>
            </a:r>
            <a:r>
              <a:rPr lang="zh-CN" altLang="en-US" sz="1400" b="1" dirty="0">
                <a:solidFill>
                  <a:srgbClr val="FF0000"/>
                </a:solidFill>
              </a:rPr>
              <a:t>渗透率为</a:t>
            </a:r>
            <a:r>
              <a:rPr lang="en-US" altLang="zh-CN" sz="1400" b="1" dirty="0">
                <a:solidFill>
                  <a:srgbClr val="FF0000"/>
                </a:solidFill>
              </a:rPr>
              <a:t>40.9%</a:t>
            </a:r>
            <a:r>
              <a:rPr lang="zh-CN" altLang="en-US" sz="1400" dirty="0">
                <a:solidFill>
                  <a:srgbClr val="003778"/>
                </a:solidFill>
              </a:rPr>
              <a:t>；其中</a:t>
            </a:r>
            <a:r>
              <a:rPr lang="en-US" altLang="zh-CN" sz="1400" dirty="0">
                <a:solidFill>
                  <a:srgbClr val="003778"/>
                </a:solidFill>
              </a:rPr>
              <a:t>12</a:t>
            </a:r>
            <a:r>
              <a:rPr lang="zh-CN" altLang="en-US" sz="1400" dirty="0">
                <a:solidFill>
                  <a:srgbClr val="003778"/>
                </a:solidFill>
              </a:rPr>
              <a:t>月份销售量为</a:t>
            </a:r>
            <a:r>
              <a:rPr lang="en-US" altLang="zh-CN" sz="1400" dirty="0">
                <a:solidFill>
                  <a:srgbClr val="003778"/>
                </a:solidFill>
              </a:rPr>
              <a:t>159.6</a:t>
            </a:r>
            <a:r>
              <a:rPr lang="zh-CN" altLang="en-US" sz="1400" dirty="0">
                <a:solidFill>
                  <a:srgbClr val="003778"/>
                </a:solidFill>
              </a:rPr>
              <a:t>万辆，同比增长</a:t>
            </a:r>
            <a:r>
              <a:rPr lang="en-US" altLang="zh-CN" sz="1400" dirty="0">
                <a:solidFill>
                  <a:srgbClr val="FF0000"/>
                </a:solidFill>
              </a:rPr>
              <a:t>34%</a:t>
            </a:r>
            <a:r>
              <a:rPr lang="zh-CN" altLang="en-US" sz="1400" dirty="0">
                <a:solidFill>
                  <a:srgbClr val="003778"/>
                </a:solidFill>
              </a:rPr>
              <a:t>，</a:t>
            </a:r>
            <a:r>
              <a:rPr lang="zh-CN" altLang="en-US" sz="1400" b="1" dirty="0">
                <a:solidFill>
                  <a:srgbClr val="FF0000"/>
                </a:solidFill>
              </a:rPr>
              <a:t>渗透率为</a:t>
            </a:r>
            <a:r>
              <a:rPr lang="en-US" altLang="zh-CN" sz="1400" b="1" dirty="0">
                <a:solidFill>
                  <a:srgbClr val="FF0000"/>
                </a:solidFill>
              </a:rPr>
              <a:t>45.74%</a:t>
            </a:r>
            <a:r>
              <a:rPr lang="zh-CN" altLang="en-US" sz="1400" b="1" dirty="0">
                <a:solidFill>
                  <a:srgbClr val="FF0000"/>
                </a:solidFill>
              </a:rPr>
              <a:t>，连</a:t>
            </a:r>
            <a:r>
              <a:rPr lang="zh-CN" altLang="en-US" sz="1400" dirty="0">
                <a:solidFill>
                  <a:srgbClr val="003778"/>
                </a:solidFill>
              </a:rPr>
              <a:t>续4个月在45%以上。</a:t>
            </a:r>
            <a:r>
              <a:rPr lang="en-US" altLang="zh-CN" sz="1400" dirty="0">
                <a:solidFill>
                  <a:srgbClr val="003778"/>
                </a:solidFill>
              </a:rPr>
              <a:t>2024</a:t>
            </a:r>
            <a:r>
              <a:rPr lang="zh-CN" altLang="en-US" sz="1400" dirty="0">
                <a:solidFill>
                  <a:srgbClr val="003778"/>
                </a:solidFill>
              </a:rPr>
              <a:t>年新能源汽车出口量为</a:t>
            </a:r>
            <a:r>
              <a:rPr lang="en-US" altLang="zh-CN" sz="1400" dirty="0">
                <a:solidFill>
                  <a:srgbClr val="003778"/>
                </a:solidFill>
              </a:rPr>
              <a:t>128.4</a:t>
            </a:r>
            <a:r>
              <a:rPr lang="zh-CN" altLang="en-US" sz="1400" dirty="0">
                <a:solidFill>
                  <a:srgbClr val="003778"/>
                </a:solidFill>
              </a:rPr>
              <a:t>万辆，占新能源汽车整体销量的</a:t>
            </a:r>
            <a:r>
              <a:rPr lang="en-US" altLang="zh-CN" sz="1400" b="1" dirty="0">
                <a:solidFill>
                  <a:srgbClr val="FF0000"/>
                </a:solidFill>
              </a:rPr>
              <a:t>9.98%</a:t>
            </a:r>
            <a:r>
              <a:rPr lang="zh-CN" altLang="en-US" sz="1400" dirty="0">
                <a:solidFill>
                  <a:srgbClr val="003778"/>
                </a:solidFill>
              </a:rPr>
              <a:t>，较</a:t>
            </a:r>
            <a:r>
              <a:rPr lang="en-US" altLang="zh-CN" sz="1400" dirty="0">
                <a:solidFill>
                  <a:srgbClr val="003778"/>
                </a:solidFill>
              </a:rPr>
              <a:t>2023</a:t>
            </a:r>
            <a:r>
              <a:rPr lang="zh-CN" altLang="en-US" sz="1400" dirty="0">
                <a:solidFill>
                  <a:srgbClr val="003778"/>
                </a:solidFill>
              </a:rPr>
              <a:t>年同期指标回落近</a:t>
            </a:r>
            <a:r>
              <a:rPr lang="en-US" altLang="zh-CN" sz="1400" dirty="0">
                <a:solidFill>
                  <a:srgbClr val="003778"/>
                </a:solidFill>
              </a:rPr>
              <a:t>3</a:t>
            </a:r>
            <a:r>
              <a:rPr lang="zh-CN" altLang="en-US" sz="1400" dirty="0">
                <a:solidFill>
                  <a:srgbClr val="003778"/>
                </a:solidFill>
              </a:rPr>
              <a:t>个百分点。</a:t>
            </a:r>
          </a:p>
          <a:p>
            <a:pPr marL="285750" indent="-285750">
              <a:lnSpc>
                <a:spcPts val="1800"/>
              </a:lnSpc>
              <a:buFont typeface="Wingdings" panose="05000000000000000000" pitchFamily="2" charset="2"/>
              <a:buChar char="l"/>
            </a:pPr>
            <a:r>
              <a:rPr lang="zh-CN" altLang="en-US" sz="1400" dirty="0">
                <a:solidFill>
                  <a:srgbClr val="003778"/>
                </a:solidFill>
              </a:rPr>
              <a:t>因风、光电源需配一定比例的储能装置，才能稳定的输送到主干电网。而目前储能装置主要由锂离子电池储能装置构成。风、光电源装机容量的持续增长，将拉动锂离子电池的需求。</a:t>
            </a:r>
            <a:endParaRPr lang="en-US" altLang="zh-CN" sz="1400" dirty="0">
              <a:solidFill>
                <a:srgbClr val="003778"/>
              </a:solidFill>
            </a:endParaRPr>
          </a:p>
          <a:p>
            <a:pPr marL="285750" indent="-285750">
              <a:lnSpc>
                <a:spcPts val="1800"/>
              </a:lnSpc>
              <a:buFont typeface="Wingdings" panose="05000000000000000000" pitchFamily="2" charset="2"/>
              <a:buChar char="l"/>
            </a:pPr>
            <a:r>
              <a:rPr lang="en-US" altLang="zh-CN" sz="1400" dirty="0">
                <a:solidFill>
                  <a:srgbClr val="003778"/>
                </a:solidFill>
              </a:rPr>
              <a:t>2024</a:t>
            </a:r>
            <a:r>
              <a:rPr lang="zh-CN" altLang="en-US" sz="1400" dirty="0">
                <a:solidFill>
                  <a:srgbClr val="003778"/>
                </a:solidFill>
              </a:rPr>
              <a:t>年</a:t>
            </a:r>
            <a:r>
              <a:rPr lang="en-US" altLang="zh-CN" sz="1400" dirty="0">
                <a:solidFill>
                  <a:srgbClr val="003778"/>
                </a:solidFill>
              </a:rPr>
              <a:t>1-10</a:t>
            </a:r>
            <a:r>
              <a:rPr lang="zh-CN" altLang="en-US" sz="1400" dirty="0">
                <a:solidFill>
                  <a:srgbClr val="003778"/>
                </a:solidFill>
              </a:rPr>
              <a:t>月，全国发电装机容量达到</a:t>
            </a:r>
            <a:r>
              <a:rPr lang="en-US" altLang="zh-CN" sz="1400" dirty="0">
                <a:solidFill>
                  <a:srgbClr val="003778"/>
                </a:solidFill>
              </a:rPr>
              <a:t>319427</a:t>
            </a:r>
            <a:r>
              <a:rPr lang="zh-CN" altLang="en-US" sz="1400" dirty="0">
                <a:solidFill>
                  <a:srgbClr val="003778"/>
                </a:solidFill>
              </a:rPr>
              <a:t>万千瓦，其中风、光电装机容量占比已经超过</a:t>
            </a:r>
            <a:r>
              <a:rPr lang="en-US" altLang="zh-CN" sz="1400" b="1" dirty="0">
                <a:solidFill>
                  <a:srgbClr val="FF0000"/>
                </a:solidFill>
              </a:rPr>
              <a:t>40%</a:t>
            </a:r>
            <a:r>
              <a:rPr lang="zh-CN" altLang="en-US" sz="1400" dirty="0">
                <a:solidFill>
                  <a:srgbClr val="003778"/>
                </a:solidFill>
              </a:rPr>
              <a:t>，且最近两年的占比明显提升，两年提升或超</a:t>
            </a:r>
            <a:r>
              <a:rPr lang="en-US" altLang="zh-CN" sz="1400" dirty="0">
                <a:solidFill>
                  <a:srgbClr val="003778"/>
                </a:solidFill>
              </a:rPr>
              <a:t>10</a:t>
            </a:r>
            <a:r>
              <a:rPr lang="zh-CN" altLang="en-US" sz="1400" dirty="0">
                <a:solidFill>
                  <a:srgbClr val="003778"/>
                </a:solidFill>
              </a:rPr>
              <a:t>个百分点。特别是，在硅材料价格处于长期低位的背景下，</a:t>
            </a:r>
            <a:r>
              <a:rPr lang="zh-CN" altLang="en-US" sz="1400" dirty="0">
                <a:solidFill>
                  <a:srgbClr val="003778"/>
                </a:solidFill>
                <a:sym typeface="+mn-ea"/>
              </a:rPr>
              <a:t>光伏发电装机容量仍将保持超高速增长态势，其占比也将加速提升。</a:t>
            </a:r>
          </a:p>
        </p:txBody>
      </p:sp>
      <p:pic>
        <p:nvPicPr>
          <p:cNvPr id="7" name="图片 6" descr="10263"/>
          <p:cNvPicPr preferRelativeResize="0"/>
          <p:nvPr/>
        </p:nvPicPr>
        <p:blipFill>
          <a:blip r:embed="rId4"/>
          <a:stretch>
            <a:fillRect/>
          </a:stretch>
        </p:blipFill>
        <p:spPr>
          <a:xfrm>
            <a:off x="6120000" y="1440000"/>
            <a:ext cx="5760000" cy="3240000"/>
          </a:xfrm>
          <a:prstGeom prst="rect">
            <a:avLst/>
          </a:prstGeom>
        </p:spPr>
      </p:pic>
      <p:pic>
        <p:nvPicPr>
          <p:cNvPr id="2" name="图片 1" descr="21998"/>
          <p:cNvPicPr preferRelativeResize="0"/>
          <p:nvPr/>
        </p:nvPicPr>
        <p:blipFill>
          <a:blip r:embed="rId5"/>
          <a:stretch>
            <a:fillRect/>
          </a:stretch>
        </p:blipFill>
        <p:spPr>
          <a:xfrm>
            <a:off x="288000" y="1440000"/>
            <a:ext cx="5760000" cy="32400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622300" y="260350"/>
            <a:ext cx="7416000" cy="468000"/>
          </a:xfrm>
        </p:spPr>
        <p:txBody>
          <a:bodyPr wrap="square">
            <a:noAutofit/>
          </a:bodyPr>
          <a:lstStyle/>
          <a:p>
            <a:r>
              <a:rPr lang="zh-CN" altLang="en-US" dirty="0"/>
              <a:t>代表性基础锂盐企业盈利能力较好</a:t>
            </a:r>
          </a:p>
        </p:txBody>
      </p:sp>
      <p:cxnSp>
        <p:nvCxnSpPr>
          <p:cNvPr id="11" name="直接连接符 10"/>
          <p:cNvCxnSpPr/>
          <p:nvPr/>
        </p:nvCxnSpPr>
        <p:spPr>
          <a:xfrm>
            <a:off x="446400" y="4833659"/>
            <a:ext cx="11276100" cy="0"/>
          </a:xfrm>
          <a:prstGeom prst="line">
            <a:avLst/>
          </a:prstGeom>
          <a:ln w="25400">
            <a:solidFill>
              <a:srgbClr val="33646C"/>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46000" y="1271309"/>
            <a:ext cx="11276100" cy="0"/>
          </a:xfrm>
          <a:prstGeom prst="line">
            <a:avLst/>
          </a:prstGeom>
          <a:ln w="25400">
            <a:solidFill>
              <a:srgbClr val="33646C"/>
            </a:solidFill>
          </a:ln>
        </p:spPr>
        <p:style>
          <a:lnRef idx="1">
            <a:schemeClr val="accent1"/>
          </a:lnRef>
          <a:fillRef idx="0">
            <a:schemeClr val="accent1"/>
          </a:fillRef>
          <a:effectRef idx="0">
            <a:schemeClr val="accent1"/>
          </a:effectRef>
          <a:fontRef idx="minor">
            <a:schemeClr val="tx1"/>
          </a:fontRef>
        </p:style>
      </p:cxnSp>
      <p:sp>
        <p:nvSpPr>
          <p:cNvPr id="14" name="TextBox 6"/>
          <p:cNvSpPr txBox="1"/>
          <p:nvPr/>
        </p:nvSpPr>
        <p:spPr>
          <a:xfrm>
            <a:off x="683895" y="4843145"/>
            <a:ext cx="5071110" cy="306705"/>
          </a:xfrm>
          <a:prstGeom prst="rect">
            <a:avLst/>
          </a:prstGeom>
          <a:noFill/>
        </p:spPr>
        <p:txBody>
          <a:bodyPr wrap="square" rtlCol="0">
            <a:spAutoFit/>
          </a:bodyPr>
          <a:lstStyle/>
          <a:p>
            <a:r>
              <a:rPr lang="zh-CN" altLang="en-US" sz="1400" dirty="0">
                <a:solidFill>
                  <a:srgbClr val="FF0000"/>
                </a:solidFill>
                <a:latin typeface="楷体" panose="02010609060101010101" pitchFamily="49" charset="-122"/>
                <a:ea typeface="楷体" panose="02010609060101010101" pitchFamily="49" charset="-122"/>
              </a:rPr>
              <a:t>资料来源：盐湖股份</a:t>
            </a:r>
            <a:r>
              <a:rPr lang="en-US" altLang="zh-CN" sz="1400" dirty="0">
                <a:solidFill>
                  <a:srgbClr val="FF0000"/>
                </a:solidFill>
                <a:latin typeface="楷体" panose="02010609060101010101" pitchFamily="49" charset="-122"/>
                <a:ea typeface="楷体" panose="02010609060101010101" pitchFamily="49" charset="-122"/>
              </a:rPr>
              <a:t>  </a:t>
            </a:r>
            <a:r>
              <a:rPr lang="zh-CN" altLang="en-US" sz="1400" dirty="0">
                <a:solidFill>
                  <a:srgbClr val="FF0000"/>
                </a:solidFill>
                <a:latin typeface="楷体" panose="02010609060101010101" pitchFamily="49" charset="-122"/>
                <a:ea typeface="楷体" panose="02010609060101010101" pitchFamily="49" charset="-122"/>
              </a:rPr>
              <a:t>赣锋锂业</a:t>
            </a:r>
            <a:r>
              <a:rPr lang="en-US" altLang="zh-CN" sz="1400" dirty="0">
                <a:solidFill>
                  <a:srgbClr val="FF0000"/>
                </a:solidFill>
                <a:latin typeface="楷体" panose="02010609060101010101" pitchFamily="49" charset="-122"/>
                <a:ea typeface="楷体" panose="02010609060101010101" pitchFamily="49" charset="-122"/>
              </a:rPr>
              <a:t>  </a:t>
            </a:r>
            <a:r>
              <a:rPr lang="zh-CN" altLang="en-US" sz="1400" dirty="0">
                <a:solidFill>
                  <a:srgbClr val="FF0000"/>
                </a:solidFill>
                <a:latin typeface="楷体" panose="02010609060101010101" pitchFamily="49" charset="-122"/>
                <a:ea typeface="楷体" panose="02010609060101010101" pitchFamily="49" charset="-122"/>
              </a:rPr>
              <a:t>天齐锂业</a:t>
            </a:r>
            <a:r>
              <a:rPr lang="en-US" altLang="zh-CN" sz="1400" dirty="0">
                <a:solidFill>
                  <a:srgbClr val="FF0000"/>
                </a:solidFill>
                <a:latin typeface="楷体" panose="02010609060101010101" pitchFamily="49" charset="-122"/>
                <a:ea typeface="楷体" panose="02010609060101010101" pitchFamily="49" charset="-122"/>
              </a:rPr>
              <a:t>  </a:t>
            </a:r>
            <a:r>
              <a:rPr lang="zh-CN" altLang="en-US" sz="1400" dirty="0">
                <a:solidFill>
                  <a:srgbClr val="FF0000"/>
                </a:solidFill>
                <a:latin typeface="楷体" panose="02010609060101010101" pitchFamily="49" charset="-122"/>
                <a:ea typeface="楷体" panose="02010609060101010101" pitchFamily="49" charset="-122"/>
                <a:sym typeface="+mn-ea"/>
              </a:rPr>
              <a:t>中冶有色技术网</a:t>
            </a:r>
            <a:endParaRPr lang="zh-CN" altLang="en-US" sz="1400" dirty="0">
              <a:solidFill>
                <a:srgbClr val="FF0000"/>
              </a:solidFill>
              <a:latin typeface="楷体" panose="02010609060101010101" pitchFamily="49" charset="-122"/>
              <a:ea typeface="楷体" panose="02010609060101010101" pitchFamily="49" charset="-122"/>
            </a:endParaRPr>
          </a:p>
        </p:txBody>
      </p:sp>
      <p:sp>
        <p:nvSpPr>
          <p:cNvPr id="16" name="TextBox 2"/>
          <p:cNvSpPr txBox="1"/>
          <p:nvPr/>
        </p:nvSpPr>
        <p:spPr>
          <a:xfrm>
            <a:off x="1340485" y="882015"/>
            <a:ext cx="4167505" cy="306705"/>
          </a:xfrm>
          <a:prstGeom prst="rect">
            <a:avLst/>
          </a:prstGeom>
          <a:noFill/>
        </p:spPr>
        <p:txBody>
          <a:bodyPr wrap="square" rtlCol="0">
            <a:spAutoFit/>
          </a:bodyPr>
          <a:lstStyle/>
          <a:p>
            <a:pPr algn="ctr"/>
            <a:r>
              <a:rPr lang="zh-CN" altLang="en-US" sz="1400" dirty="0">
                <a:solidFill>
                  <a:srgbClr val="003778"/>
                </a:solidFill>
                <a:latin typeface="黑体" panose="02010609060101010101" pitchFamily="49" charset="-122"/>
                <a:ea typeface="黑体" panose="02010609060101010101" pitchFamily="49" charset="-122"/>
              </a:rPr>
              <a:t>表</a:t>
            </a:r>
            <a:r>
              <a:rPr lang="en-US" altLang="zh-CN" sz="1400" dirty="0">
                <a:solidFill>
                  <a:srgbClr val="003778"/>
                </a:solidFill>
                <a:latin typeface="黑体" panose="02010609060101010101" pitchFamily="49" charset="-122"/>
                <a:ea typeface="黑体" panose="02010609060101010101" pitchFamily="49" charset="-122"/>
              </a:rPr>
              <a:t>2  </a:t>
            </a:r>
            <a:r>
              <a:rPr lang="zh-CN" altLang="en-US" sz="1400" dirty="0">
                <a:solidFill>
                  <a:srgbClr val="003778"/>
                </a:solidFill>
                <a:latin typeface="黑体" panose="02010609060101010101" pitchFamily="49" charset="-122"/>
                <a:ea typeface="黑体" panose="02010609060101010101" pitchFamily="49" charset="-122"/>
              </a:rPr>
              <a:t>基础锂盐毛利率水平较高</a:t>
            </a:r>
          </a:p>
        </p:txBody>
      </p:sp>
      <p:sp>
        <p:nvSpPr>
          <p:cNvPr id="17" name="TextBox 9"/>
          <p:cNvSpPr txBox="1"/>
          <p:nvPr/>
        </p:nvSpPr>
        <p:spPr>
          <a:xfrm>
            <a:off x="7016748" y="893365"/>
            <a:ext cx="3834651" cy="306705"/>
          </a:xfrm>
          <a:prstGeom prst="rect">
            <a:avLst/>
          </a:prstGeom>
          <a:noFill/>
        </p:spPr>
        <p:txBody>
          <a:bodyPr wrap="square" rtlCol="0">
            <a:spAutoFit/>
          </a:bodyPr>
          <a:lstStyle>
            <a:defPPr>
              <a:defRPr lang="zh-CN"/>
            </a:defPPr>
            <a:lvl1pPr>
              <a:defRPr>
                <a:solidFill>
                  <a:srgbClr val="003778"/>
                </a:solidFill>
                <a:latin typeface="黑体" panose="02010609060101010101" pitchFamily="49" charset="-122"/>
                <a:ea typeface="黑体" panose="02010609060101010101" pitchFamily="49" charset="-122"/>
              </a:defRPr>
            </a:lvl1pPr>
          </a:lstStyle>
          <a:p>
            <a:pPr algn="ctr"/>
            <a:r>
              <a:rPr lang="zh-CN" altLang="en-US" sz="1400" dirty="0"/>
              <a:t>图</a:t>
            </a:r>
            <a:r>
              <a:rPr lang="en-US" altLang="zh-CN" sz="1400" dirty="0"/>
              <a:t>10 </a:t>
            </a:r>
            <a:r>
              <a:rPr lang="zh-CN" altLang="en-US" sz="1400" dirty="0"/>
              <a:t>盐湖提锂具有相当成本优势</a:t>
            </a:r>
          </a:p>
        </p:txBody>
      </p:sp>
      <p:sp>
        <p:nvSpPr>
          <p:cNvPr id="5" name="TextBox 8"/>
          <p:cNvSpPr txBox="1"/>
          <p:nvPr/>
        </p:nvSpPr>
        <p:spPr>
          <a:xfrm>
            <a:off x="-635" y="5209540"/>
            <a:ext cx="12193270" cy="1245235"/>
          </a:xfrm>
          <a:prstGeom prst="rect">
            <a:avLst/>
          </a:prstGeom>
          <a:noFill/>
        </p:spPr>
        <p:txBody>
          <a:bodyPr wrap="square" rtlCol="0">
            <a:spAutoFit/>
          </a:bodyPr>
          <a:lstStyle/>
          <a:p>
            <a:pPr marL="285750" indent="-285750">
              <a:lnSpc>
                <a:spcPts val="1800"/>
              </a:lnSpc>
              <a:buFont typeface="Wingdings" panose="05000000000000000000" pitchFamily="2" charset="2"/>
              <a:buChar char="l"/>
            </a:pPr>
            <a:r>
              <a:rPr lang="zh-CN" altLang="en-US" sz="1400" dirty="0">
                <a:solidFill>
                  <a:srgbClr val="003778"/>
                </a:solidFill>
              </a:rPr>
              <a:t>盐湖股份、天齐锂业、赣锋锂业三大基础锂盐企业，其基础锂盐大多数年份的毛利率水平都保持较高水平。盐湖股份的氯化钾和天齐锂业的锂矿，其近</a:t>
            </a:r>
            <a:r>
              <a:rPr lang="en-US" altLang="zh-CN" sz="1400" dirty="0">
                <a:solidFill>
                  <a:srgbClr val="003778"/>
                </a:solidFill>
              </a:rPr>
              <a:t>10</a:t>
            </a:r>
            <a:r>
              <a:rPr lang="zh-CN" altLang="en-US" sz="1400" dirty="0">
                <a:solidFill>
                  <a:srgbClr val="003778"/>
                </a:solidFill>
              </a:rPr>
              <a:t>年的毛利率水平都在</a:t>
            </a:r>
            <a:r>
              <a:rPr lang="en-US" altLang="zh-CN" sz="1400" dirty="0">
                <a:solidFill>
                  <a:srgbClr val="003778"/>
                </a:solidFill>
              </a:rPr>
              <a:t>50%</a:t>
            </a:r>
            <a:r>
              <a:rPr lang="zh-CN" altLang="en-US" sz="1400" dirty="0">
                <a:solidFill>
                  <a:srgbClr val="003778"/>
                </a:solidFill>
              </a:rPr>
              <a:t>以上，资源优势发挥的较为突出。而赣锋锂业的资源优势发挥的则相对不太突出。</a:t>
            </a:r>
            <a:endParaRPr lang="en-US" altLang="zh-CN" sz="1400" dirty="0">
              <a:solidFill>
                <a:srgbClr val="003778"/>
              </a:solidFill>
            </a:endParaRPr>
          </a:p>
          <a:p>
            <a:pPr>
              <a:lnSpc>
                <a:spcPts val="1800"/>
              </a:lnSpc>
            </a:pPr>
            <a:endParaRPr lang="zh-CN" altLang="en-US" sz="1400" dirty="0">
              <a:solidFill>
                <a:srgbClr val="003778"/>
              </a:solidFill>
            </a:endParaRPr>
          </a:p>
          <a:p>
            <a:pPr marL="285750" indent="-285750">
              <a:lnSpc>
                <a:spcPts val="1800"/>
              </a:lnSpc>
              <a:buFont typeface="Wingdings" panose="05000000000000000000" pitchFamily="2" charset="2"/>
              <a:buChar char="l"/>
            </a:pPr>
            <a:r>
              <a:rPr lang="zh-CN" altLang="en-US" sz="1400" dirty="0">
                <a:solidFill>
                  <a:srgbClr val="003778"/>
                </a:solidFill>
              </a:rPr>
              <a:t>源于盐湖卤水锂的基础锂盐，拥有较大成本优势，特别是在持续低价运行阶段。建议盐湖提锂企业将这种成本优势由国内扩大到国际，更积极参加相关国际产能合作。</a:t>
            </a:r>
            <a:endParaRPr lang="zh-CN" altLang="en-US" sz="1400" dirty="0">
              <a:solidFill>
                <a:srgbClr val="003778"/>
              </a:solidFill>
              <a:sym typeface="+mn-ea"/>
            </a:endParaRPr>
          </a:p>
        </p:txBody>
      </p:sp>
      <p:pic>
        <p:nvPicPr>
          <p:cNvPr id="2" name="图片 1" descr="微信图片_20241211135224"/>
          <p:cNvPicPr preferRelativeResize="0"/>
          <p:nvPr/>
        </p:nvPicPr>
        <p:blipFill>
          <a:blip r:embed="rId4"/>
          <a:stretch>
            <a:fillRect/>
          </a:stretch>
        </p:blipFill>
        <p:spPr>
          <a:xfrm>
            <a:off x="288000" y="1440000"/>
            <a:ext cx="5760000" cy="3240000"/>
          </a:xfrm>
          <a:prstGeom prst="rect">
            <a:avLst/>
          </a:prstGeom>
        </p:spPr>
      </p:pic>
      <p:pic>
        <p:nvPicPr>
          <p:cNvPr id="3" name="图片 2" descr="28126"/>
          <p:cNvPicPr preferRelativeResize="0"/>
          <p:nvPr/>
        </p:nvPicPr>
        <p:blipFill>
          <a:blip r:embed="rId5"/>
          <a:stretch>
            <a:fillRect/>
          </a:stretch>
        </p:blipFill>
        <p:spPr>
          <a:xfrm>
            <a:off x="6120000" y="1440000"/>
            <a:ext cx="5760000" cy="32400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8"/>
          <p:cNvSpPr/>
          <p:nvPr>
            <p:custDataLst>
              <p:tags r:id="rId2"/>
            </p:custDataLst>
          </p:nvPr>
        </p:nvSpPr>
        <p:spPr>
          <a:xfrm>
            <a:off x="1103778" y="1951841"/>
            <a:ext cx="8253708" cy="594603"/>
          </a:xfrm>
          <a:prstGeom prst="parallelogram">
            <a:avLst>
              <a:gd name="adj" fmla="val 32236"/>
            </a:avLst>
          </a:prstGeom>
          <a:solidFill>
            <a:srgbClr val="FFFFFF"/>
          </a:solidFill>
          <a:ln w="6350" cap="flat" cmpd="sng">
            <a:solidFill>
              <a:srgbClr val="000000"/>
            </a:solidFill>
            <a:prstDash val="solid"/>
            <a:miter/>
            <a:headEnd type="none" w="med" len="med"/>
            <a:tailEnd type="none" w="med" len="med"/>
          </a:ln>
          <a:effectLst>
            <a:outerShdw dist="35921" dir="2699999" algn="ctr" rotWithShape="0">
              <a:srgbClr val="808080"/>
            </a:outerShdw>
          </a:effectLst>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4" name="Rectangle 39"/>
          <p:cNvSpPr/>
          <p:nvPr>
            <p:custDataLst>
              <p:tags r:id="rId3"/>
            </p:custDataLst>
          </p:nvPr>
        </p:nvSpPr>
        <p:spPr>
          <a:xfrm>
            <a:off x="977360" y="2045937"/>
            <a:ext cx="318387" cy="408284"/>
          </a:xfrm>
          <a:prstGeom prst="rect">
            <a:avLst/>
          </a:prstGeom>
          <a:solidFill>
            <a:srgbClr val="777777"/>
          </a:solidFill>
          <a:ln w="6350">
            <a:noFill/>
          </a:ln>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5" name="Text Box 40"/>
          <p:cNvSpPr txBox="1"/>
          <p:nvPr>
            <p:custDataLst>
              <p:tags r:id="rId4"/>
            </p:custDataLst>
          </p:nvPr>
        </p:nvSpPr>
        <p:spPr>
          <a:xfrm>
            <a:off x="1111270" y="2126470"/>
            <a:ext cx="112372" cy="179070"/>
          </a:xfrm>
          <a:prstGeom prst="rect">
            <a:avLst/>
          </a:prstGeom>
          <a:noFill/>
          <a:ln w="6350">
            <a:noFill/>
          </a:ln>
        </p:spPr>
        <p:txBody>
          <a:bodyPr wrap="square" lIns="0" tIns="0" rIns="0" bIns="0" anchor="t" anchorCtr="0">
            <a:spAutoFit/>
          </a:bodyPr>
          <a:lstStyle/>
          <a:p>
            <a:pPr algn="ctr" eaLnBrk="0" hangingPunct="0">
              <a:lnSpc>
                <a:spcPts val="1400"/>
              </a:lnSpc>
            </a:pPr>
            <a:r>
              <a:rPr lang="en-US" altLang="zh-CN" sz="1200" dirty="0">
                <a:solidFill>
                  <a:srgbClr val="FFFFFF"/>
                </a:solidFill>
                <a:latin typeface="Arial" panose="020B0604020202020204" pitchFamily="34" charset="0"/>
                <a:ea typeface="宋体" panose="02010600030101010101" pitchFamily="2" charset="-122"/>
              </a:rPr>
              <a:t>1</a:t>
            </a:r>
            <a:endParaRPr lang="en-US" altLang="zh-CN" sz="1200" dirty="0">
              <a:latin typeface="Arial" panose="020B0604020202020204" pitchFamily="34" charset="0"/>
              <a:ea typeface="宋体" panose="02010600030101010101" pitchFamily="2" charset="-122"/>
            </a:endParaRPr>
          </a:p>
        </p:txBody>
      </p:sp>
      <p:sp>
        <p:nvSpPr>
          <p:cNvPr id="6" name="Text Box 41"/>
          <p:cNvSpPr txBox="1"/>
          <p:nvPr>
            <p:custDataLst>
              <p:tags r:id="rId5"/>
            </p:custDataLst>
          </p:nvPr>
        </p:nvSpPr>
        <p:spPr>
          <a:xfrm>
            <a:off x="1988706" y="2126271"/>
            <a:ext cx="7302293" cy="245745"/>
          </a:xfrm>
          <a:prstGeom prst="rect">
            <a:avLst/>
          </a:prstGeom>
          <a:noFill/>
          <a:ln w="6350">
            <a:noFill/>
          </a:ln>
        </p:spPr>
        <p:txBody>
          <a:bodyPr wrap="square" lIns="0" tIns="0" rIns="0" bIns="0" anchor="ctr" anchorCtr="0">
            <a:spAutoFit/>
          </a:bodyPr>
          <a:lstStyle/>
          <a:p>
            <a:pPr eaLnBrk="0" hangingPunct="0"/>
            <a:r>
              <a:rPr lang="zh-CN" altLang="en-US" sz="1600" dirty="0">
                <a:solidFill>
                  <a:schemeClr val="tx1"/>
                </a:solidFill>
                <a:latin typeface="微软雅黑" panose="020B0503020204020204" pitchFamily="34" charset="-122"/>
                <a:ea typeface="微软雅黑" panose="020B0503020204020204" pitchFamily="34" charset="-122"/>
              </a:rPr>
              <a:t>基础锂盐市场回归理性</a:t>
            </a:r>
            <a:r>
              <a:rPr lang="en-US" altLang="zh-CN" sz="1600" dirty="0">
                <a:solidFill>
                  <a:schemeClr val="tx1"/>
                </a:solidFill>
                <a:latin typeface="微软雅黑" panose="020B0503020204020204" pitchFamily="34" charset="-122"/>
                <a:ea typeface="微软雅黑" panose="020B0503020204020204" pitchFamily="34" charset="-122"/>
              </a:rPr>
              <a:t>  </a:t>
            </a:r>
            <a:r>
              <a:rPr lang="zh-CN" altLang="en-US" sz="1600" dirty="0">
                <a:solidFill>
                  <a:schemeClr val="tx1"/>
                </a:solidFill>
                <a:latin typeface="微软雅黑" panose="020B0503020204020204" pitchFamily="34" charset="-122"/>
                <a:ea typeface="微软雅黑" panose="020B0503020204020204" pitchFamily="34" charset="-122"/>
              </a:rPr>
              <a:t>价格下行产量续增</a:t>
            </a:r>
          </a:p>
        </p:txBody>
      </p:sp>
      <p:sp>
        <p:nvSpPr>
          <p:cNvPr id="7" name="AutoShape 42"/>
          <p:cNvSpPr/>
          <p:nvPr>
            <p:custDataLst>
              <p:tags r:id="rId6"/>
            </p:custDataLst>
          </p:nvPr>
        </p:nvSpPr>
        <p:spPr>
          <a:xfrm>
            <a:off x="1581358" y="3059280"/>
            <a:ext cx="8253708" cy="594388"/>
          </a:xfrm>
          <a:prstGeom prst="parallelogram">
            <a:avLst>
              <a:gd name="adj" fmla="val 32236"/>
            </a:avLst>
          </a:prstGeom>
          <a:solidFill>
            <a:srgbClr val="FFFFFF"/>
          </a:solidFill>
          <a:ln w="6350" cap="flat" cmpd="sng">
            <a:solidFill>
              <a:srgbClr val="000000"/>
            </a:solidFill>
            <a:prstDash val="solid"/>
            <a:miter/>
            <a:headEnd type="none" w="med" len="med"/>
            <a:tailEnd type="none" w="med" len="med"/>
          </a:ln>
          <a:effectLst>
            <a:outerShdw dist="35921" dir="2699999" algn="ctr" rotWithShape="0">
              <a:srgbClr val="808080"/>
            </a:outerShdw>
          </a:effectLst>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8" name="Rectangle 43"/>
          <p:cNvSpPr/>
          <p:nvPr>
            <p:custDataLst>
              <p:tags r:id="rId7"/>
            </p:custDataLst>
          </p:nvPr>
        </p:nvSpPr>
        <p:spPr>
          <a:xfrm>
            <a:off x="1581358" y="3150927"/>
            <a:ext cx="318387" cy="408284"/>
          </a:xfrm>
          <a:prstGeom prst="rect">
            <a:avLst/>
          </a:prstGeom>
          <a:solidFill>
            <a:srgbClr val="777777"/>
          </a:solidFill>
          <a:ln w="6350">
            <a:noFill/>
          </a:ln>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9" name="Text Box 44"/>
          <p:cNvSpPr txBox="1"/>
          <p:nvPr>
            <p:custDataLst>
              <p:tags r:id="rId8"/>
            </p:custDataLst>
          </p:nvPr>
        </p:nvSpPr>
        <p:spPr>
          <a:xfrm>
            <a:off x="1715268" y="3223968"/>
            <a:ext cx="112372" cy="179070"/>
          </a:xfrm>
          <a:prstGeom prst="rect">
            <a:avLst/>
          </a:prstGeom>
          <a:noFill/>
          <a:ln w="6350">
            <a:noFill/>
          </a:ln>
        </p:spPr>
        <p:txBody>
          <a:bodyPr wrap="square" lIns="0" tIns="0" rIns="0" bIns="0" anchor="t" anchorCtr="0">
            <a:spAutoFit/>
          </a:bodyPr>
          <a:lstStyle/>
          <a:p>
            <a:pPr algn="ctr" eaLnBrk="0" hangingPunct="0">
              <a:lnSpc>
                <a:spcPts val="1400"/>
              </a:lnSpc>
            </a:pPr>
            <a:r>
              <a:rPr lang="en-US" altLang="zh-CN" sz="1200" dirty="0">
                <a:solidFill>
                  <a:srgbClr val="FFFFFF"/>
                </a:solidFill>
                <a:latin typeface="Arial" panose="020B0604020202020204" pitchFamily="34" charset="0"/>
                <a:ea typeface="宋体" panose="02010600030101010101" pitchFamily="2" charset="-122"/>
              </a:rPr>
              <a:t>2</a:t>
            </a:r>
            <a:endParaRPr lang="en-US" altLang="zh-CN" sz="1200" dirty="0">
              <a:latin typeface="Arial" panose="020B0604020202020204" pitchFamily="34" charset="0"/>
              <a:ea typeface="宋体" panose="02010600030101010101" pitchFamily="2" charset="-122"/>
            </a:endParaRPr>
          </a:p>
        </p:txBody>
      </p:sp>
      <p:sp>
        <p:nvSpPr>
          <p:cNvPr id="10" name="AutoShape 45"/>
          <p:cNvSpPr/>
          <p:nvPr>
            <p:custDataLst>
              <p:tags r:id="rId9"/>
            </p:custDataLst>
          </p:nvPr>
        </p:nvSpPr>
        <p:spPr>
          <a:xfrm>
            <a:off x="2185357" y="4158828"/>
            <a:ext cx="8253708" cy="594034"/>
          </a:xfrm>
          <a:prstGeom prst="parallelogram">
            <a:avLst>
              <a:gd name="adj" fmla="val 32316"/>
            </a:avLst>
          </a:prstGeom>
          <a:solidFill>
            <a:srgbClr val="FFFFFF"/>
          </a:solidFill>
          <a:ln w="6350" cap="flat" cmpd="sng">
            <a:solidFill>
              <a:srgbClr val="000000"/>
            </a:solidFill>
            <a:prstDash val="solid"/>
            <a:miter/>
            <a:headEnd type="none" w="med" len="med"/>
            <a:tailEnd type="none" w="med" len="med"/>
          </a:ln>
          <a:effectLst>
            <a:outerShdw dist="35921" dir="2699999" algn="ctr" rotWithShape="0">
              <a:srgbClr val="808080"/>
            </a:outerShdw>
          </a:effectLst>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11" name="Rectangle 46"/>
          <p:cNvSpPr/>
          <p:nvPr>
            <p:custDataLst>
              <p:tags r:id="rId10"/>
            </p:custDataLst>
          </p:nvPr>
        </p:nvSpPr>
        <p:spPr>
          <a:xfrm>
            <a:off x="2185357" y="4251234"/>
            <a:ext cx="318387" cy="408284"/>
          </a:xfrm>
          <a:prstGeom prst="rect">
            <a:avLst/>
          </a:prstGeom>
          <a:solidFill>
            <a:srgbClr val="777777"/>
          </a:solidFill>
          <a:ln w="6350">
            <a:noFill/>
          </a:ln>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12" name="Text Box 47"/>
          <p:cNvSpPr txBox="1"/>
          <p:nvPr>
            <p:custDataLst>
              <p:tags r:id="rId11"/>
            </p:custDataLst>
          </p:nvPr>
        </p:nvSpPr>
        <p:spPr>
          <a:xfrm>
            <a:off x="2319267" y="4324275"/>
            <a:ext cx="112372" cy="179070"/>
          </a:xfrm>
          <a:prstGeom prst="rect">
            <a:avLst/>
          </a:prstGeom>
          <a:noFill/>
          <a:ln w="6350">
            <a:noFill/>
          </a:ln>
        </p:spPr>
        <p:txBody>
          <a:bodyPr wrap="square" lIns="0" tIns="0" rIns="0" bIns="0" anchor="t" anchorCtr="0">
            <a:spAutoFit/>
          </a:bodyPr>
          <a:lstStyle/>
          <a:p>
            <a:pPr algn="ctr" eaLnBrk="0" hangingPunct="0">
              <a:lnSpc>
                <a:spcPts val="1400"/>
              </a:lnSpc>
            </a:pPr>
            <a:r>
              <a:rPr lang="en-US" altLang="zh-CN" sz="1200" dirty="0">
                <a:solidFill>
                  <a:srgbClr val="FFFFFF"/>
                </a:solidFill>
                <a:latin typeface="Arial" panose="020B0604020202020204" pitchFamily="34" charset="0"/>
                <a:ea typeface="宋体" panose="02010600030101010101" pitchFamily="2" charset="-122"/>
              </a:rPr>
              <a:t>3</a:t>
            </a:r>
            <a:endParaRPr lang="en-US" altLang="zh-CN" sz="1200" dirty="0">
              <a:latin typeface="Arial" panose="020B0604020202020204" pitchFamily="34" charset="0"/>
              <a:ea typeface="宋体" panose="02010600030101010101" pitchFamily="2" charset="-122"/>
            </a:endParaRPr>
          </a:p>
        </p:txBody>
      </p:sp>
      <p:sp>
        <p:nvSpPr>
          <p:cNvPr id="13" name="AutoShape 48"/>
          <p:cNvSpPr/>
          <p:nvPr>
            <p:custDataLst>
              <p:tags r:id="rId12"/>
            </p:custDataLst>
          </p:nvPr>
        </p:nvSpPr>
        <p:spPr>
          <a:xfrm>
            <a:off x="2789355" y="5257445"/>
            <a:ext cx="8253708" cy="594603"/>
          </a:xfrm>
          <a:prstGeom prst="parallelogram">
            <a:avLst>
              <a:gd name="adj" fmla="val 32236"/>
            </a:avLst>
          </a:prstGeom>
          <a:solidFill>
            <a:srgbClr val="FFFFFF"/>
          </a:solidFill>
          <a:ln w="6350" cap="flat" cmpd="sng">
            <a:solidFill>
              <a:srgbClr val="000000"/>
            </a:solidFill>
            <a:prstDash val="solid"/>
            <a:miter/>
            <a:headEnd type="none" w="med" len="med"/>
            <a:tailEnd type="none" w="med" len="med"/>
          </a:ln>
          <a:effectLst>
            <a:outerShdw dist="35921" dir="2699999" algn="ctr" rotWithShape="0">
              <a:srgbClr val="808080"/>
            </a:outerShdw>
          </a:effectLst>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14" name="Rectangle 49"/>
          <p:cNvSpPr/>
          <p:nvPr>
            <p:custDataLst>
              <p:tags r:id="rId13"/>
            </p:custDataLst>
          </p:nvPr>
        </p:nvSpPr>
        <p:spPr>
          <a:xfrm>
            <a:off x="2789355" y="5349668"/>
            <a:ext cx="318387" cy="408284"/>
          </a:xfrm>
          <a:prstGeom prst="rect">
            <a:avLst/>
          </a:prstGeom>
          <a:solidFill>
            <a:srgbClr val="777777"/>
          </a:solidFill>
          <a:ln w="6350">
            <a:noFill/>
          </a:ln>
        </p:spPr>
        <p:txBody>
          <a:bodyPr wrap="square" lIns="0" tIns="0" rIns="0" bIns="0" anchor="ctr" anchorCtr="0">
            <a:spAutoFit/>
          </a:bodyPr>
          <a:lstStyle/>
          <a:p>
            <a:pPr algn="ctr" eaLnBrk="0" hangingPunct="0"/>
            <a:endParaRPr lang="zh-CN" altLang="en-US" dirty="0">
              <a:latin typeface="Times New Roman" panose="02020603050405020304" pitchFamily="18" charset="0"/>
            </a:endParaRPr>
          </a:p>
        </p:txBody>
      </p:sp>
      <p:sp>
        <p:nvSpPr>
          <p:cNvPr id="15" name="Text Box 50"/>
          <p:cNvSpPr txBox="1"/>
          <p:nvPr>
            <p:custDataLst>
              <p:tags r:id="rId14"/>
            </p:custDataLst>
          </p:nvPr>
        </p:nvSpPr>
        <p:spPr>
          <a:xfrm>
            <a:off x="2923265" y="5422710"/>
            <a:ext cx="112372" cy="179070"/>
          </a:xfrm>
          <a:prstGeom prst="rect">
            <a:avLst/>
          </a:prstGeom>
          <a:noFill/>
          <a:ln w="6350">
            <a:noFill/>
          </a:ln>
        </p:spPr>
        <p:txBody>
          <a:bodyPr wrap="square" lIns="0" tIns="0" rIns="0" bIns="0" anchor="t" anchorCtr="0">
            <a:spAutoFit/>
          </a:bodyPr>
          <a:lstStyle/>
          <a:p>
            <a:pPr algn="ctr" eaLnBrk="0" hangingPunct="0">
              <a:lnSpc>
                <a:spcPts val="1400"/>
              </a:lnSpc>
            </a:pPr>
            <a:r>
              <a:rPr lang="en-US" altLang="zh-CN" sz="1200" dirty="0">
                <a:solidFill>
                  <a:srgbClr val="FFFFFF"/>
                </a:solidFill>
                <a:latin typeface="Arial" panose="020B0604020202020204" pitchFamily="34" charset="0"/>
                <a:ea typeface="宋体" panose="02010600030101010101" pitchFamily="2" charset="-122"/>
              </a:rPr>
              <a:t>4</a:t>
            </a:r>
            <a:endParaRPr lang="en-US" altLang="zh-CN" sz="1200" dirty="0">
              <a:latin typeface="Arial" panose="020B0604020202020204" pitchFamily="34" charset="0"/>
              <a:ea typeface="宋体" panose="02010600030101010101" pitchFamily="2" charset="-122"/>
            </a:endParaRPr>
          </a:p>
        </p:txBody>
      </p:sp>
      <p:sp>
        <p:nvSpPr>
          <p:cNvPr id="16" name="Text Box 54"/>
          <p:cNvSpPr txBox="1"/>
          <p:nvPr>
            <p:custDataLst>
              <p:tags r:id="rId15"/>
            </p:custDataLst>
          </p:nvPr>
        </p:nvSpPr>
        <p:spPr>
          <a:xfrm>
            <a:off x="2361406" y="3233133"/>
            <a:ext cx="7301357" cy="245745"/>
          </a:xfrm>
          <a:prstGeom prst="rect">
            <a:avLst/>
          </a:prstGeom>
          <a:noFill/>
          <a:ln w="6350">
            <a:noFill/>
          </a:ln>
        </p:spPr>
        <p:txBody>
          <a:bodyPr wrap="square" lIns="0" tIns="0" rIns="0" bIns="0" anchor="ctr" anchorCtr="0">
            <a:spAutoFit/>
          </a:bodyPr>
          <a:lstStyle/>
          <a:p>
            <a:pPr eaLnBrk="0" hangingPunct="0"/>
            <a:r>
              <a:rPr lang="zh-CN" altLang="en-US" sz="16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以中国为核心的全球基础锂盐产业链平稳运行</a:t>
            </a:r>
          </a:p>
        </p:txBody>
      </p:sp>
      <p:sp>
        <p:nvSpPr>
          <p:cNvPr id="17" name="Text Box 55"/>
          <p:cNvSpPr txBox="1"/>
          <p:nvPr>
            <p:custDataLst>
              <p:tags r:id="rId16"/>
            </p:custDataLst>
          </p:nvPr>
        </p:nvSpPr>
        <p:spPr>
          <a:xfrm>
            <a:off x="3218241" y="4331568"/>
            <a:ext cx="7301357" cy="245745"/>
          </a:xfrm>
          <a:prstGeom prst="rect">
            <a:avLst/>
          </a:prstGeom>
          <a:noFill/>
          <a:ln w="6350">
            <a:noFill/>
          </a:ln>
        </p:spPr>
        <p:txBody>
          <a:bodyPr wrap="square" lIns="0" tIns="0" rIns="0" bIns="0" anchor="ctr" anchorCtr="0">
            <a:spAutoFit/>
          </a:bodyPr>
          <a:lstStyle/>
          <a:p>
            <a:pPr eaLnBrk="0" hangingPunct="0"/>
            <a:r>
              <a:rPr lang="zh-CN" altLang="en-US" sz="1600" dirty="0">
                <a:solidFill>
                  <a:srgbClr val="002060"/>
                </a:solidFill>
                <a:latin typeface="微软雅黑" panose="020B0503020204020204" pitchFamily="34" charset="-122"/>
                <a:ea typeface="微软雅黑" panose="020B0503020204020204" pitchFamily="34" charset="-122"/>
                <a:sym typeface="+mn-ea"/>
              </a:rPr>
              <a:t>中国锂产业链企业海外锂资源开发布局概况</a:t>
            </a:r>
            <a:endParaRPr lang="zh-CN" altLang="en-US" sz="1600" dirty="0">
              <a:solidFill>
                <a:srgbClr val="002060"/>
              </a:solidFill>
              <a:latin typeface="微软雅黑" panose="020B0503020204020204" pitchFamily="34" charset="-122"/>
              <a:ea typeface="微软雅黑" panose="020B0503020204020204" pitchFamily="34" charset="-122"/>
            </a:endParaRPr>
          </a:p>
        </p:txBody>
      </p:sp>
      <p:sp>
        <p:nvSpPr>
          <p:cNvPr id="18" name="Text Box 56"/>
          <p:cNvSpPr txBox="1"/>
          <p:nvPr>
            <p:custDataLst>
              <p:tags r:id="rId17"/>
            </p:custDataLst>
          </p:nvPr>
        </p:nvSpPr>
        <p:spPr>
          <a:xfrm>
            <a:off x="3897481" y="5433040"/>
            <a:ext cx="6940831" cy="245745"/>
          </a:xfrm>
          <a:prstGeom prst="rect">
            <a:avLst/>
          </a:prstGeom>
          <a:noFill/>
          <a:ln w="6350">
            <a:noFill/>
          </a:ln>
        </p:spPr>
        <p:txBody>
          <a:bodyPr wrap="square" lIns="0" tIns="0" rIns="0" bIns="0" anchor="ctr" anchorCtr="0">
            <a:spAutoFit/>
          </a:bodyPr>
          <a:lstStyle/>
          <a:p>
            <a:pPr eaLnBrk="0" hangingPunct="0"/>
            <a:r>
              <a:rPr lang="zh-CN" altLang="en-US" sz="1600" b="0" dirty="0">
                <a:latin typeface="微软雅黑" panose="020B0503020204020204" pitchFamily="34" charset="-122"/>
                <a:ea typeface="微软雅黑" panose="020B0503020204020204" pitchFamily="34" charset="-122"/>
              </a:rPr>
              <a:t>中国基础锂盐产业的高质量发展之路初探</a:t>
            </a:r>
          </a:p>
        </p:txBody>
      </p:sp>
      <p:sp>
        <p:nvSpPr>
          <p:cNvPr id="19" name="标题 18"/>
          <p:cNvSpPr>
            <a:spLocks noGrp="1"/>
          </p:cNvSpPr>
          <p:nvPr>
            <p:ph type="title"/>
          </p:nvPr>
        </p:nvSpPr>
        <p:spPr>
          <a:xfrm>
            <a:off x="622300" y="260350"/>
            <a:ext cx="7416000" cy="468000"/>
          </a:xfrm>
        </p:spPr>
        <p:txBody>
          <a:bodyPr wrap="square">
            <a:noAutofit/>
          </a:bodyPr>
          <a:lstStyle/>
          <a:p>
            <a:pPr algn="ctr"/>
            <a:r>
              <a:rPr lang="zh-CN" altLang="en-US"/>
              <a:t>以中国为核心的全球基础锂盐产业链平稳运行</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KSO_WPP_MARK_KEY" val="a684a447-891d-40cb-a244-f46e3b09a4d0"/>
  <p:tag name="COMMONDATA" val="eyJoZGlkIjoiMjk3NzZlYTZiZjc5YTc3MjA5OTFjZDQ5MGJhNmIwZmUifQ=="/>
  <p:tag name="RESOURCE_RECORD_KEY" val="{&quot;65&quot;:[20227969],&quot;70&quot;:[3317787]}"/>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19.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27969_6"/>
  <p:tag name="KSO_WM_TEMPLATE_SUBCATEGORY" val="0"/>
  <p:tag name="KSO_WM_TEMPLATE_MASTER_TYPE" val="1"/>
  <p:tag name="KSO_WM_TEMPLATE_COLOR_TYPE" val="0"/>
  <p:tag name="KSO_WM_SLIDE_ITEM_CNT" val="6"/>
  <p:tag name="KSO_WM_SLIDE_INDEX" val="6"/>
  <p:tag name="KSO_WM_TAG_VERSION" val="1.0"/>
  <p:tag name="KSO_WM_BEAUTIFY_FLAG" val="#wm#"/>
  <p:tag name="KSO_WM_TEMPLATE_CATEGORY" val="diagram"/>
  <p:tag name="KSO_WM_TEMPLATE_INDEX" val="20227969"/>
  <p:tag name="KSO_WM_SLIDE_TYPE" val="text"/>
  <p:tag name="KSO_WM_SLIDE_SUBTYPE" val="diag"/>
  <p:tag name="KSO_WM_SLIDE_SIZE" val="934.025*415.5"/>
  <p:tag name="KSO_WM_SLIDE_POSITION" val="23.475*76.475"/>
  <p:tag name="KSO_WM_DIAGRAM_GROUP_CODE" val="m1-1"/>
  <p:tag name="KSO_WM_SLIDE_DIAGTYPE" val="m"/>
  <p:tag name="KSO_WM_SLIDE_LAYOUT" val="a_m"/>
  <p:tag name="KSO_WM_SLIDE_LAYOUT_CNT" val="1_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25713"/>
</p:tagLst>
</file>

<file path=ppt/tags/tag20.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27969_6"/>
  <p:tag name="KSO_WM_TEMPLATE_SUBCATEGORY" val="0"/>
  <p:tag name="KSO_WM_TEMPLATE_MASTER_TYPE" val="1"/>
  <p:tag name="KSO_WM_TEMPLATE_COLOR_TYPE" val="0"/>
  <p:tag name="KSO_WM_SLIDE_ITEM_CNT" val="6"/>
  <p:tag name="KSO_WM_SLIDE_INDEX" val="6"/>
  <p:tag name="KSO_WM_TAG_VERSION" val="1.0"/>
  <p:tag name="KSO_WM_BEAUTIFY_FLAG" val="#wm#"/>
  <p:tag name="KSO_WM_TEMPLATE_CATEGORY" val="diagram"/>
  <p:tag name="KSO_WM_TEMPLATE_INDEX" val="20227969"/>
  <p:tag name="KSO_WM_SLIDE_TYPE" val="text"/>
  <p:tag name="KSO_WM_SLIDE_SUBTYPE" val="diag"/>
  <p:tag name="KSO_WM_SLIDE_SIZE" val="934.025*415.5"/>
  <p:tag name="KSO_WM_SLIDE_POSITION" val="23.475*76.475"/>
  <p:tag name="KSO_WM_DIAGRAM_GROUP_CODE" val="m1-1"/>
  <p:tag name="KSO_WM_SLIDE_DIAGTYPE" val="m"/>
  <p:tag name="KSO_WM_SLIDE_LAYOUT" val="a_m"/>
  <p:tag name="KSO_WM_SLIDE_LAYOUT_CNT" val="1_1"/>
</p:tagLst>
</file>

<file path=ppt/tags/tag21.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27969_6"/>
  <p:tag name="KSO_WM_TEMPLATE_SUBCATEGORY" val="0"/>
  <p:tag name="KSO_WM_TEMPLATE_MASTER_TYPE" val="1"/>
  <p:tag name="KSO_WM_TEMPLATE_COLOR_TYPE" val="0"/>
  <p:tag name="KSO_WM_SLIDE_ITEM_CNT" val="6"/>
  <p:tag name="KSO_WM_SLIDE_INDEX" val="6"/>
  <p:tag name="KSO_WM_TAG_VERSION" val="1.0"/>
  <p:tag name="KSO_WM_BEAUTIFY_FLAG" val="#wm#"/>
  <p:tag name="KSO_WM_TEMPLATE_CATEGORY" val="diagram"/>
  <p:tag name="KSO_WM_TEMPLATE_INDEX" val="20227969"/>
  <p:tag name="KSO_WM_SLIDE_TYPE" val="text"/>
  <p:tag name="KSO_WM_SLIDE_SUBTYPE" val="diag"/>
  <p:tag name="KSO_WM_SLIDE_SIZE" val="934.025*415.5"/>
  <p:tag name="KSO_WM_SLIDE_POSITION" val="23.475*76.475"/>
  <p:tag name="KSO_WM_DIAGRAM_GROUP_CODE" val="m1-1"/>
  <p:tag name="KSO_WM_SLIDE_DIAGTYPE" val="m"/>
  <p:tag name="KSO_WM_SLIDE_LAYOUT" val="a_m"/>
  <p:tag name="KSO_WM_SLIDE_LAYOUT_CNT" val="1_1"/>
</p:tagLst>
</file>

<file path=ppt/tags/tag22.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27969_6"/>
  <p:tag name="KSO_WM_TEMPLATE_SUBCATEGORY" val="0"/>
  <p:tag name="KSO_WM_TEMPLATE_MASTER_TYPE" val="1"/>
  <p:tag name="KSO_WM_TEMPLATE_COLOR_TYPE" val="0"/>
  <p:tag name="KSO_WM_SLIDE_ITEM_CNT" val="6"/>
  <p:tag name="KSO_WM_SLIDE_INDEX" val="6"/>
  <p:tag name="KSO_WM_TAG_VERSION" val="1.0"/>
  <p:tag name="KSO_WM_BEAUTIFY_FLAG" val="#wm#"/>
  <p:tag name="KSO_WM_TEMPLATE_CATEGORY" val="diagram"/>
  <p:tag name="KSO_WM_TEMPLATE_INDEX" val="20227969"/>
  <p:tag name="KSO_WM_SLIDE_TYPE" val="text"/>
  <p:tag name="KSO_WM_SLIDE_SUBTYPE" val="diag"/>
  <p:tag name="KSO_WM_SLIDE_SIZE" val="934.025*415.5"/>
  <p:tag name="KSO_WM_SLIDE_POSITION" val="23.475*76.475"/>
  <p:tag name="KSO_WM_DIAGRAM_GROUP_CODE" val="m1-1"/>
  <p:tag name="KSO_WM_SLIDE_DIAGTYPE" val="m"/>
  <p:tag name="KSO_WM_SLIDE_LAYOUT" val="a_m"/>
  <p:tag name="KSO_WM_SLIDE_LAYOUT_CNT" val="1_1"/>
</p:tagLst>
</file>

<file path=ppt/tags/tag23.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27969_6"/>
  <p:tag name="KSO_WM_TEMPLATE_SUBCATEGORY" val="0"/>
  <p:tag name="KSO_WM_TEMPLATE_MASTER_TYPE" val="1"/>
  <p:tag name="KSO_WM_TEMPLATE_COLOR_TYPE" val="0"/>
  <p:tag name="KSO_WM_SLIDE_ITEM_CNT" val="6"/>
  <p:tag name="KSO_WM_SLIDE_INDEX" val="6"/>
  <p:tag name="KSO_WM_TAG_VERSION" val="1.0"/>
  <p:tag name="KSO_WM_BEAUTIFY_FLAG" val="#wm#"/>
  <p:tag name="KSO_WM_TEMPLATE_CATEGORY" val="diagram"/>
  <p:tag name="KSO_WM_TEMPLATE_INDEX" val="20227969"/>
  <p:tag name="KSO_WM_SLIDE_TYPE" val="text"/>
  <p:tag name="KSO_WM_SLIDE_SUBTYPE" val="diag"/>
  <p:tag name="KSO_WM_SLIDE_SIZE" val="934.025*415.5"/>
  <p:tag name="KSO_WM_SLIDE_POSITION" val="23.475*76.475"/>
  <p:tag name="KSO_WM_DIAGRAM_GROUP_CODE" val="m1-1"/>
  <p:tag name="KSO_WM_SLIDE_DIAGTYPE" val="m"/>
  <p:tag name="KSO_WM_SLIDE_LAYOUT" val="a_m"/>
  <p:tag name="KSO_WM_SLIDE_LAYOUT_CNT" val="1_1"/>
</p:tagLst>
</file>

<file path=ppt/tags/tag24.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27969_6"/>
  <p:tag name="KSO_WM_TEMPLATE_SUBCATEGORY" val="0"/>
  <p:tag name="KSO_WM_TEMPLATE_MASTER_TYPE" val="1"/>
  <p:tag name="KSO_WM_TEMPLATE_COLOR_TYPE" val="0"/>
  <p:tag name="KSO_WM_SLIDE_ITEM_CNT" val="6"/>
  <p:tag name="KSO_WM_SLIDE_INDEX" val="6"/>
  <p:tag name="KSO_WM_TAG_VERSION" val="1.0"/>
  <p:tag name="KSO_WM_BEAUTIFY_FLAG" val="#wm#"/>
  <p:tag name="KSO_WM_TEMPLATE_CATEGORY" val="diagram"/>
  <p:tag name="KSO_WM_TEMPLATE_INDEX" val="20227969"/>
  <p:tag name="KSO_WM_SLIDE_TYPE" val="text"/>
  <p:tag name="KSO_WM_SLIDE_SUBTYPE" val="diag"/>
  <p:tag name="KSO_WM_SLIDE_SIZE" val="934.025*415.5"/>
  <p:tag name="KSO_WM_SLIDE_POSITION" val="23.475*76.475"/>
  <p:tag name="KSO_WM_DIAGRAM_GROUP_CODE" val="m1-1"/>
  <p:tag name="KSO_WM_SLIDE_DIAGTYPE" val="m"/>
  <p:tag name="KSO_WM_SLIDE_LAYOUT" val="a_m"/>
  <p:tag name="KSO_WM_SLIDE_LAYOUT_CNT" val="1_1"/>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25713"/>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42.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27969_6"/>
  <p:tag name="KSO_WM_TEMPLATE_SUBCATEGORY" val="0"/>
  <p:tag name="KSO_WM_TEMPLATE_MASTER_TYPE" val="1"/>
  <p:tag name="KSO_WM_TEMPLATE_COLOR_TYPE" val="0"/>
  <p:tag name="KSO_WM_SLIDE_ITEM_CNT" val="6"/>
  <p:tag name="KSO_WM_SLIDE_INDEX" val="6"/>
  <p:tag name="KSO_WM_TAG_VERSION" val="1.0"/>
  <p:tag name="KSO_WM_BEAUTIFY_FLAG" val="#wm#"/>
  <p:tag name="KSO_WM_TEMPLATE_CATEGORY" val="diagram"/>
  <p:tag name="KSO_WM_TEMPLATE_INDEX" val="20227969"/>
  <p:tag name="KSO_WM_SLIDE_TYPE" val="text"/>
  <p:tag name="KSO_WM_SLIDE_SUBTYPE" val="diag"/>
  <p:tag name="KSO_WM_SLIDE_SIZE" val="934.025*415.5"/>
  <p:tag name="KSO_WM_SLIDE_POSITION" val="23.475*76.475"/>
  <p:tag name="KSO_WM_DIAGRAM_GROUP_CODE" val="m1-1"/>
  <p:tag name="KSO_WM_SLIDE_DIAGTYPE" val="m"/>
  <p:tag name="KSO_WM_SLIDE_LAYOUT" val="a_m"/>
  <p:tag name="KSO_WM_SLIDE_LAYOUT_CNT" val="1_1"/>
</p:tagLst>
</file>

<file path=ppt/tags/tag43.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27969_6"/>
  <p:tag name="KSO_WM_TEMPLATE_SUBCATEGORY" val="0"/>
  <p:tag name="KSO_WM_TEMPLATE_MASTER_TYPE" val="1"/>
  <p:tag name="KSO_WM_TEMPLATE_COLOR_TYPE" val="0"/>
  <p:tag name="KSO_WM_SLIDE_ITEM_CNT" val="6"/>
  <p:tag name="KSO_WM_SLIDE_INDEX" val="6"/>
  <p:tag name="KSO_WM_TAG_VERSION" val="1.0"/>
  <p:tag name="KSO_WM_BEAUTIFY_FLAG" val="#wm#"/>
  <p:tag name="KSO_WM_TEMPLATE_CATEGORY" val="diagram"/>
  <p:tag name="KSO_WM_TEMPLATE_INDEX" val="20227969"/>
  <p:tag name="KSO_WM_SLIDE_TYPE" val="text"/>
  <p:tag name="KSO_WM_SLIDE_SUBTYPE" val="diag"/>
  <p:tag name="KSO_WM_SLIDE_SIZE" val="934.025*415.5"/>
  <p:tag name="KSO_WM_SLIDE_POSITION" val="23.475*76.475"/>
  <p:tag name="KSO_WM_DIAGRAM_GROUP_CODE" val="m1-1"/>
  <p:tag name="KSO_WM_SLIDE_DIAGTYPE" val="m"/>
  <p:tag name="KSO_WM_SLIDE_LAYOUT" val="a_m"/>
  <p:tag name="KSO_WM_SLIDE_LAYOUT_CNT" val="1_1"/>
</p:tagLst>
</file>

<file path=ppt/tags/tag44.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27969_6"/>
  <p:tag name="KSO_WM_TEMPLATE_SUBCATEGORY" val="0"/>
  <p:tag name="KSO_WM_TEMPLATE_MASTER_TYPE" val="1"/>
  <p:tag name="KSO_WM_TEMPLATE_COLOR_TYPE" val="0"/>
  <p:tag name="KSO_WM_SLIDE_ITEM_CNT" val="6"/>
  <p:tag name="KSO_WM_SLIDE_INDEX" val="6"/>
  <p:tag name="KSO_WM_TAG_VERSION" val="1.0"/>
  <p:tag name="KSO_WM_BEAUTIFY_FLAG" val="#wm#"/>
  <p:tag name="KSO_WM_TEMPLATE_CATEGORY" val="diagram"/>
  <p:tag name="KSO_WM_TEMPLATE_INDEX" val="20227969"/>
  <p:tag name="KSO_WM_SLIDE_TYPE" val="text"/>
  <p:tag name="KSO_WM_SLIDE_SUBTYPE" val="diag"/>
  <p:tag name="KSO_WM_SLIDE_SIZE" val="934.025*415.5"/>
  <p:tag name="KSO_WM_SLIDE_POSITION" val="23.475*76.475"/>
  <p:tag name="KSO_WM_DIAGRAM_GROUP_CODE" val="m1-1"/>
  <p:tag name="KSO_WM_SLIDE_DIAGTYPE" val="m"/>
  <p:tag name="KSO_WM_SLIDE_LAYOUT" val="a_m"/>
  <p:tag name="KSO_WM_SLIDE_LAYOUT_CNT" val="1_1"/>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25713"/>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62.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27969_6"/>
  <p:tag name="KSO_WM_TEMPLATE_SUBCATEGORY" val="0"/>
  <p:tag name="KSO_WM_TEMPLATE_MASTER_TYPE" val="1"/>
  <p:tag name="KSO_WM_TEMPLATE_COLOR_TYPE" val="0"/>
  <p:tag name="KSO_WM_SLIDE_ITEM_CNT" val="6"/>
  <p:tag name="KSO_WM_SLIDE_INDEX" val="6"/>
  <p:tag name="KSO_WM_TAG_VERSION" val="1.0"/>
  <p:tag name="KSO_WM_BEAUTIFY_FLAG" val="#wm#"/>
  <p:tag name="KSO_WM_TEMPLATE_CATEGORY" val="diagram"/>
  <p:tag name="KSO_WM_TEMPLATE_INDEX" val="20227969"/>
  <p:tag name="KSO_WM_SLIDE_TYPE" val="text"/>
  <p:tag name="KSO_WM_SLIDE_SUBTYPE" val="diag"/>
  <p:tag name="KSO_WM_SLIDE_SIZE" val="934.025*415.5"/>
  <p:tag name="KSO_WM_SLIDE_POSITION" val="23.475*76.475"/>
  <p:tag name="KSO_WM_DIAGRAM_GROUP_CODE" val="m1-1"/>
  <p:tag name="KSO_WM_SLIDE_DIAGTYPE" val="m"/>
  <p:tag name="KSO_WM_SLIDE_LAYOUT" val="a_m"/>
  <p:tag name="KSO_WM_SLIDE_LAYOUT_CNT" val="1_1"/>
</p:tagLst>
</file>

<file path=ppt/tags/tag63.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27969_6"/>
  <p:tag name="KSO_WM_TEMPLATE_SUBCATEGORY" val="0"/>
  <p:tag name="KSO_WM_TEMPLATE_MASTER_TYPE" val="1"/>
  <p:tag name="KSO_WM_TEMPLATE_COLOR_TYPE" val="0"/>
  <p:tag name="KSO_WM_SLIDE_ITEM_CNT" val="6"/>
  <p:tag name="KSO_WM_SLIDE_INDEX" val="6"/>
  <p:tag name="KSO_WM_TAG_VERSION" val="1.0"/>
  <p:tag name="KSO_WM_BEAUTIFY_FLAG" val="#wm#"/>
  <p:tag name="KSO_WM_TEMPLATE_CATEGORY" val="diagram"/>
  <p:tag name="KSO_WM_TEMPLATE_INDEX" val="20227969"/>
  <p:tag name="KSO_WM_SLIDE_TYPE" val="text"/>
  <p:tag name="KSO_WM_SLIDE_SUBTYPE" val="diag"/>
  <p:tag name="KSO_WM_SLIDE_SIZE" val="934.025*415.5"/>
  <p:tag name="KSO_WM_SLIDE_POSITION" val="23.475*76.475"/>
  <p:tag name="KSO_WM_DIAGRAM_GROUP_CODE" val="m1-1"/>
  <p:tag name="KSO_WM_SLIDE_DIAGTYPE" val="m"/>
  <p:tag name="KSO_WM_SLIDE_LAYOUT" val="a_m"/>
  <p:tag name="KSO_WM_SLIDE_LAYOUT_CNT" val="1_1"/>
</p:tagLst>
</file>

<file path=ppt/tags/tag64.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27969_6"/>
  <p:tag name="KSO_WM_TEMPLATE_SUBCATEGORY" val="0"/>
  <p:tag name="KSO_WM_TEMPLATE_MASTER_TYPE" val="1"/>
  <p:tag name="KSO_WM_TEMPLATE_COLOR_TYPE" val="0"/>
  <p:tag name="KSO_WM_SLIDE_ITEM_CNT" val="6"/>
  <p:tag name="KSO_WM_SLIDE_INDEX" val="6"/>
  <p:tag name="KSO_WM_TAG_VERSION" val="1.0"/>
  <p:tag name="KSO_WM_BEAUTIFY_FLAG" val="#wm#"/>
  <p:tag name="KSO_WM_TEMPLATE_CATEGORY" val="diagram"/>
  <p:tag name="KSO_WM_TEMPLATE_INDEX" val="20227969"/>
  <p:tag name="KSO_WM_SLIDE_TYPE" val="text"/>
  <p:tag name="KSO_WM_SLIDE_SUBTYPE" val="diag"/>
  <p:tag name="KSO_WM_SLIDE_SIZE" val="934.025*415.5"/>
  <p:tag name="KSO_WM_SLIDE_POSITION" val="23.475*76.475"/>
  <p:tag name="KSO_WM_DIAGRAM_GROUP_CODE" val="m1-1"/>
  <p:tag name="KSO_WM_SLIDE_DIAGTYPE" val="m"/>
  <p:tag name="KSO_WM_SLIDE_LAYOUT" val="a_m"/>
  <p:tag name="KSO_WM_SLIDE_LAYOUT_CNT" val="1_1"/>
</p:tagLst>
</file>

<file path=ppt/tags/tag65.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27969_6"/>
  <p:tag name="KSO_WM_TEMPLATE_SUBCATEGORY" val="0"/>
  <p:tag name="KSO_WM_TEMPLATE_MASTER_TYPE" val="1"/>
  <p:tag name="KSO_WM_TEMPLATE_COLOR_TYPE" val="0"/>
  <p:tag name="KSO_WM_SLIDE_ITEM_CNT" val="6"/>
  <p:tag name="KSO_WM_SLIDE_INDEX" val="6"/>
  <p:tag name="KSO_WM_TAG_VERSION" val="1.0"/>
  <p:tag name="KSO_WM_BEAUTIFY_FLAG" val="#wm#"/>
  <p:tag name="KSO_WM_TEMPLATE_CATEGORY" val="diagram"/>
  <p:tag name="KSO_WM_TEMPLATE_INDEX" val="20227969"/>
  <p:tag name="KSO_WM_SLIDE_TYPE" val="text"/>
  <p:tag name="KSO_WM_SLIDE_SUBTYPE" val="diag"/>
  <p:tag name="KSO_WM_SLIDE_SIZE" val="934.025*415.5"/>
  <p:tag name="KSO_WM_SLIDE_POSITION" val="23.475*76.475"/>
  <p:tag name="KSO_WM_DIAGRAM_GROUP_CODE" val="m1-1"/>
  <p:tag name="KSO_WM_SLIDE_DIAGTYPE" val="m"/>
  <p:tag name="KSO_WM_SLIDE_LAYOUT" val="a_m"/>
  <p:tag name="KSO_WM_SLIDE_LAYOUT_CNT" val="1_1"/>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25713"/>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27969"/>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27969"/>
</p:tagLst>
</file>

<file path=ppt/tags/tag86.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27969_6"/>
  <p:tag name="KSO_WM_TEMPLATE_SUBCATEGORY" val="0"/>
  <p:tag name="KSO_WM_TEMPLATE_MASTER_TYPE" val="1"/>
  <p:tag name="KSO_WM_TEMPLATE_COLOR_TYPE" val="0"/>
  <p:tag name="KSO_WM_SLIDE_ITEM_CNT" val="6"/>
  <p:tag name="KSO_WM_SLIDE_INDEX" val="6"/>
  <p:tag name="KSO_WM_TAG_VERSION" val="1.0"/>
  <p:tag name="KSO_WM_BEAUTIFY_FLAG" val="#wm#"/>
  <p:tag name="KSO_WM_TEMPLATE_CATEGORY" val="diagram"/>
  <p:tag name="KSO_WM_TEMPLATE_INDEX" val="20227969"/>
  <p:tag name="KSO_WM_SLIDE_TYPE" val="text"/>
  <p:tag name="KSO_WM_SLIDE_SUBTYPE" val="diag"/>
  <p:tag name="KSO_WM_SLIDE_SIZE" val="934.025*415.5"/>
  <p:tag name="KSO_WM_SLIDE_POSITION" val="23.475*76.475"/>
  <p:tag name="KSO_WM_DIAGRAM_GROUP_CODE" val="m1-1"/>
  <p:tag name="KSO_WM_SLIDE_DIAGTYPE" val="m"/>
  <p:tag name="KSO_WM_SLIDE_LAYOUT" val="a_m"/>
  <p:tag name="KSO_WM_SLIDE_LAYOUT_CNT" val="1_1"/>
</p:tagLst>
</file>

<file path=ppt/tags/tag87.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27969_6"/>
  <p:tag name="KSO_WM_TEMPLATE_SUBCATEGORY" val="0"/>
  <p:tag name="KSO_WM_TEMPLATE_MASTER_TYPE" val="1"/>
  <p:tag name="KSO_WM_TEMPLATE_COLOR_TYPE" val="0"/>
  <p:tag name="KSO_WM_SLIDE_ITEM_CNT" val="6"/>
  <p:tag name="KSO_WM_SLIDE_INDEX" val="6"/>
  <p:tag name="KSO_WM_TAG_VERSION" val="1.0"/>
  <p:tag name="KSO_WM_BEAUTIFY_FLAG" val="#wm#"/>
  <p:tag name="KSO_WM_TEMPLATE_CATEGORY" val="diagram"/>
  <p:tag name="KSO_WM_TEMPLATE_INDEX" val="20227969"/>
  <p:tag name="KSO_WM_SLIDE_TYPE" val="text"/>
  <p:tag name="KSO_WM_SLIDE_SUBTYPE" val="diag"/>
  <p:tag name="KSO_WM_SLIDE_SIZE" val="934.025*415.5"/>
  <p:tag name="KSO_WM_SLIDE_POSITION" val="23.475*76.475"/>
  <p:tag name="KSO_WM_DIAGRAM_GROUP_CODE" val="m1-1"/>
  <p:tag name="KSO_WM_SLIDE_DIAGTYPE" val="m"/>
  <p:tag name="KSO_WM_SLIDE_LAYOUT" val="a_m"/>
  <p:tag name="KSO_WM_SLIDE_LAYOUT_CNT" val="1_1"/>
</p:tagLst>
</file>

<file path=ppt/tags/tag88.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27969_6"/>
  <p:tag name="KSO_WM_TEMPLATE_SUBCATEGORY" val="0"/>
  <p:tag name="KSO_WM_TEMPLATE_MASTER_TYPE" val="1"/>
  <p:tag name="KSO_WM_TEMPLATE_COLOR_TYPE" val="0"/>
  <p:tag name="KSO_WM_SLIDE_ITEM_CNT" val="6"/>
  <p:tag name="KSO_WM_SLIDE_INDEX" val="6"/>
  <p:tag name="KSO_WM_TAG_VERSION" val="1.0"/>
  <p:tag name="KSO_WM_BEAUTIFY_FLAG" val="#wm#"/>
  <p:tag name="KSO_WM_TEMPLATE_CATEGORY" val="diagram"/>
  <p:tag name="KSO_WM_TEMPLATE_INDEX" val="20227969"/>
  <p:tag name="KSO_WM_SLIDE_TYPE" val="text"/>
  <p:tag name="KSO_WM_SLIDE_SUBTYPE" val="diag"/>
  <p:tag name="KSO_WM_SLIDE_SIZE" val="934.025*415.5"/>
  <p:tag name="KSO_WM_SLIDE_POSITION" val="23.475*76.475"/>
  <p:tag name="KSO_WM_DIAGRAM_GROUP_CODE" val="m1-1"/>
  <p:tag name="KSO_WM_SLIDE_DIAGTYPE" val="m"/>
  <p:tag name="KSO_WM_SLIDE_LAYOUT" val="a_m"/>
  <p:tag name="KSO_WM_SLIDE_LAYOUT_CNT" val="1_1"/>
</p:tagLst>
</file>

<file path=ppt/tags/tag89.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27969_6"/>
  <p:tag name="KSO_WM_TEMPLATE_SUBCATEGORY" val="0"/>
  <p:tag name="KSO_WM_TEMPLATE_MASTER_TYPE" val="1"/>
  <p:tag name="KSO_WM_TEMPLATE_COLOR_TYPE" val="0"/>
  <p:tag name="KSO_WM_SLIDE_ITEM_CNT" val="6"/>
  <p:tag name="KSO_WM_SLIDE_INDEX" val="6"/>
  <p:tag name="KSO_WM_TAG_VERSION" val="1.0"/>
  <p:tag name="KSO_WM_BEAUTIFY_FLAG" val="#wm#"/>
  <p:tag name="KSO_WM_TEMPLATE_CATEGORY" val="diagram"/>
  <p:tag name="KSO_WM_TEMPLATE_INDEX" val="20227969"/>
  <p:tag name="KSO_WM_SLIDE_TYPE" val="text"/>
  <p:tag name="KSO_WM_SLIDE_SUBTYPE" val="diag"/>
  <p:tag name="KSO_WM_SLIDE_SIZE" val="934.025*415.5"/>
  <p:tag name="KSO_WM_SLIDE_POSITION" val="23.475*76.475"/>
  <p:tag name="KSO_WM_DIAGRAM_GROUP_CODE" val="m1-1"/>
  <p:tag name="KSO_WM_SLIDE_DIAGTYPE" val="m"/>
  <p:tag name="KSO_WM_SLIDE_LAYOUT" val="a_m"/>
  <p:tag name="KSO_WM_SLIDE_LAYOUT_CNT" val="1_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9.798346456693,&quot;left&quot;:50.43251968503937,&quot;top&quot;:113.68858267716537,&quot;width&quot;:819.100000000002}"/>
</p:tagLst>
</file>

<file path=ppt/tags/tag90.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27969_6"/>
  <p:tag name="KSO_WM_TEMPLATE_SUBCATEGORY" val="0"/>
  <p:tag name="KSO_WM_TEMPLATE_MASTER_TYPE" val="1"/>
  <p:tag name="KSO_WM_TEMPLATE_COLOR_TYPE" val="0"/>
  <p:tag name="KSO_WM_SLIDE_ITEM_CNT" val="6"/>
  <p:tag name="KSO_WM_SLIDE_INDEX" val="6"/>
  <p:tag name="KSO_WM_TAG_VERSION" val="1.0"/>
  <p:tag name="KSO_WM_BEAUTIFY_FLAG" val="#wm#"/>
  <p:tag name="KSO_WM_TEMPLATE_CATEGORY" val="diagram"/>
  <p:tag name="KSO_WM_TEMPLATE_INDEX" val="20227969"/>
  <p:tag name="KSO_WM_SLIDE_TYPE" val="text"/>
  <p:tag name="KSO_WM_SLIDE_SUBTYPE" val="diag"/>
  <p:tag name="KSO_WM_SLIDE_SIZE" val="934.025*415.5"/>
  <p:tag name="KSO_WM_SLIDE_POSITION" val="23.475*76.475"/>
  <p:tag name="KSO_WM_DIAGRAM_GROUP_CODE" val="m1-1"/>
  <p:tag name="KSO_WM_SLIDE_DIAGTYPE" val="m"/>
  <p:tag name="KSO_WM_SLIDE_LAYOUT" val="a_m"/>
  <p:tag name="KSO_WM_SLIDE_LAYOUT_CNT" val="1_1"/>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27969_6"/>
  <p:tag name="KSO_WM_TEMPLATE_SUBCATEGORY" val="0"/>
  <p:tag name="KSO_WM_TEMPLATE_MASTER_TYPE" val="1"/>
  <p:tag name="KSO_WM_TEMPLATE_COLOR_TYPE" val="0"/>
  <p:tag name="KSO_WM_SLIDE_ITEM_CNT" val="6"/>
  <p:tag name="KSO_WM_SLIDE_INDEX" val="6"/>
  <p:tag name="KSO_WM_TAG_VERSION" val="1.0"/>
  <p:tag name="KSO_WM_BEAUTIFY_FLAG" val="#wm#"/>
  <p:tag name="KSO_WM_TEMPLATE_CATEGORY" val="diagram"/>
  <p:tag name="KSO_WM_TEMPLATE_INDEX" val="20227969"/>
  <p:tag name="KSO_WM_SLIDE_TYPE" val="text"/>
  <p:tag name="KSO_WM_SLIDE_SUBTYPE" val="diag"/>
  <p:tag name="KSO_WM_SLIDE_SIZE" val="934.025*415.5"/>
  <p:tag name="KSO_WM_SLIDE_POSITION" val="23.475*76.475"/>
  <p:tag name="KSO_WM_DIAGRAM_GROUP_CODE" val="m1-1"/>
  <p:tag name="KSO_WM_SLIDE_DIAGTYPE" val="m"/>
  <p:tag name="KSO_WM_SLIDE_LAYOUT" val="a_m"/>
  <p:tag name="KSO_WM_SLIDE_LAYOUT_CNT" val="1_1"/>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27969"/>
</p:tagLst>
</file>

<file path=ppt/tags/tag96.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27969_6"/>
  <p:tag name="KSO_WM_TEMPLATE_SUBCATEGORY" val="0"/>
  <p:tag name="KSO_WM_TEMPLATE_MASTER_TYPE" val="1"/>
  <p:tag name="KSO_WM_TEMPLATE_COLOR_TYPE" val="0"/>
  <p:tag name="KSO_WM_SLIDE_ITEM_CNT" val="6"/>
  <p:tag name="KSO_WM_SLIDE_INDEX" val="6"/>
  <p:tag name="KSO_WM_TAG_VERSION" val="1.0"/>
  <p:tag name="KSO_WM_BEAUTIFY_FLAG" val="#wm#"/>
  <p:tag name="KSO_WM_TEMPLATE_CATEGORY" val="diagram"/>
  <p:tag name="KSO_WM_TEMPLATE_INDEX" val="20227969"/>
  <p:tag name="KSO_WM_SLIDE_TYPE" val="text"/>
  <p:tag name="KSO_WM_SLIDE_SUBTYPE" val="diag"/>
  <p:tag name="KSO_WM_SLIDE_SIZE" val="934.025*415.5"/>
  <p:tag name="KSO_WM_SLIDE_POSITION" val="23.475*76.475"/>
  <p:tag name="KSO_WM_DIAGRAM_GROUP_CODE" val="m1-1"/>
  <p:tag name="KSO_WM_SLIDE_DIAGTYPE" val="m"/>
  <p:tag name="KSO_WM_SLIDE_LAYOUT" val="a_m"/>
  <p:tag name="KSO_WM_SLIDE_LAYOUT_CNT" val="1_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40igbg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637127798828659543</Template>
  <TotalTime>11</TotalTime>
  <Words>4029</Words>
  <Application>Microsoft Office PowerPoint</Application>
  <PresentationFormat>宽屏</PresentationFormat>
  <Paragraphs>189</Paragraphs>
  <Slides>28</Slides>
  <Notes>25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28</vt:i4>
      </vt:variant>
    </vt:vector>
  </HeadingPairs>
  <TitlesOfParts>
    <vt:vector size="37" baseType="lpstr">
      <vt:lpstr>微软雅黑</vt:lpstr>
      <vt:lpstr>Wingdings</vt:lpstr>
      <vt:lpstr>OPPOSans L</vt:lpstr>
      <vt:lpstr>黑体</vt:lpstr>
      <vt:lpstr>Arial</vt:lpstr>
      <vt:lpstr>楷体</vt:lpstr>
      <vt:lpstr>等线</vt:lpstr>
      <vt:lpstr>Times New Roman</vt:lpstr>
      <vt:lpstr>Office 主题​​</vt:lpstr>
      <vt:lpstr>PowerPoint 演示文稿</vt:lpstr>
      <vt:lpstr>基础锂盐市场回归理性  价格下行产量续增</vt:lpstr>
      <vt:lpstr>基础锂盐价格走势概况</vt:lpstr>
      <vt:lpstr>基础锂盐产量呈现高速增长态势</vt:lpstr>
      <vt:lpstr>磷酸铁锂正极材料将持续占据主导地位</vt:lpstr>
      <vt:lpstr>锂离子电池产量快速增长拉动基础锂盐的需求</vt:lpstr>
      <vt:lpstr>终端消费需求快速增长拉动锂离子电池需求</vt:lpstr>
      <vt:lpstr>代表性基础锂盐企业盈利能力较好</vt:lpstr>
      <vt:lpstr>以中国为核心的全球基础锂盐产业链平稳运行</vt:lpstr>
      <vt:lpstr>锂资源全球分布概况</vt:lpstr>
      <vt:lpstr>主要锂资源国国情国力概况</vt:lpstr>
      <vt:lpstr>锂矿及基础锂盐全球供应链保持顺畅</vt:lpstr>
      <vt:lpstr>中国锂产业链企业海外锂资源开发布局概况</vt:lpstr>
      <vt:lpstr>中资锂产业链企业全球布局概况</vt:lpstr>
      <vt:lpstr>中资锂产业链企业全球布局面临的一些困境</vt:lpstr>
      <vt:lpstr>中资企业面临困境的原因之一：资源民族主义</vt:lpstr>
      <vt:lpstr>他山之石--印尼莫罗瓦利县镍产业发展之路 </vt:lpstr>
      <vt:lpstr>中国基础锂盐产业的高质量发展之路初探 </vt:lpstr>
      <vt:lpstr>硬岩锂产业双循环高质量发展之路（国内）</vt:lpstr>
      <vt:lpstr>硬岩锂产业双循环高质量发展之路（国际）</vt:lpstr>
      <vt:lpstr>盐湖卤水锂产业双循环高质量发展之路（国内）</vt:lpstr>
      <vt:lpstr>盐湖卤水锂产业双循环高质量发展之路（国际）</vt:lpstr>
      <vt:lpstr>中国基础锂盐产业的高质量发展之路初探</vt:lpstr>
      <vt:lpstr>慧博士产业研究院简介</vt:lpstr>
      <vt:lpstr>镍钴锂等能源金属板块主要产品架构</vt:lpstr>
      <vt:lpstr>锂电产业链研究架构</vt:lpstr>
      <vt:lpstr>个人介绍</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c:creator>
  <cp:lastModifiedBy>dell</cp:lastModifiedBy>
  <cp:revision>1112</cp:revision>
  <dcterms:created xsi:type="dcterms:W3CDTF">2018-04-19T08:58:00Z</dcterms:created>
  <dcterms:modified xsi:type="dcterms:W3CDTF">2025-01-20T22:45:58Z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2052-12.1.0.19302</vt:lpwstr>
  </property>
  <property fmtid="{D5CDD505-2E9C-101B-9397-08002B2CF9AE}" pid="3" name="ICV">
    <vt:lpwstr>A484032393964C0AB07FDA461621ECDF_13</vt:lpwstr>
  </property>
</Properties>
</file>